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2"/>
  </p:notesMasterIdLst>
  <p:handoutMasterIdLst>
    <p:handoutMasterId r:id="rId43"/>
  </p:handoutMasterIdLst>
  <p:sldIdLst>
    <p:sldId id="256" r:id="rId2"/>
    <p:sldId id="295" r:id="rId3"/>
    <p:sldId id="332" r:id="rId4"/>
    <p:sldId id="272" r:id="rId5"/>
    <p:sldId id="282" r:id="rId6"/>
    <p:sldId id="275" r:id="rId7"/>
    <p:sldId id="268" r:id="rId8"/>
    <p:sldId id="265" r:id="rId9"/>
    <p:sldId id="329" r:id="rId10"/>
    <p:sldId id="321" r:id="rId11"/>
    <p:sldId id="266" r:id="rId12"/>
    <p:sldId id="333" r:id="rId13"/>
    <p:sldId id="284" r:id="rId14"/>
    <p:sldId id="299" r:id="rId15"/>
    <p:sldId id="287" r:id="rId16"/>
    <p:sldId id="291" r:id="rId17"/>
    <p:sldId id="273" r:id="rId18"/>
    <p:sldId id="310" r:id="rId19"/>
    <p:sldId id="306" r:id="rId20"/>
    <p:sldId id="304" r:id="rId21"/>
    <p:sldId id="307" r:id="rId22"/>
    <p:sldId id="309" r:id="rId23"/>
    <p:sldId id="281" r:id="rId24"/>
    <p:sldId id="326" r:id="rId25"/>
    <p:sldId id="311" r:id="rId26"/>
    <p:sldId id="313" r:id="rId27"/>
    <p:sldId id="327" r:id="rId28"/>
    <p:sldId id="328" r:id="rId29"/>
    <p:sldId id="322" r:id="rId30"/>
    <p:sldId id="290" r:id="rId31"/>
    <p:sldId id="315" r:id="rId32"/>
    <p:sldId id="316" r:id="rId33"/>
    <p:sldId id="292" r:id="rId34"/>
    <p:sldId id="312" r:id="rId35"/>
    <p:sldId id="320" r:id="rId36"/>
    <p:sldId id="296" r:id="rId37"/>
    <p:sldId id="297" r:id="rId38"/>
    <p:sldId id="317" r:id="rId39"/>
    <p:sldId id="325" r:id="rId40"/>
    <p:sldId id="330"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Palatino" pitchFamily="8" charset="0"/>
        <a:ea typeface="+mn-ea"/>
        <a:cs typeface="+mn-cs"/>
      </a:defRPr>
    </a:lvl1pPr>
    <a:lvl2pPr marL="457200" algn="l" rtl="0" fontAlgn="base">
      <a:spcBef>
        <a:spcPct val="0"/>
      </a:spcBef>
      <a:spcAft>
        <a:spcPct val="0"/>
      </a:spcAft>
      <a:defRPr kern="1200">
        <a:solidFill>
          <a:schemeClr val="tx1"/>
        </a:solidFill>
        <a:latin typeface="Palatino" pitchFamily="8" charset="0"/>
        <a:ea typeface="+mn-ea"/>
        <a:cs typeface="+mn-cs"/>
      </a:defRPr>
    </a:lvl2pPr>
    <a:lvl3pPr marL="914400" algn="l" rtl="0" fontAlgn="base">
      <a:spcBef>
        <a:spcPct val="0"/>
      </a:spcBef>
      <a:spcAft>
        <a:spcPct val="0"/>
      </a:spcAft>
      <a:defRPr kern="1200">
        <a:solidFill>
          <a:schemeClr val="tx1"/>
        </a:solidFill>
        <a:latin typeface="Palatino" pitchFamily="8" charset="0"/>
        <a:ea typeface="+mn-ea"/>
        <a:cs typeface="+mn-cs"/>
      </a:defRPr>
    </a:lvl3pPr>
    <a:lvl4pPr marL="1371600" algn="l" rtl="0" fontAlgn="base">
      <a:spcBef>
        <a:spcPct val="0"/>
      </a:spcBef>
      <a:spcAft>
        <a:spcPct val="0"/>
      </a:spcAft>
      <a:defRPr kern="1200">
        <a:solidFill>
          <a:schemeClr val="tx1"/>
        </a:solidFill>
        <a:latin typeface="Palatino" pitchFamily="8" charset="0"/>
        <a:ea typeface="+mn-ea"/>
        <a:cs typeface="+mn-cs"/>
      </a:defRPr>
    </a:lvl4pPr>
    <a:lvl5pPr marL="1828800" algn="l" rtl="0" fontAlgn="base">
      <a:spcBef>
        <a:spcPct val="0"/>
      </a:spcBef>
      <a:spcAft>
        <a:spcPct val="0"/>
      </a:spcAft>
      <a:defRPr kern="1200">
        <a:solidFill>
          <a:schemeClr val="tx1"/>
        </a:solidFill>
        <a:latin typeface="Palatino" pitchFamily="8" charset="0"/>
        <a:ea typeface="+mn-ea"/>
        <a:cs typeface="+mn-cs"/>
      </a:defRPr>
    </a:lvl5pPr>
    <a:lvl6pPr marL="2286000" algn="l" defTabSz="914400" rtl="0" eaLnBrk="1" latinLnBrk="0" hangingPunct="1">
      <a:defRPr kern="1200">
        <a:solidFill>
          <a:schemeClr val="tx1"/>
        </a:solidFill>
        <a:latin typeface="Palatino" pitchFamily="8" charset="0"/>
        <a:ea typeface="+mn-ea"/>
        <a:cs typeface="+mn-cs"/>
      </a:defRPr>
    </a:lvl6pPr>
    <a:lvl7pPr marL="2743200" algn="l" defTabSz="914400" rtl="0" eaLnBrk="1" latinLnBrk="0" hangingPunct="1">
      <a:defRPr kern="1200">
        <a:solidFill>
          <a:schemeClr val="tx1"/>
        </a:solidFill>
        <a:latin typeface="Palatino" pitchFamily="8" charset="0"/>
        <a:ea typeface="+mn-ea"/>
        <a:cs typeface="+mn-cs"/>
      </a:defRPr>
    </a:lvl7pPr>
    <a:lvl8pPr marL="3200400" algn="l" defTabSz="914400" rtl="0" eaLnBrk="1" latinLnBrk="0" hangingPunct="1">
      <a:defRPr kern="1200">
        <a:solidFill>
          <a:schemeClr val="tx1"/>
        </a:solidFill>
        <a:latin typeface="Palatino" pitchFamily="8" charset="0"/>
        <a:ea typeface="+mn-ea"/>
        <a:cs typeface="+mn-cs"/>
      </a:defRPr>
    </a:lvl8pPr>
    <a:lvl9pPr marL="3657600" algn="l" defTabSz="914400" rtl="0" eaLnBrk="1" latinLnBrk="0" hangingPunct="1">
      <a:defRPr kern="1200">
        <a:solidFill>
          <a:schemeClr val="tx1"/>
        </a:solidFill>
        <a:latin typeface="Palatino" pitchFamily="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317A"/>
    <a:srgbClr val="DD6A23"/>
    <a:srgbClr val="DAA600"/>
    <a:srgbClr val="425C50"/>
    <a:srgbClr val="4C1440"/>
    <a:srgbClr val="020202"/>
    <a:srgbClr val="B7A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61118" autoAdjust="0"/>
  </p:normalViewPr>
  <p:slideViewPr>
    <p:cSldViewPr>
      <p:cViewPr varScale="1">
        <p:scale>
          <a:sx n="49" d="100"/>
          <a:sy n="49" d="100"/>
        </p:scale>
        <p:origin x="1589" y="43"/>
      </p:cViewPr>
      <p:guideLst>
        <p:guide orient="horz" pos="2160"/>
        <p:guide pos="2880"/>
      </p:guideLst>
    </p:cSldViewPr>
  </p:slideViewPr>
  <p:outlineViewPr>
    <p:cViewPr>
      <p:scale>
        <a:sx n="33" d="100"/>
        <a:sy n="33" d="100"/>
      </p:scale>
      <p:origin x="0" y="-585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84" y="-247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3A5CC-7309-4696-A0D7-EC13BEF080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5B2885-1E86-464D-951F-62C95F54CD12}">
      <dgm:prSet phldrT="[Text]" custT="1"/>
      <dgm:spPr>
        <a:solidFill>
          <a:srgbClr val="DAA600"/>
        </a:solidFill>
        <a:ln>
          <a:solidFill>
            <a:schemeClr val="accent6">
              <a:lumMod val="75000"/>
            </a:schemeClr>
          </a:solidFill>
        </a:ln>
      </dgm:spPr>
      <dgm:t>
        <a:bodyPr/>
        <a:lstStyle/>
        <a:p>
          <a:r>
            <a:rPr lang="en-US" sz="2400" dirty="0">
              <a:solidFill>
                <a:srgbClr val="002060"/>
              </a:solidFill>
            </a:rPr>
            <a:t>Agency-Level Assessment</a:t>
          </a:r>
        </a:p>
      </dgm:t>
    </dgm:pt>
    <dgm:pt modelId="{AB76F69B-582B-4903-BECD-E5DDD22FBB6B}" type="parTrans" cxnId="{DC663BC4-62B1-4B1E-B329-45BBBAF26084}">
      <dgm:prSet/>
      <dgm:spPr/>
      <dgm:t>
        <a:bodyPr/>
        <a:lstStyle/>
        <a:p>
          <a:endParaRPr lang="en-US"/>
        </a:p>
      </dgm:t>
    </dgm:pt>
    <dgm:pt modelId="{9C5C0D57-E7C4-4A7C-AA1A-3CCBDD85CCDC}" type="sibTrans" cxnId="{DC663BC4-62B1-4B1E-B329-45BBBAF26084}">
      <dgm:prSet/>
      <dgm:spPr/>
      <dgm:t>
        <a:bodyPr/>
        <a:lstStyle/>
        <a:p>
          <a:endParaRPr lang="en-US"/>
        </a:p>
      </dgm:t>
    </dgm:pt>
    <dgm:pt modelId="{B60DE91E-0AEC-40EC-8159-771A9E924849}">
      <dgm:prSet phldrT="[Text]" custT="1"/>
      <dgm:spPr>
        <a:solidFill>
          <a:srgbClr val="DD6A23"/>
        </a:solidFill>
        <a:ln>
          <a:solidFill>
            <a:schemeClr val="accent6">
              <a:lumMod val="75000"/>
            </a:schemeClr>
          </a:solidFill>
        </a:ln>
      </dgm:spPr>
      <dgm:t>
        <a:bodyPr/>
        <a:lstStyle/>
        <a:p>
          <a:r>
            <a:rPr lang="en-US" sz="2400" dirty="0">
              <a:solidFill>
                <a:srgbClr val="002060"/>
              </a:solidFill>
            </a:rPr>
            <a:t>Transaction-Level Assessment</a:t>
          </a:r>
        </a:p>
      </dgm:t>
    </dgm:pt>
    <dgm:pt modelId="{D1580961-2A99-4FF9-A6BF-373F5F2A8A6C}" type="parTrans" cxnId="{80EFE786-C35E-420F-871B-B57680F5806D}">
      <dgm:prSet/>
      <dgm:spPr/>
      <dgm:t>
        <a:bodyPr/>
        <a:lstStyle/>
        <a:p>
          <a:endParaRPr lang="en-US"/>
        </a:p>
      </dgm:t>
    </dgm:pt>
    <dgm:pt modelId="{50730028-E46C-421C-9F71-7E1C03B8A767}" type="sibTrans" cxnId="{80EFE786-C35E-420F-871B-B57680F5806D}">
      <dgm:prSet/>
      <dgm:spPr/>
      <dgm:t>
        <a:bodyPr/>
        <a:lstStyle/>
        <a:p>
          <a:endParaRPr lang="en-US"/>
        </a:p>
      </dgm:t>
    </dgm:pt>
    <dgm:pt modelId="{4E1522C8-F016-4341-8650-80D3B1DE3160}">
      <dgm:prSet phldrT="[Text]" custT="1"/>
      <dgm:spPr>
        <a:solidFill>
          <a:srgbClr val="FF0000"/>
        </a:solidFill>
        <a:ln>
          <a:solidFill>
            <a:schemeClr val="accent6">
              <a:lumMod val="75000"/>
            </a:schemeClr>
          </a:solidFill>
        </a:ln>
      </dgm:spPr>
      <dgm:t>
        <a:bodyPr/>
        <a:lstStyle/>
        <a:p>
          <a:r>
            <a:rPr lang="en-US" sz="2400" dirty="0">
              <a:solidFill>
                <a:srgbClr val="002060"/>
              </a:solidFill>
            </a:rPr>
            <a:t>Corrective</a:t>
          </a:r>
        </a:p>
        <a:p>
          <a:r>
            <a:rPr lang="en-US" sz="2400" dirty="0">
              <a:solidFill>
                <a:srgbClr val="002060"/>
              </a:solidFill>
            </a:rPr>
            <a:t> Action </a:t>
          </a:r>
        </a:p>
        <a:p>
          <a:r>
            <a:rPr lang="en-US" sz="2400" dirty="0">
              <a:solidFill>
                <a:srgbClr val="002060"/>
              </a:solidFill>
            </a:rPr>
            <a:t>Plan             </a:t>
          </a:r>
          <a:r>
            <a:rPr lang="en-US" sz="1400" dirty="0">
              <a:solidFill>
                <a:srgbClr val="002060"/>
              </a:solidFill>
            </a:rPr>
            <a:t>(if applicable) </a:t>
          </a:r>
        </a:p>
      </dgm:t>
    </dgm:pt>
    <dgm:pt modelId="{8715F2FB-325E-4F5B-B122-91EE63DCEC81}" type="parTrans" cxnId="{BD041406-3C6C-47D1-AACA-2D1A989DE7F8}">
      <dgm:prSet/>
      <dgm:spPr/>
      <dgm:t>
        <a:bodyPr/>
        <a:lstStyle/>
        <a:p>
          <a:endParaRPr lang="en-US"/>
        </a:p>
      </dgm:t>
    </dgm:pt>
    <dgm:pt modelId="{73F4F9CC-FB54-4AB6-AACA-F6E3F3CE087A}" type="sibTrans" cxnId="{BD041406-3C6C-47D1-AACA-2D1A989DE7F8}">
      <dgm:prSet/>
      <dgm:spPr/>
      <dgm:t>
        <a:bodyPr/>
        <a:lstStyle/>
        <a:p>
          <a:endParaRPr lang="en-US"/>
        </a:p>
      </dgm:t>
    </dgm:pt>
    <dgm:pt modelId="{1B8D7410-B362-409C-84AF-6F3CA7E6B1BC}" type="pres">
      <dgm:prSet presAssocID="{8023A5CC-7309-4696-A0D7-EC13BEF080B5}" presName="diagram" presStyleCnt="0">
        <dgm:presLayoutVars>
          <dgm:dir/>
          <dgm:resizeHandles val="exact"/>
        </dgm:presLayoutVars>
      </dgm:prSet>
      <dgm:spPr/>
      <dgm:t>
        <a:bodyPr/>
        <a:lstStyle/>
        <a:p>
          <a:endParaRPr lang="en-US"/>
        </a:p>
      </dgm:t>
    </dgm:pt>
    <dgm:pt modelId="{88A6C00E-1BFA-41D7-90AC-3BB5E1354B78}" type="pres">
      <dgm:prSet presAssocID="{6C5B2885-1E86-464D-951F-62C95F54CD12}" presName="node" presStyleLbl="node1" presStyleIdx="0" presStyleCnt="3" custScaleX="110000" custScaleY="162504" custLinFactNeighborX="402" custLinFactNeighborY="-4107">
        <dgm:presLayoutVars>
          <dgm:bulletEnabled val="1"/>
        </dgm:presLayoutVars>
      </dgm:prSet>
      <dgm:spPr>
        <a:prstGeom prst="cube">
          <a:avLst/>
        </a:prstGeom>
      </dgm:spPr>
      <dgm:t>
        <a:bodyPr/>
        <a:lstStyle/>
        <a:p>
          <a:endParaRPr lang="en-US"/>
        </a:p>
      </dgm:t>
    </dgm:pt>
    <dgm:pt modelId="{292E0116-27A2-4F8A-B51F-4528D88A22A1}" type="pres">
      <dgm:prSet presAssocID="{9C5C0D57-E7C4-4A7C-AA1A-3CCBDD85CCDC}" presName="sibTrans" presStyleCnt="0"/>
      <dgm:spPr/>
    </dgm:pt>
    <dgm:pt modelId="{2ED72203-54D7-4B47-8CB5-2DDDCD36E348}" type="pres">
      <dgm:prSet presAssocID="{B60DE91E-0AEC-40EC-8159-771A9E924849}" presName="node" presStyleLbl="node1" presStyleIdx="1" presStyleCnt="3" custScaleX="106433" custScaleY="160214">
        <dgm:presLayoutVars>
          <dgm:bulletEnabled val="1"/>
        </dgm:presLayoutVars>
      </dgm:prSet>
      <dgm:spPr>
        <a:prstGeom prst="cube">
          <a:avLst/>
        </a:prstGeom>
      </dgm:spPr>
      <dgm:t>
        <a:bodyPr/>
        <a:lstStyle/>
        <a:p>
          <a:endParaRPr lang="en-US"/>
        </a:p>
      </dgm:t>
    </dgm:pt>
    <dgm:pt modelId="{7632DBA4-3813-42F5-9F15-837A943B4ACB}" type="pres">
      <dgm:prSet presAssocID="{50730028-E46C-421C-9F71-7E1C03B8A767}" presName="sibTrans" presStyleCnt="0"/>
      <dgm:spPr/>
    </dgm:pt>
    <dgm:pt modelId="{2B8DD820-613A-451C-8C98-54529CE0C51E}" type="pres">
      <dgm:prSet presAssocID="{4E1522C8-F016-4341-8650-80D3B1DE3160}" presName="node" presStyleLbl="node1" presStyleIdx="2" presStyleCnt="3" custScaleX="106783" custScaleY="168223">
        <dgm:presLayoutVars>
          <dgm:bulletEnabled val="1"/>
        </dgm:presLayoutVars>
      </dgm:prSet>
      <dgm:spPr>
        <a:prstGeom prst="cube">
          <a:avLst/>
        </a:prstGeom>
      </dgm:spPr>
      <dgm:t>
        <a:bodyPr/>
        <a:lstStyle/>
        <a:p>
          <a:endParaRPr lang="en-US"/>
        </a:p>
      </dgm:t>
    </dgm:pt>
  </dgm:ptLst>
  <dgm:cxnLst>
    <dgm:cxn modelId="{87F627F9-7227-45AE-B8E1-58AF003C2B7A}" type="presOf" srcId="{6C5B2885-1E86-464D-951F-62C95F54CD12}" destId="{88A6C00E-1BFA-41D7-90AC-3BB5E1354B78}" srcOrd="0" destOrd="0" presId="urn:microsoft.com/office/officeart/2005/8/layout/default"/>
    <dgm:cxn modelId="{A6E5240C-87E7-4C0E-8CC6-2BD1CFFD8CB5}" type="presOf" srcId="{8023A5CC-7309-4696-A0D7-EC13BEF080B5}" destId="{1B8D7410-B362-409C-84AF-6F3CA7E6B1BC}" srcOrd="0" destOrd="0" presId="urn:microsoft.com/office/officeart/2005/8/layout/default"/>
    <dgm:cxn modelId="{80EFE786-C35E-420F-871B-B57680F5806D}" srcId="{8023A5CC-7309-4696-A0D7-EC13BEF080B5}" destId="{B60DE91E-0AEC-40EC-8159-771A9E924849}" srcOrd="1" destOrd="0" parTransId="{D1580961-2A99-4FF9-A6BF-373F5F2A8A6C}" sibTransId="{50730028-E46C-421C-9F71-7E1C03B8A767}"/>
    <dgm:cxn modelId="{DC663BC4-62B1-4B1E-B329-45BBBAF26084}" srcId="{8023A5CC-7309-4696-A0D7-EC13BEF080B5}" destId="{6C5B2885-1E86-464D-951F-62C95F54CD12}" srcOrd="0" destOrd="0" parTransId="{AB76F69B-582B-4903-BECD-E5DDD22FBB6B}" sibTransId="{9C5C0D57-E7C4-4A7C-AA1A-3CCBDD85CCDC}"/>
    <dgm:cxn modelId="{B2DE9022-EE5A-4850-85E5-9CCB4A87B1E4}" type="presOf" srcId="{B60DE91E-0AEC-40EC-8159-771A9E924849}" destId="{2ED72203-54D7-4B47-8CB5-2DDDCD36E348}" srcOrd="0" destOrd="0" presId="urn:microsoft.com/office/officeart/2005/8/layout/default"/>
    <dgm:cxn modelId="{BD041406-3C6C-47D1-AACA-2D1A989DE7F8}" srcId="{8023A5CC-7309-4696-A0D7-EC13BEF080B5}" destId="{4E1522C8-F016-4341-8650-80D3B1DE3160}" srcOrd="2" destOrd="0" parTransId="{8715F2FB-325E-4F5B-B122-91EE63DCEC81}" sibTransId="{73F4F9CC-FB54-4AB6-AACA-F6E3F3CE087A}"/>
    <dgm:cxn modelId="{AE8B2F54-BE2D-4C7A-86A0-C193CD153302}" type="presOf" srcId="{4E1522C8-F016-4341-8650-80D3B1DE3160}" destId="{2B8DD820-613A-451C-8C98-54529CE0C51E}" srcOrd="0" destOrd="0" presId="urn:microsoft.com/office/officeart/2005/8/layout/default"/>
    <dgm:cxn modelId="{D0448D31-0185-4B18-ACC1-498C59FDDCAA}" type="presParOf" srcId="{1B8D7410-B362-409C-84AF-6F3CA7E6B1BC}" destId="{88A6C00E-1BFA-41D7-90AC-3BB5E1354B78}" srcOrd="0" destOrd="0" presId="urn:microsoft.com/office/officeart/2005/8/layout/default"/>
    <dgm:cxn modelId="{F06F77B0-F536-4D57-991A-6A9569BBA78C}" type="presParOf" srcId="{1B8D7410-B362-409C-84AF-6F3CA7E6B1BC}" destId="{292E0116-27A2-4F8A-B51F-4528D88A22A1}" srcOrd="1" destOrd="0" presId="urn:microsoft.com/office/officeart/2005/8/layout/default"/>
    <dgm:cxn modelId="{7DFCBF9D-E093-40C4-8634-3ED98EF28408}" type="presParOf" srcId="{1B8D7410-B362-409C-84AF-6F3CA7E6B1BC}" destId="{2ED72203-54D7-4B47-8CB5-2DDDCD36E348}" srcOrd="2" destOrd="0" presId="urn:microsoft.com/office/officeart/2005/8/layout/default"/>
    <dgm:cxn modelId="{5DE6C588-61A3-4C9F-A00B-FCBAD2066445}" type="presParOf" srcId="{1B8D7410-B362-409C-84AF-6F3CA7E6B1BC}" destId="{7632DBA4-3813-42F5-9F15-837A943B4ACB}" srcOrd="3" destOrd="0" presId="urn:microsoft.com/office/officeart/2005/8/layout/default"/>
    <dgm:cxn modelId="{D7AB3267-EDEC-41DC-8150-3732B8608C5F}" type="presParOf" srcId="{1B8D7410-B362-409C-84AF-6F3CA7E6B1BC}" destId="{2B8DD820-613A-451C-8C98-54529CE0C51E}"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3A5CC-7309-4696-A0D7-EC13BEF080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5B2885-1E86-464D-951F-62C95F54CD12}">
      <dgm:prSet phldrT="[Text]" custT="1"/>
      <dgm:spPr>
        <a:ln>
          <a:solidFill>
            <a:schemeClr val="accent6">
              <a:lumMod val="75000"/>
            </a:schemeClr>
          </a:solidFill>
        </a:ln>
      </dgm:spPr>
      <dgm:t>
        <a:bodyPr/>
        <a:lstStyle/>
        <a:p>
          <a:r>
            <a:rPr lang="en-US" sz="2400" dirty="0">
              <a:solidFill>
                <a:srgbClr val="002060"/>
              </a:solidFill>
            </a:rPr>
            <a:t>Control Environment </a:t>
          </a:r>
        </a:p>
      </dgm:t>
    </dgm:pt>
    <dgm:pt modelId="{AB76F69B-582B-4903-BECD-E5DDD22FBB6B}" type="parTrans" cxnId="{DC663BC4-62B1-4B1E-B329-45BBBAF26084}">
      <dgm:prSet/>
      <dgm:spPr/>
      <dgm:t>
        <a:bodyPr/>
        <a:lstStyle/>
        <a:p>
          <a:endParaRPr lang="en-US"/>
        </a:p>
      </dgm:t>
    </dgm:pt>
    <dgm:pt modelId="{9C5C0D57-E7C4-4A7C-AA1A-3CCBDD85CCDC}" type="sibTrans" cxnId="{DC663BC4-62B1-4B1E-B329-45BBBAF26084}">
      <dgm:prSet/>
      <dgm:spPr/>
      <dgm:t>
        <a:bodyPr/>
        <a:lstStyle/>
        <a:p>
          <a:endParaRPr lang="en-US"/>
        </a:p>
      </dgm:t>
    </dgm:pt>
    <dgm:pt modelId="{B60DE91E-0AEC-40EC-8159-771A9E924849}">
      <dgm:prSet phldrT="[Text]" custT="1"/>
      <dgm:spPr>
        <a:ln>
          <a:solidFill>
            <a:schemeClr val="accent6">
              <a:lumMod val="75000"/>
            </a:schemeClr>
          </a:solidFill>
        </a:ln>
      </dgm:spPr>
      <dgm:t>
        <a:bodyPr/>
        <a:lstStyle/>
        <a:p>
          <a:r>
            <a:rPr lang="en-US" sz="2400" dirty="0">
              <a:solidFill>
                <a:srgbClr val="002060"/>
              </a:solidFill>
            </a:rPr>
            <a:t>Risk Assessment </a:t>
          </a:r>
        </a:p>
      </dgm:t>
    </dgm:pt>
    <dgm:pt modelId="{D1580961-2A99-4FF9-A6BF-373F5F2A8A6C}" type="parTrans" cxnId="{80EFE786-C35E-420F-871B-B57680F5806D}">
      <dgm:prSet/>
      <dgm:spPr/>
      <dgm:t>
        <a:bodyPr/>
        <a:lstStyle/>
        <a:p>
          <a:endParaRPr lang="en-US"/>
        </a:p>
      </dgm:t>
    </dgm:pt>
    <dgm:pt modelId="{50730028-E46C-421C-9F71-7E1C03B8A767}" type="sibTrans" cxnId="{80EFE786-C35E-420F-871B-B57680F5806D}">
      <dgm:prSet/>
      <dgm:spPr/>
      <dgm:t>
        <a:bodyPr/>
        <a:lstStyle/>
        <a:p>
          <a:endParaRPr lang="en-US"/>
        </a:p>
      </dgm:t>
    </dgm:pt>
    <dgm:pt modelId="{4E1522C8-F016-4341-8650-80D3B1DE3160}">
      <dgm:prSet phldrT="[Text]" custT="1"/>
      <dgm:spPr>
        <a:ln>
          <a:solidFill>
            <a:schemeClr val="accent6">
              <a:lumMod val="75000"/>
            </a:schemeClr>
          </a:solidFill>
        </a:ln>
      </dgm:spPr>
      <dgm:t>
        <a:bodyPr/>
        <a:lstStyle/>
        <a:p>
          <a:r>
            <a:rPr lang="en-US" sz="2400" dirty="0">
              <a:solidFill>
                <a:srgbClr val="002060"/>
              </a:solidFill>
            </a:rPr>
            <a:t>Control Activities</a:t>
          </a:r>
        </a:p>
      </dgm:t>
    </dgm:pt>
    <dgm:pt modelId="{8715F2FB-325E-4F5B-B122-91EE63DCEC81}" type="parTrans" cxnId="{BD041406-3C6C-47D1-AACA-2D1A989DE7F8}">
      <dgm:prSet/>
      <dgm:spPr/>
      <dgm:t>
        <a:bodyPr/>
        <a:lstStyle/>
        <a:p>
          <a:endParaRPr lang="en-US"/>
        </a:p>
      </dgm:t>
    </dgm:pt>
    <dgm:pt modelId="{73F4F9CC-FB54-4AB6-AACA-F6E3F3CE087A}" type="sibTrans" cxnId="{BD041406-3C6C-47D1-AACA-2D1A989DE7F8}">
      <dgm:prSet/>
      <dgm:spPr/>
      <dgm:t>
        <a:bodyPr/>
        <a:lstStyle/>
        <a:p>
          <a:endParaRPr lang="en-US"/>
        </a:p>
      </dgm:t>
    </dgm:pt>
    <dgm:pt modelId="{E4FDFFAD-3370-432D-886F-838D1869C872}">
      <dgm:prSet phldrT="[Text]" custT="1"/>
      <dgm:spPr>
        <a:ln>
          <a:solidFill>
            <a:schemeClr val="accent6">
              <a:lumMod val="75000"/>
            </a:schemeClr>
          </a:solidFill>
        </a:ln>
      </dgm:spPr>
      <dgm:t>
        <a:bodyPr/>
        <a:lstStyle/>
        <a:p>
          <a:r>
            <a:rPr lang="en-US" sz="2100" dirty="0">
              <a:solidFill>
                <a:srgbClr val="002060"/>
              </a:solidFill>
            </a:rPr>
            <a:t>Information &amp; </a:t>
          </a:r>
          <a:r>
            <a:rPr lang="en-US" sz="2000" dirty="0">
              <a:solidFill>
                <a:srgbClr val="002060"/>
              </a:solidFill>
            </a:rPr>
            <a:t>Communication</a:t>
          </a:r>
        </a:p>
      </dgm:t>
    </dgm:pt>
    <dgm:pt modelId="{B35C61E5-2553-4BDE-9E42-8BCFEF708536}" type="parTrans" cxnId="{5DB58560-9371-4B38-9BA1-E337769785C1}">
      <dgm:prSet/>
      <dgm:spPr/>
      <dgm:t>
        <a:bodyPr/>
        <a:lstStyle/>
        <a:p>
          <a:endParaRPr lang="en-US"/>
        </a:p>
      </dgm:t>
    </dgm:pt>
    <dgm:pt modelId="{E94872AE-5258-403E-9241-42068DD18FBC}" type="sibTrans" cxnId="{5DB58560-9371-4B38-9BA1-E337769785C1}">
      <dgm:prSet/>
      <dgm:spPr/>
      <dgm:t>
        <a:bodyPr/>
        <a:lstStyle/>
        <a:p>
          <a:endParaRPr lang="en-US"/>
        </a:p>
      </dgm:t>
    </dgm:pt>
    <dgm:pt modelId="{0F328F6F-7AAA-49EA-9DA7-9EABA4C585A0}">
      <dgm:prSet phldrT="[Text]" custT="1"/>
      <dgm:spPr>
        <a:ln>
          <a:solidFill>
            <a:schemeClr val="accent6">
              <a:lumMod val="75000"/>
            </a:schemeClr>
          </a:solidFill>
        </a:ln>
      </dgm:spPr>
      <dgm:t>
        <a:bodyPr/>
        <a:lstStyle/>
        <a:p>
          <a:r>
            <a:rPr lang="en-US" sz="2400" dirty="0">
              <a:solidFill>
                <a:srgbClr val="002060"/>
              </a:solidFill>
            </a:rPr>
            <a:t>Monitoring</a:t>
          </a:r>
        </a:p>
      </dgm:t>
    </dgm:pt>
    <dgm:pt modelId="{ACE0129E-D1E7-4D40-BEF1-9496F770EA6C}" type="parTrans" cxnId="{B8FEEB8A-1DBD-4A25-8323-62B690535F23}">
      <dgm:prSet/>
      <dgm:spPr/>
      <dgm:t>
        <a:bodyPr/>
        <a:lstStyle/>
        <a:p>
          <a:endParaRPr lang="en-US"/>
        </a:p>
      </dgm:t>
    </dgm:pt>
    <dgm:pt modelId="{CB6430B6-8F5A-485D-85DE-20CE8DEB6C75}" type="sibTrans" cxnId="{B8FEEB8A-1DBD-4A25-8323-62B690535F23}">
      <dgm:prSet/>
      <dgm:spPr/>
      <dgm:t>
        <a:bodyPr/>
        <a:lstStyle/>
        <a:p>
          <a:endParaRPr lang="en-US"/>
        </a:p>
      </dgm:t>
    </dgm:pt>
    <dgm:pt modelId="{1B8D7410-B362-409C-84AF-6F3CA7E6B1BC}" type="pres">
      <dgm:prSet presAssocID="{8023A5CC-7309-4696-A0D7-EC13BEF080B5}" presName="diagram" presStyleCnt="0">
        <dgm:presLayoutVars>
          <dgm:dir/>
          <dgm:resizeHandles val="exact"/>
        </dgm:presLayoutVars>
      </dgm:prSet>
      <dgm:spPr/>
      <dgm:t>
        <a:bodyPr/>
        <a:lstStyle/>
        <a:p>
          <a:endParaRPr lang="en-US"/>
        </a:p>
      </dgm:t>
    </dgm:pt>
    <dgm:pt modelId="{88A6C00E-1BFA-41D7-90AC-3BB5E1354B78}" type="pres">
      <dgm:prSet presAssocID="{6C5B2885-1E86-464D-951F-62C95F54CD12}" presName="node" presStyleLbl="node1" presStyleIdx="0" presStyleCnt="5" custScaleX="110000">
        <dgm:presLayoutVars>
          <dgm:bulletEnabled val="1"/>
        </dgm:presLayoutVars>
      </dgm:prSet>
      <dgm:spPr>
        <a:prstGeom prst="cube">
          <a:avLst/>
        </a:prstGeom>
      </dgm:spPr>
      <dgm:t>
        <a:bodyPr/>
        <a:lstStyle/>
        <a:p>
          <a:endParaRPr lang="en-US"/>
        </a:p>
      </dgm:t>
    </dgm:pt>
    <dgm:pt modelId="{292E0116-27A2-4F8A-B51F-4528D88A22A1}" type="pres">
      <dgm:prSet presAssocID="{9C5C0D57-E7C4-4A7C-AA1A-3CCBDD85CCDC}" presName="sibTrans" presStyleCnt="0"/>
      <dgm:spPr/>
    </dgm:pt>
    <dgm:pt modelId="{2ED72203-54D7-4B47-8CB5-2DDDCD36E348}" type="pres">
      <dgm:prSet presAssocID="{B60DE91E-0AEC-40EC-8159-771A9E924849}" presName="node" presStyleLbl="node1" presStyleIdx="1" presStyleCnt="5" custScaleX="106433">
        <dgm:presLayoutVars>
          <dgm:bulletEnabled val="1"/>
        </dgm:presLayoutVars>
      </dgm:prSet>
      <dgm:spPr>
        <a:prstGeom prst="cube">
          <a:avLst/>
        </a:prstGeom>
      </dgm:spPr>
      <dgm:t>
        <a:bodyPr/>
        <a:lstStyle/>
        <a:p>
          <a:endParaRPr lang="en-US"/>
        </a:p>
      </dgm:t>
    </dgm:pt>
    <dgm:pt modelId="{7632DBA4-3813-42F5-9F15-837A943B4ACB}" type="pres">
      <dgm:prSet presAssocID="{50730028-E46C-421C-9F71-7E1C03B8A767}" presName="sibTrans" presStyleCnt="0"/>
      <dgm:spPr/>
    </dgm:pt>
    <dgm:pt modelId="{2B8DD820-613A-451C-8C98-54529CE0C51E}" type="pres">
      <dgm:prSet presAssocID="{4E1522C8-F016-4341-8650-80D3B1DE3160}" presName="node" presStyleLbl="node1" presStyleIdx="2" presStyleCnt="5" custScaleX="106783">
        <dgm:presLayoutVars>
          <dgm:bulletEnabled val="1"/>
        </dgm:presLayoutVars>
      </dgm:prSet>
      <dgm:spPr>
        <a:prstGeom prst="cube">
          <a:avLst/>
        </a:prstGeom>
      </dgm:spPr>
      <dgm:t>
        <a:bodyPr/>
        <a:lstStyle/>
        <a:p>
          <a:endParaRPr lang="en-US"/>
        </a:p>
      </dgm:t>
    </dgm:pt>
    <dgm:pt modelId="{055E3456-ECD4-4D2F-97BA-1BBD62FDBD69}" type="pres">
      <dgm:prSet presAssocID="{73F4F9CC-FB54-4AB6-AACA-F6E3F3CE087A}" presName="sibTrans" presStyleCnt="0"/>
      <dgm:spPr/>
    </dgm:pt>
    <dgm:pt modelId="{443BFFD6-D05B-4D91-8689-813BC30A48A6}" type="pres">
      <dgm:prSet presAssocID="{E4FDFFAD-3370-432D-886F-838D1869C872}" presName="node" presStyleLbl="node1" presStyleIdx="3" presStyleCnt="5" custScaleX="107064">
        <dgm:presLayoutVars>
          <dgm:bulletEnabled val="1"/>
        </dgm:presLayoutVars>
      </dgm:prSet>
      <dgm:spPr>
        <a:prstGeom prst="cube">
          <a:avLst/>
        </a:prstGeom>
      </dgm:spPr>
      <dgm:t>
        <a:bodyPr/>
        <a:lstStyle/>
        <a:p>
          <a:endParaRPr lang="en-US"/>
        </a:p>
      </dgm:t>
    </dgm:pt>
    <dgm:pt modelId="{C63CAAA1-9CBD-4C7E-A527-E39CF9BF0E16}" type="pres">
      <dgm:prSet presAssocID="{E94872AE-5258-403E-9241-42068DD18FBC}" presName="sibTrans" presStyleCnt="0"/>
      <dgm:spPr/>
    </dgm:pt>
    <dgm:pt modelId="{AA360D67-5CD1-4516-A57F-FB13B408AA13}" type="pres">
      <dgm:prSet presAssocID="{0F328F6F-7AAA-49EA-9DA7-9EABA4C585A0}" presName="node" presStyleLbl="node1" presStyleIdx="4" presStyleCnt="5">
        <dgm:presLayoutVars>
          <dgm:bulletEnabled val="1"/>
        </dgm:presLayoutVars>
      </dgm:prSet>
      <dgm:spPr>
        <a:prstGeom prst="cube">
          <a:avLst/>
        </a:prstGeom>
      </dgm:spPr>
      <dgm:t>
        <a:bodyPr/>
        <a:lstStyle/>
        <a:p>
          <a:endParaRPr lang="en-US"/>
        </a:p>
      </dgm:t>
    </dgm:pt>
  </dgm:ptLst>
  <dgm:cxnLst>
    <dgm:cxn modelId="{87F627F9-7227-45AE-B8E1-58AF003C2B7A}" type="presOf" srcId="{6C5B2885-1E86-464D-951F-62C95F54CD12}" destId="{88A6C00E-1BFA-41D7-90AC-3BB5E1354B78}" srcOrd="0" destOrd="0" presId="urn:microsoft.com/office/officeart/2005/8/layout/default"/>
    <dgm:cxn modelId="{A6E5240C-87E7-4C0E-8CC6-2BD1CFFD8CB5}" type="presOf" srcId="{8023A5CC-7309-4696-A0D7-EC13BEF080B5}" destId="{1B8D7410-B362-409C-84AF-6F3CA7E6B1BC}" srcOrd="0" destOrd="0" presId="urn:microsoft.com/office/officeart/2005/8/layout/default"/>
    <dgm:cxn modelId="{B8FEEB8A-1DBD-4A25-8323-62B690535F23}" srcId="{8023A5CC-7309-4696-A0D7-EC13BEF080B5}" destId="{0F328F6F-7AAA-49EA-9DA7-9EABA4C585A0}" srcOrd="4" destOrd="0" parTransId="{ACE0129E-D1E7-4D40-BEF1-9496F770EA6C}" sibTransId="{CB6430B6-8F5A-485D-85DE-20CE8DEB6C75}"/>
    <dgm:cxn modelId="{80EFE786-C35E-420F-871B-B57680F5806D}" srcId="{8023A5CC-7309-4696-A0D7-EC13BEF080B5}" destId="{B60DE91E-0AEC-40EC-8159-771A9E924849}" srcOrd="1" destOrd="0" parTransId="{D1580961-2A99-4FF9-A6BF-373F5F2A8A6C}" sibTransId="{50730028-E46C-421C-9F71-7E1C03B8A767}"/>
    <dgm:cxn modelId="{DC663BC4-62B1-4B1E-B329-45BBBAF26084}" srcId="{8023A5CC-7309-4696-A0D7-EC13BEF080B5}" destId="{6C5B2885-1E86-464D-951F-62C95F54CD12}" srcOrd="0" destOrd="0" parTransId="{AB76F69B-582B-4903-BECD-E5DDD22FBB6B}" sibTransId="{9C5C0D57-E7C4-4A7C-AA1A-3CCBDD85CCDC}"/>
    <dgm:cxn modelId="{B2DE9022-EE5A-4850-85E5-9CCB4A87B1E4}" type="presOf" srcId="{B60DE91E-0AEC-40EC-8159-771A9E924849}" destId="{2ED72203-54D7-4B47-8CB5-2DDDCD36E348}" srcOrd="0" destOrd="0" presId="urn:microsoft.com/office/officeart/2005/8/layout/default"/>
    <dgm:cxn modelId="{BD041406-3C6C-47D1-AACA-2D1A989DE7F8}" srcId="{8023A5CC-7309-4696-A0D7-EC13BEF080B5}" destId="{4E1522C8-F016-4341-8650-80D3B1DE3160}" srcOrd="2" destOrd="0" parTransId="{8715F2FB-325E-4F5B-B122-91EE63DCEC81}" sibTransId="{73F4F9CC-FB54-4AB6-AACA-F6E3F3CE087A}"/>
    <dgm:cxn modelId="{5DB58560-9371-4B38-9BA1-E337769785C1}" srcId="{8023A5CC-7309-4696-A0D7-EC13BEF080B5}" destId="{E4FDFFAD-3370-432D-886F-838D1869C872}" srcOrd="3" destOrd="0" parTransId="{B35C61E5-2553-4BDE-9E42-8BCFEF708536}" sibTransId="{E94872AE-5258-403E-9241-42068DD18FBC}"/>
    <dgm:cxn modelId="{225B3AFD-4E04-43F2-BFC5-E9B3D57BF151}" type="presOf" srcId="{E4FDFFAD-3370-432D-886F-838D1869C872}" destId="{443BFFD6-D05B-4D91-8689-813BC30A48A6}" srcOrd="0" destOrd="0" presId="urn:microsoft.com/office/officeart/2005/8/layout/default"/>
    <dgm:cxn modelId="{AE8B2F54-BE2D-4C7A-86A0-C193CD153302}" type="presOf" srcId="{4E1522C8-F016-4341-8650-80D3B1DE3160}" destId="{2B8DD820-613A-451C-8C98-54529CE0C51E}" srcOrd="0" destOrd="0" presId="urn:microsoft.com/office/officeart/2005/8/layout/default"/>
    <dgm:cxn modelId="{F293FF93-4080-437F-8791-6D77605BBF37}" type="presOf" srcId="{0F328F6F-7AAA-49EA-9DA7-9EABA4C585A0}" destId="{AA360D67-5CD1-4516-A57F-FB13B408AA13}" srcOrd="0" destOrd="0" presId="urn:microsoft.com/office/officeart/2005/8/layout/default"/>
    <dgm:cxn modelId="{D0448D31-0185-4B18-ACC1-498C59FDDCAA}" type="presParOf" srcId="{1B8D7410-B362-409C-84AF-6F3CA7E6B1BC}" destId="{88A6C00E-1BFA-41D7-90AC-3BB5E1354B78}" srcOrd="0" destOrd="0" presId="urn:microsoft.com/office/officeart/2005/8/layout/default"/>
    <dgm:cxn modelId="{F06F77B0-F536-4D57-991A-6A9569BBA78C}" type="presParOf" srcId="{1B8D7410-B362-409C-84AF-6F3CA7E6B1BC}" destId="{292E0116-27A2-4F8A-B51F-4528D88A22A1}" srcOrd="1" destOrd="0" presId="urn:microsoft.com/office/officeart/2005/8/layout/default"/>
    <dgm:cxn modelId="{7DFCBF9D-E093-40C4-8634-3ED98EF28408}" type="presParOf" srcId="{1B8D7410-B362-409C-84AF-6F3CA7E6B1BC}" destId="{2ED72203-54D7-4B47-8CB5-2DDDCD36E348}" srcOrd="2" destOrd="0" presId="urn:microsoft.com/office/officeart/2005/8/layout/default"/>
    <dgm:cxn modelId="{5DE6C588-61A3-4C9F-A00B-FCBAD2066445}" type="presParOf" srcId="{1B8D7410-B362-409C-84AF-6F3CA7E6B1BC}" destId="{7632DBA4-3813-42F5-9F15-837A943B4ACB}" srcOrd="3" destOrd="0" presId="urn:microsoft.com/office/officeart/2005/8/layout/default"/>
    <dgm:cxn modelId="{D7AB3267-EDEC-41DC-8150-3732B8608C5F}" type="presParOf" srcId="{1B8D7410-B362-409C-84AF-6F3CA7E6B1BC}" destId="{2B8DD820-613A-451C-8C98-54529CE0C51E}" srcOrd="4" destOrd="0" presId="urn:microsoft.com/office/officeart/2005/8/layout/default"/>
    <dgm:cxn modelId="{F098ED15-B04F-434C-B1E9-12139517DDAE}" type="presParOf" srcId="{1B8D7410-B362-409C-84AF-6F3CA7E6B1BC}" destId="{055E3456-ECD4-4D2F-97BA-1BBD62FDBD69}" srcOrd="5" destOrd="0" presId="urn:microsoft.com/office/officeart/2005/8/layout/default"/>
    <dgm:cxn modelId="{DEC87CFD-2E66-4824-92FC-07BCDB23F699}" type="presParOf" srcId="{1B8D7410-B362-409C-84AF-6F3CA7E6B1BC}" destId="{443BFFD6-D05B-4D91-8689-813BC30A48A6}" srcOrd="6" destOrd="0" presId="urn:microsoft.com/office/officeart/2005/8/layout/default"/>
    <dgm:cxn modelId="{77DF75D8-5659-48D8-A6ED-15648F35F51B}" type="presParOf" srcId="{1B8D7410-B362-409C-84AF-6F3CA7E6B1BC}" destId="{C63CAAA1-9CBD-4C7E-A527-E39CF9BF0E16}" srcOrd="7" destOrd="0" presId="urn:microsoft.com/office/officeart/2005/8/layout/default"/>
    <dgm:cxn modelId="{118F69C5-34D3-4DFE-83B7-8DFB143A0EDC}" type="presParOf" srcId="{1B8D7410-B362-409C-84AF-6F3CA7E6B1BC}" destId="{AA360D67-5CD1-4516-A57F-FB13B408AA1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3A5CC-7309-4696-A0D7-EC13BEF080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1522C8-F016-4341-8650-80D3B1DE3160}">
      <dgm:prSet phldrT="[Text]" custT="1"/>
      <dgm:spPr>
        <a:ln>
          <a:solidFill>
            <a:schemeClr val="accent6">
              <a:lumMod val="75000"/>
            </a:schemeClr>
          </a:solidFill>
        </a:ln>
      </dgm:spPr>
      <dgm:t>
        <a:bodyPr/>
        <a:lstStyle/>
        <a:p>
          <a:r>
            <a:rPr lang="en-US" sz="2100" b="1" dirty="0">
              <a:solidFill>
                <a:srgbClr val="002060"/>
              </a:solidFill>
            </a:rPr>
            <a:t>Identify &amp; document each </a:t>
          </a:r>
        </a:p>
        <a:p>
          <a:r>
            <a:rPr lang="en-US" sz="2100" b="1" dirty="0">
              <a:solidFill>
                <a:srgbClr val="002060"/>
              </a:solidFill>
            </a:rPr>
            <a:t>Significant Fiscal Process</a:t>
          </a:r>
          <a:r>
            <a:rPr lang="en-US" sz="2100" b="0" dirty="0">
              <a:solidFill>
                <a:srgbClr val="FF0000"/>
              </a:solidFill>
            </a:rPr>
            <a:t>*</a:t>
          </a:r>
        </a:p>
      </dgm:t>
    </dgm:pt>
    <dgm:pt modelId="{8715F2FB-325E-4F5B-B122-91EE63DCEC81}" type="parTrans" cxnId="{BD041406-3C6C-47D1-AACA-2D1A989DE7F8}">
      <dgm:prSet/>
      <dgm:spPr/>
      <dgm:t>
        <a:bodyPr/>
        <a:lstStyle/>
        <a:p>
          <a:endParaRPr lang="en-US"/>
        </a:p>
      </dgm:t>
    </dgm:pt>
    <dgm:pt modelId="{73F4F9CC-FB54-4AB6-AACA-F6E3F3CE087A}" type="sibTrans" cxnId="{BD041406-3C6C-47D1-AACA-2D1A989DE7F8}">
      <dgm:prSet/>
      <dgm:spPr/>
      <dgm:t>
        <a:bodyPr/>
        <a:lstStyle/>
        <a:p>
          <a:endParaRPr lang="en-US"/>
        </a:p>
      </dgm:t>
    </dgm:pt>
    <dgm:pt modelId="{E4FDFFAD-3370-432D-886F-838D1869C872}">
      <dgm:prSet phldrT="[Text]" custT="1"/>
      <dgm:spPr>
        <a:ln>
          <a:solidFill>
            <a:schemeClr val="accent6">
              <a:lumMod val="75000"/>
            </a:schemeClr>
          </a:solidFill>
        </a:ln>
      </dgm:spPr>
      <dgm:t>
        <a:bodyPr/>
        <a:lstStyle/>
        <a:p>
          <a:pPr>
            <a:lnSpc>
              <a:spcPct val="100000"/>
            </a:lnSpc>
            <a:spcAft>
              <a:spcPts val="400"/>
            </a:spcAft>
          </a:pPr>
          <a:endParaRPr lang="en-US" sz="2100" b="1" dirty="0">
            <a:solidFill>
              <a:srgbClr val="002060"/>
            </a:solidFill>
          </a:endParaRPr>
        </a:p>
        <a:p>
          <a:pPr>
            <a:lnSpc>
              <a:spcPct val="100000"/>
            </a:lnSpc>
            <a:spcAft>
              <a:spcPts val="400"/>
            </a:spcAft>
          </a:pPr>
          <a:r>
            <a:rPr lang="en-US" sz="2100" b="1" dirty="0">
              <a:solidFill>
                <a:srgbClr val="002060"/>
              </a:solidFill>
            </a:rPr>
            <a:t>Perform a Risk Assessment of each Significant Fiscal Process</a:t>
          </a:r>
        </a:p>
        <a:p>
          <a:pPr>
            <a:lnSpc>
              <a:spcPct val="100000"/>
            </a:lnSpc>
            <a:spcAft>
              <a:spcPts val="400"/>
            </a:spcAft>
          </a:pPr>
          <a:r>
            <a:rPr lang="en-US" sz="2100" b="1" dirty="0">
              <a:solidFill>
                <a:srgbClr val="002060"/>
              </a:solidFill>
            </a:rPr>
            <a:t> </a:t>
          </a:r>
        </a:p>
      </dgm:t>
    </dgm:pt>
    <dgm:pt modelId="{B35C61E5-2553-4BDE-9E42-8BCFEF708536}" type="parTrans" cxnId="{5DB58560-9371-4B38-9BA1-E337769785C1}">
      <dgm:prSet/>
      <dgm:spPr/>
      <dgm:t>
        <a:bodyPr/>
        <a:lstStyle/>
        <a:p>
          <a:endParaRPr lang="en-US"/>
        </a:p>
      </dgm:t>
    </dgm:pt>
    <dgm:pt modelId="{E94872AE-5258-403E-9241-42068DD18FBC}" type="sibTrans" cxnId="{5DB58560-9371-4B38-9BA1-E337769785C1}">
      <dgm:prSet/>
      <dgm:spPr/>
      <dgm:t>
        <a:bodyPr/>
        <a:lstStyle/>
        <a:p>
          <a:endParaRPr lang="en-US"/>
        </a:p>
      </dgm:t>
    </dgm:pt>
    <dgm:pt modelId="{0F328F6F-7AAA-49EA-9DA7-9EABA4C585A0}">
      <dgm:prSet phldrT="[Text]" custT="1"/>
      <dgm:spPr>
        <a:ln>
          <a:solidFill>
            <a:schemeClr val="accent6">
              <a:lumMod val="75000"/>
            </a:schemeClr>
          </a:solidFill>
        </a:ln>
      </dgm:spPr>
      <dgm:t>
        <a:bodyPr/>
        <a:lstStyle/>
        <a:p>
          <a:r>
            <a:rPr lang="en-US" sz="2100" b="1" dirty="0">
              <a:solidFill>
                <a:srgbClr val="002060"/>
              </a:solidFill>
            </a:rPr>
            <a:t>Identify Controls &amp; </a:t>
          </a:r>
          <a:endParaRPr lang="en-US" sz="2100" b="1" dirty="0" smtClean="0">
            <a:solidFill>
              <a:srgbClr val="002060"/>
            </a:solidFill>
          </a:endParaRPr>
        </a:p>
        <a:p>
          <a:r>
            <a:rPr lang="en-US" sz="2100" b="1" dirty="0" smtClean="0">
              <a:solidFill>
                <a:srgbClr val="002060"/>
              </a:solidFill>
            </a:rPr>
            <a:t>Test </a:t>
          </a:r>
          <a:r>
            <a:rPr lang="en-US" sz="2100" b="1" dirty="0">
              <a:solidFill>
                <a:srgbClr val="002060"/>
              </a:solidFill>
            </a:rPr>
            <a:t>the Controls</a:t>
          </a:r>
        </a:p>
      </dgm:t>
    </dgm:pt>
    <dgm:pt modelId="{ACE0129E-D1E7-4D40-BEF1-9496F770EA6C}" type="parTrans" cxnId="{B8FEEB8A-1DBD-4A25-8323-62B690535F23}">
      <dgm:prSet/>
      <dgm:spPr/>
      <dgm:t>
        <a:bodyPr/>
        <a:lstStyle/>
        <a:p>
          <a:endParaRPr lang="en-US"/>
        </a:p>
      </dgm:t>
    </dgm:pt>
    <dgm:pt modelId="{CB6430B6-8F5A-485D-85DE-20CE8DEB6C75}" type="sibTrans" cxnId="{B8FEEB8A-1DBD-4A25-8323-62B690535F23}">
      <dgm:prSet/>
      <dgm:spPr/>
      <dgm:t>
        <a:bodyPr/>
        <a:lstStyle/>
        <a:p>
          <a:endParaRPr lang="en-US"/>
        </a:p>
      </dgm:t>
    </dgm:pt>
    <dgm:pt modelId="{1B8D7410-B362-409C-84AF-6F3CA7E6B1BC}" type="pres">
      <dgm:prSet presAssocID="{8023A5CC-7309-4696-A0D7-EC13BEF080B5}" presName="diagram" presStyleCnt="0">
        <dgm:presLayoutVars>
          <dgm:dir/>
          <dgm:resizeHandles val="exact"/>
        </dgm:presLayoutVars>
      </dgm:prSet>
      <dgm:spPr/>
      <dgm:t>
        <a:bodyPr/>
        <a:lstStyle/>
        <a:p>
          <a:endParaRPr lang="en-US"/>
        </a:p>
      </dgm:t>
    </dgm:pt>
    <dgm:pt modelId="{2B8DD820-613A-451C-8C98-54529CE0C51E}" type="pres">
      <dgm:prSet presAssocID="{4E1522C8-F016-4341-8650-80D3B1DE3160}" presName="node" presStyleLbl="node1" presStyleIdx="0" presStyleCnt="3" custScaleX="215496" custScaleY="101562" custLinFactNeighborX="20521" custLinFactNeighborY="7842">
        <dgm:presLayoutVars>
          <dgm:bulletEnabled val="1"/>
        </dgm:presLayoutVars>
      </dgm:prSet>
      <dgm:spPr>
        <a:prstGeom prst="cube">
          <a:avLst/>
        </a:prstGeom>
      </dgm:spPr>
      <dgm:t>
        <a:bodyPr/>
        <a:lstStyle/>
        <a:p>
          <a:endParaRPr lang="en-US"/>
        </a:p>
      </dgm:t>
    </dgm:pt>
    <dgm:pt modelId="{055E3456-ECD4-4D2F-97BA-1BBD62FDBD69}" type="pres">
      <dgm:prSet presAssocID="{73F4F9CC-FB54-4AB6-AACA-F6E3F3CE087A}" presName="sibTrans" presStyleCnt="0"/>
      <dgm:spPr/>
    </dgm:pt>
    <dgm:pt modelId="{443BFFD6-D05B-4D91-8689-813BC30A48A6}" type="pres">
      <dgm:prSet presAssocID="{E4FDFFAD-3370-432D-886F-838D1869C872}" presName="node" presStyleLbl="node1" presStyleIdx="1" presStyleCnt="3" custScaleX="217125" custScaleY="125469" custLinFactNeighborX="4494" custLinFactNeighborY="-11564">
        <dgm:presLayoutVars>
          <dgm:bulletEnabled val="1"/>
        </dgm:presLayoutVars>
      </dgm:prSet>
      <dgm:spPr>
        <a:prstGeom prst="cube">
          <a:avLst/>
        </a:prstGeom>
      </dgm:spPr>
      <dgm:t>
        <a:bodyPr/>
        <a:lstStyle/>
        <a:p>
          <a:endParaRPr lang="en-US"/>
        </a:p>
      </dgm:t>
    </dgm:pt>
    <dgm:pt modelId="{C63CAAA1-9CBD-4C7E-A527-E39CF9BF0E16}" type="pres">
      <dgm:prSet presAssocID="{E94872AE-5258-403E-9241-42068DD18FBC}" presName="sibTrans" presStyleCnt="0"/>
      <dgm:spPr/>
    </dgm:pt>
    <dgm:pt modelId="{AA360D67-5CD1-4516-A57F-FB13B408AA13}" type="pres">
      <dgm:prSet presAssocID="{0F328F6F-7AAA-49EA-9DA7-9EABA4C585A0}" presName="node" presStyleLbl="node1" presStyleIdx="2" presStyleCnt="3" custScaleX="209073" custScaleY="114490" custLinFactNeighborX="-15406" custLinFactNeighborY="-31538">
        <dgm:presLayoutVars>
          <dgm:bulletEnabled val="1"/>
        </dgm:presLayoutVars>
      </dgm:prSet>
      <dgm:spPr>
        <a:prstGeom prst="cube">
          <a:avLst/>
        </a:prstGeom>
      </dgm:spPr>
      <dgm:t>
        <a:bodyPr/>
        <a:lstStyle/>
        <a:p>
          <a:endParaRPr lang="en-US"/>
        </a:p>
      </dgm:t>
    </dgm:pt>
  </dgm:ptLst>
  <dgm:cxnLst>
    <dgm:cxn modelId="{A6E5240C-87E7-4C0E-8CC6-2BD1CFFD8CB5}" type="presOf" srcId="{8023A5CC-7309-4696-A0D7-EC13BEF080B5}" destId="{1B8D7410-B362-409C-84AF-6F3CA7E6B1BC}" srcOrd="0" destOrd="0" presId="urn:microsoft.com/office/officeart/2005/8/layout/default"/>
    <dgm:cxn modelId="{B8FEEB8A-1DBD-4A25-8323-62B690535F23}" srcId="{8023A5CC-7309-4696-A0D7-EC13BEF080B5}" destId="{0F328F6F-7AAA-49EA-9DA7-9EABA4C585A0}" srcOrd="2" destOrd="0" parTransId="{ACE0129E-D1E7-4D40-BEF1-9496F770EA6C}" sibTransId="{CB6430B6-8F5A-485D-85DE-20CE8DEB6C75}"/>
    <dgm:cxn modelId="{BD041406-3C6C-47D1-AACA-2D1A989DE7F8}" srcId="{8023A5CC-7309-4696-A0D7-EC13BEF080B5}" destId="{4E1522C8-F016-4341-8650-80D3B1DE3160}" srcOrd="0" destOrd="0" parTransId="{8715F2FB-325E-4F5B-B122-91EE63DCEC81}" sibTransId="{73F4F9CC-FB54-4AB6-AACA-F6E3F3CE087A}"/>
    <dgm:cxn modelId="{5DB58560-9371-4B38-9BA1-E337769785C1}" srcId="{8023A5CC-7309-4696-A0D7-EC13BEF080B5}" destId="{E4FDFFAD-3370-432D-886F-838D1869C872}" srcOrd="1" destOrd="0" parTransId="{B35C61E5-2553-4BDE-9E42-8BCFEF708536}" sibTransId="{E94872AE-5258-403E-9241-42068DD18FBC}"/>
    <dgm:cxn modelId="{225B3AFD-4E04-43F2-BFC5-E9B3D57BF151}" type="presOf" srcId="{E4FDFFAD-3370-432D-886F-838D1869C872}" destId="{443BFFD6-D05B-4D91-8689-813BC30A48A6}" srcOrd="0" destOrd="0" presId="urn:microsoft.com/office/officeart/2005/8/layout/default"/>
    <dgm:cxn modelId="{AE8B2F54-BE2D-4C7A-86A0-C193CD153302}" type="presOf" srcId="{4E1522C8-F016-4341-8650-80D3B1DE3160}" destId="{2B8DD820-613A-451C-8C98-54529CE0C51E}" srcOrd="0" destOrd="0" presId="urn:microsoft.com/office/officeart/2005/8/layout/default"/>
    <dgm:cxn modelId="{F293FF93-4080-437F-8791-6D77605BBF37}" type="presOf" srcId="{0F328F6F-7AAA-49EA-9DA7-9EABA4C585A0}" destId="{AA360D67-5CD1-4516-A57F-FB13B408AA13}" srcOrd="0" destOrd="0" presId="urn:microsoft.com/office/officeart/2005/8/layout/default"/>
    <dgm:cxn modelId="{D7AB3267-EDEC-41DC-8150-3732B8608C5F}" type="presParOf" srcId="{1B8D7410-B362-409C-84AF-6F3CA7E6B1BC}" destId="{2B8DD820-613A-451C-8C98-54529CE0C51E}" srcOrd="0" destOrd="0" presId="urn:microsoft.com/office/officeart/2005/8/layout/default"/>
    <dgm:cxn modelId="{F098ED15-B04F-434C-B1E9-12139517DDAE}" type="presParOf" srcId="{1B8D7410-B362-409C-84AF-6F3CA7E6B1BC}" destId="{055E3456-ECD4-4D2F-97BA-1BBD62FDBD69}" srcOrd="1" destOrd="0" presId="urn:microsoft.com/office/officeart/2005/8/layout/default"/>
    <dgm:cxn modelId="{DEC87CFD-2E66-4824-92FC-07BCDB23F699}" type="presParOf" srcId="{1B8D7410-B362-409C-84AF-6F3CA7E6B1BC}" destId="{443BFFD6-D05B-4D91-8689-813BC30A48A6}" srcOrd="2" destOrd="0" presId="urn:microsoft.com/office/officeart/2005/8/layout/default"/>
    <dgm:cxn modelId="{77DF75D8-5659-48D8-A6ED-15648F35F51B}" type="presParOf" srcId="{1B8D7410-B362-409C-84AF-6F3CA7E6B1BC}" destId="{C63CAAA1-9CBD-4C7E-A527-E39CF9BF0E16}" srcOrd="3" destOrd="0" presId="urn:microsoft.com/office/officeart/2005/8/layout/default"/>
    <dgm:cxn modelId="{118F69C5-34D3-4DFE-83B7-8DFB143A0EDC}" type="presParOf" srcId="{1B8D7410-B362-409C-84AF-6F3CA7E6B1BC}" destId="{AA360D67-5CD1-4516-A57F-FB13B408AA1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C00E-1BFA-41D7-90AC-3BB5E1354B78}">
      <dsp:nvSpPr>
        <dsp:cNvPr id="0" name=""/>
        <dsp:cNvSpPr/>
      </dsp:nvSpPr>
      <dsp:spPr>
        <a:xfrm>
          <a:off x="1324081" y="39483"/>
          <a:ext cx="2552089" cy="2262135"/>
        </a:xfrm>
        <a:prstGeom prst="cube">
          <a:avLst/>
        </a:prstGeom>
        <a:solidFill>
          <a:srgbClr val="DAA6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Agency-Level Assessment</a:t>
          </a:r>
        </a:p>
      </dsp:txBody>
      <dsp:txXfrm>
        <a:off x="1324081" y="605017"/>
        <a:ext cx="1986555" cy="1696601"/>
      </dsp:txXfrm>
    </dsp:sp>
    <dsp:sp modelId="{2ED72203-54D7-4B47-8CB5-2DDDCD36E348}">
      <dsp:nvSpPr>
        <dsp:cNvPr id="0" name=""/>
        <dsp:cNvSpPr/>
      </dsp:nvSpPr>
      <dsp:spPr>
        <a:xfrm>
          <a:off x="1403" y="2646543"/>
          <a:ext cx="2469332" cy="2230257"/>
        </a:xfrm>
        <a:prstGeom prst="cube">
          <a:avLst/>
        </a:prstGeom>
        <a:solidFill>
          <a:srgbClr val="DD6A23"/>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Transaction-Level Assessment</a:t>
          </a:r>
        </a:p>
      </dsp:txBody>
      <dsp:txXfrm>
        <a:off x="1403" y="3204107"/>
        <a:ext cx="1911768" cy="1672693"/>
      </dsp:txXfrm>
    </dsp:sp>
    <dsp:sp modelId="{2B8DD820-613A-451C-8C98-54529CE0C51E}">
      <dsp:nvSpPr>
        <dsp:cNvPr id="0" name=""/>
        <dsp:cNvSpPr/>
      </dsp:nvSpPr>
      <dsp:spPr>
        <a:xfrm>
          <a:off x="2702743" y="2590798"/>
          <a:ext cx="2477452" cy="2341746"/>
        </a:xfrm>
        <a:prstGeom prst="cube">
          <a:avLst/>
        </a:prstGeom>
        <a:solidFill>
          <a:srgbClr val="FF0000"/>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Corrective</a:t>
          </a:r>
        </a:p>
        <a:p>
          <a:pPr lvl="0" algn="ctr" defTabSz="1066800">
            <a:lnSpc>
              <a:spcPct val="90000"/>
            </a:lnSpc>
            <a:spcBef>
              <a:spcPct val="0"/>
            </a:spcBef>
            <a:spcAft>
              <a:spcPct val="35000"/>
            </a:spcAft>
          </a:pPr>
          <a:r>
            <a:rPr lang="en-US" sz="2400" kern="1200" dirty="0">
              <a:solidFill>
                <a:srgbClr val="002060"/>
              </a:solidFill>
            </a:rPr>
            <a:t> Action </a:t>
          </a:r>
        </a:p>
        <a:p>
          <a:pPr lvl="0" algn="ctr" defTabSz="1066800">
            <a:lnSpc>
              <a:spcPct val="90000"/>
            </a:lnSpc>
            <a:spcBef>
              <a:spcPct val="0"/>
            </a:spcBef>
            <a:spcAft>
              <a:spcPct val="35000"/>
            </a:spcAft>
          </a:pPr>
          <a:r>
            <a:rPr lang="en-US" sz="2400" kern="1200" dirty="0">
              <a:solidFill>
                <a:srgbClr val="002060"/>
              </a:solidFill>
            </a:rPr>
            <a:t>Plan             </a:t>
          </a:r>
          <a:r>
            <a:rPr lang="en-US" sz="1400" kern="1200" dirty="0">
              <a:solidFill>
                <a:srgbClr val="002060"/>
              </a:solidFill>
            </a:rPr>
            <a:t>(if applicable) </a:t>
          </a:r>
        </a:p>
      </dsp:txBody>
      <dsp:txXfrm>
        <a:off x="2702743" y="3176235"/>
        <a:ext cx="1892016" cy="1756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C00E-1BFA-41D7-90AC-3BB5E1354B78}">
      <dsp:nvSpPr>
        <dsp:cNvPr id="0" name=""/>
        <dsp:cNvSpPr/>
      </dsp:nvSpPr>
      <dsp:spPr>
        <a:xfrm>
          <a:off x="47154" y="1190"/>
          <a:ext cx="2471380" cy="1348025"/>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Control Environment </a:t>
          </a:r>
        </a:p>
      </dsp:txBody>
      <dsp:txXfrm>
        <a:off x="47154" y="338196"/>
        <a:ext cx="2134374" cy="1011019"/>
      </dsp:txXfrm>
    </dsp:sp>
    <dsp:sp modelId="{2ED72203-54D7-4B47-8CB5-2DDDCD36E348}">
      <dsp:nvSpPr>
        <dsp:cNvPr id="0" name=""/>
        <dsp:cNvSpPr/>
      </dsp:nvSpPr>
      <dsp:spPr>
        <a:xfrm>
          <a:off x="2743205" y="1190"/>
          <a:ext cx="2391240" cy="1348025"/>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Risk Assessment </a:t>
          </a:r>
        </a:p>
      </dsp:txBody>
      <dsp:txXfrm>
        <a:off x="2743205" y="338196"/>
        <a:ext cx="2054234" cy="1011019"/>
      </dsp:txXfrm>
    </dsp:sp>
    <dsp:sp modelId="{2B8DD820-613A-451C-8C98-54529CE0C51E}">
      <dsp:nvSpPr>
        <dsp:cNvPr id="0" name=""/>
        <dsp:cNvSpPr/>
      </dsp:nvSpPr>
      <dsp:spPr>
        <a:xfrm>
          <a:off x="76204" y="1573887"/>
          <a:ext cx="2399103" cy="1348025"/>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Control Activities</a:t>
          </a:r>
        </a:p>
      </dsp:txBody>
      <dsp:txXfrm>
        <a:off x="76204" y="1910893"/>
        <a:ext cx="2062097" cy="1011019"/>
      </dsp:txXfrm>
    </dsp:sp>
    <dsp:sp modelId="{443BFFD6-D05B-4D91-8689-813BC30A48A6}">
      <dsp:nvSpPr>
        <dsp:cNvPr id="0" name=""/>
        <dsp:cNvSpPr/>
      </dsp:nvSpPr>
      <dsp:spPr>
        <a:xfrm>
          <a:off x="2699978" y="1573887"/>
          <a:ext cx="2405416" cy="1348025"/>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rgbClr val="002060"/>
              </a:solidFill>
            </a:rPr>
            <a:t>Information &amp; </a:t>
          </a:r>
          <a:r>
            <a:rPr lang="en-US" sz="2000" kern="1200" dirty="0">
              <a:solidFill>
                <a:srgbClr val="002060"/>
              </a:solidFill>
            </a:rPr>
            <a:t>Communication</a:t>
          </a:r>
        </a:p>
      </dsp:txBody>
      <dsp:txXfrm>
        <a:off x="2699978" y="1910893"/>
        <a:ext cx="2068410" cy="1011019"/>
      </dsp:txXfrm>
    </dsp:sp>
    <dsp:sp modelId="{AA360D67-5CD1-4516-A57F-FB13B408AA13}">
      <dsp:nvSpPr>
        <dsp:cNvPr id="0" name=""/>
        <dsp:cNvSpPr/>
      </dsp:nvSpPr>
      <dsp:spPr>
        <a:xfrm>
          <a:off x="1467445" y="3146583"/>
          <a:ext cx="2246709" cy="1348025"/>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Monitoring</a:t>
          </a:r>
        </a:p>
      </dsp:txBody>
      <dsp:txXfrm>
        <a:off x="1467445" y="3483589"/>
        <a:ext cx="1909703" cy="101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DD820-613A-451C-8C98-54529CE0C51E}">
      <dsp:nvSpPr>
        <dsp:cNvPr id="0" name=""/>
        <dsp:cNvSpPr/>
      </dsp:nvSpPr>
      <dsp:spPr>
        <a:xfrm>
          <a:off x="1758534" y="97047"/>
          <a:ext cx="4330095" cy="1224449"/>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rPr>
            <a:t>Identify &amp; document each </a:t>
          </a:r>
        </a:p>
        <a:p>
          <a:pPr lvl="0" algn="ctr" defTabSz="933450">
            <a:lnSpc>
              <a:spcPct val="90000"/>
            </a:lnSpc>
            <a:spcBef>
              <a:spcPct val="0"/>
            </a:spcBef>
            <a:spcAft>
              <a:spcPct val="35000"/>
            </a:spcAft>
          </a:pPr>
          <a:r>
            <a:rPr lang="en-US" sz="2100" b="1" kern="1200" dirty="0">
              <a:solidFill>
                <a:srgbClr val="002060"/>
              </a:solidFill>
            </a:rPr>
            <a:t>Significant Fiscal Process</a:t>
          </a:r>
          <a:r>
            <a:rPr lang="en-US" sz="2100" b="0" kern="1200" dirty="0">
              <a:solidFill>
                <a:srgbClr val="FF0000"/>
              </a:solidFill>
            </a:rPr>
            <a:t>*</a:t>
          </a:r>
        </a:p>
      </dsp:txBody>
      <dsp:txXfrm>
        <a:off x="1758534" y="403159"/>
        <a:ext cx="4023983" cy="918337"/>
      </dsp:txXfrm>
    </dsp:sp>
    <dsp:sp modelId="{443BFFD6-D05B-4D91-8689-813BC30A48A6}">
      <dsp:nvSpPr>
        <dsp:cNvPr id="0" name=""/>
        <dsp:cNvSpPr/>
      </dsp:nvSpPr>
      <dsp:spPr>
        <a:xfrm>
          <a:off x="1420127" y="1288470"/>
          <a:ext cx="4362827" cy="1512676"/>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100000"/>
            </a:lnSpc>
            <a:spcBef>
              <a:spcPct val="0"/>
            </a:spcBef>
            <a:spcAft>
              <a:spcPts val="400"/>
            </a:spcAft>
          </a:pPr>
          <a:endParaRPr lang="en-US" sz="2100" b="1" kern="1200" dirty="0">
            <a:solidFill>
              <a:srgbClr val="002060"/>
            </a:solidFill>
          </a:endParaRPr>
        </a:p>
        <a:p>
          <a:pPr lvl="0" algn="ctr" defTabSz="933450">
            <a:lnSpc>
              <a:spcPct val="100000"/>
            </a:lnSpc>
            <a:spcBef>
              <a:spcPct val="0"/>
            </a:spcBef>
            <a:spcAft>
              <a:spcPts val="400"/>
            </a:spcAft>
          </a:pPr>
          <a:r>
            <a:rPr lang="en-US" sz="2100" b="1" kern="1200" dirty="0">
              <a:solidFill>
                <a:srgbClr val="002060"/>
              </a:solidFill>
            </a:rPr>
            <a:t>Perform a Risk Assessment of each Significant Fiscal Process</a:t>
          </a:r>
        </a:p>
        <a:p>
          <a:pPr lvl="0" algn="ctr" defTabSz="933450">
            <a:lnSpc>
              <a:spcPct val="100000"/>
            </a:lnSpc>
            <a:spcBef>
              <a:spcPct val="0"/>
            </a:spcBef>
            <a:spcAft>
              <a:spcPts val="400"/>
            </a:spcAft>
          </a:pPr>
          <a:r>
            <a:rPr lang="en-US" sz="2100" b="1" kern="1200" dirty="0">
              <a:solidFill>
                <a:srgbClr val="002060"/>
              </a:solidFill>
            </a:rPr>
            <a:t> </a:t>
          </a:r>
        </a:p>
      </dsp:txBody>
      <dsp:txXfrm>
        <a:off x="1420127" y="1666639"/>
        <a:ext cx="3984658" cy="1134507"/>
      </dsp:txXfrm>
    </dsp:sp>
    <dsp:sp modelId="{AA360D67-5CD1-4516-A57F-FB13B408AA13}">
      <dsp:nvSpPr>
        <dsp:cNvPr id="0" name=""/>
        <dsp:cNvSpPr/>
      </dsp:nvSpPr>
      <dsp:spPr>
        <a:xfrm>
          <a:off x="1101161" y="2761273"/>
          <a:ext cx="4201033" cy="1380311"/>
        </a:xfrm>
        <a:prstGeom prst="cube">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rPr>
            <a:t>Identify Controls &amp; </a:t>
          </a:r>
          <a:endParaRPr lang="en-US" sz="2100" b="1" kern="1200" dirty="0" smtClean="0">
            <a:solidFill>
              <a:srgbClr val="002060"/>
            </a:solidFill>
          </a:endParaRPr>
        </a:p>
        <a:p>
          <a:pPr lvl="0" algn="ctr" defTabSz="933450">
            <a:lnSpc>
              <a:spcPct val="90000"/>
            </a:lnSpc>
            <a:spcBef>
              <a:spcPct val="0"/>
            </a:spcBef>
            <a:spcAft>
              <a:spcPct val="35000"/>
            </a:spcAft>
          </a:pPr>
          <a:r>
            <a:rPr lang="en-US" sz="2100" b="1" kern="1200" dirty="0" smtClean="0">
              <a:solidFill>
                <a:srgbClr val="002060"/>
              </a:solidFill>
            </a:rPr>
            <a:t>Test </a:t>
          </a:r>
          <a:r>
            <a:rPr lang="en-US" sz="2100" b="1" kern="1200" dirty="0">
              <a:solidFill>
                <a:srgbClr val="002060"/>
              </a:solidFill>
            </a:rPr>
            <a:t>the Controls</a:t>
          </a:r>
        </a:p>
      </dsp:txBody>
      <dsp:txXfrm>
        <a:off x="1101161" y="3106351"/>
        <a:ext cx="3855955" cy="10352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2" name="Rectangle 4"/>
          <p:cNvSpPr>
            <a:spLocks noGrp="1" noChangeArrowheads="1"/>
          </p:cNvSpPr>
          <p:nvPr>
            <p:ph type="ftr" sz="quarter" idx="2"/>
          </p:nvPr>
        </p:nvSpPr>
        <p:spPr bwMode="auto">
          <a:xfrm>
            <a:off x="4" y="8853491"/>
            <a:ext cx="3067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07" tIns="44405" rIns="88807" bIns="44405" numCol="1" anchor="b" anchorCtr="0" compatLnSpc="1">
            <a:prstTxWarp prst="textNoShape">
              <a:avLst/>
            </a:prstTxWarp>
          </a:bodyPr>
          <a:lstStyle>
            <a:lvl1pPr defTabSz="887753" eaLnBrk="0" hangingPunct="0">
              <a:defRPr sz="1300">
                <a:latin typeface="Times New Roman" panose="02020603050405020304" pitchFamily="18" charset="0"/>
              </a:defRPr>
            </a:lvl1pPr>
          </a:lstStyle>
          <a:p>
            <a:endParaRPr lang="en-US" altLang="en-US" dirty="0"/>
          </a:p>
        </p:txBody>
      </p:sp>
      <p:sp>
        <p:nvSpPr>
          <p:cNvPr id="135173" name="Rectangle 5"/>
          <p:cNvSpPr>
            <a:spLocks noGrp="1" noChangeArrowheads="1"/>
          </p:cNvSpPr>
          <p:nvPr>
            <p:ph type="sldNum" sz="quarter" idx="3"/>
          </p:nvPr>
        </p:nvSpPr>
        <p:spPr bwMode="auto">
          <a:xfrm>
            <a:off x="3943354" y="8853491"/>
            <a:ext cx="3067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07" tIns="44405" rIns="88807" bIns="44405" numCol="1" anchor="b" anchorCtr="0" compatLnSpc="1">
            <a:prstTxWarp prst="textNoShape">
              <a:avLst/>
            </a:prstTxWarp>
          </a:bodyPr>
          <a:lstStyle>
            <a:lvl1pPr algn="r" defTabSz="887753" eaLnBrk="0" hangingPunct="0">
              <a:defRPr sz="1300">
                <a:latin typeface="Times New Roman" panose="02020603050405020304" pitchFamily="18" charset="0"/>
              </a:defRPr>
            </a:lvl1pPr>
          </a:lstStyle>
          <a:p>
            <a:fld id="{268BE2B0-A4EC-4E6E-BF60-8CB734D22C55}" type="slidenum">
              <a:rPr lang="en-US" altLang="en-US"/>
              <a:pPr/>
              <a:t>‹#›</a:t>
            </a:fld>
            <a:endParaRPr lang="en-US" altLang="en-US" dirty="0"/>
          </a:p>
        </p:txBody>
      </p:sp>
      <p:sp>
        <p:nvSpPr>
          <p:cNvPr id="135178" name="Rectangle 10"/>
          <p:cNvSpPr>
            <a:spLocks noGrp="1" noChangeArrowheads="1"/>
          </p:cNvSpPr>
          <p:nvPr>
            <p:ph type="hdr" sz="quarter"/>
          </p:nvPr>
        </p:nvSpPr>
        <p:spPr bwMode="auto">
          <a:xfrm>
            <a:off x="1752603" y="152399"/>
            <a:ext cx="2819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135" tIns="46066" rIns="92135" bIns="46066" numCol="1" anchor="t" anchorCtr="0" compatLnSpc="1">
            <a:prstTxWarp prst="textNoShape">
              <a:avLst/>
            </a:prstTxWarp>
          </a:bodyPr>
          <a:lstStyle>
            <a:lvl1pP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sp>
        <p:nvSpPr>
          <p:cNvPr id="135179" name="Rectangle 11"/>
          <p:cNvSpPr>
            <a:spLocks noGrp="1" noChangeArrowheads="1"/>
          </p:cNvSpPr>
          <p:nvPr>
            <p:ph type="dt" idx="1"/>
          </p:nvPr>
        </p:nvSpPr>
        <p:spPr bwMode="auto">
          <a:xfrm>
            <a:off x="4800602" y="152399"/>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135" tIns="46066" rIns="92135" bIns="46066" numCol="1" anchor="t" anchorCtr="0" compatLnSpc="1">
            <a:prstTxWarp prst="textNoShape">
              <a:avLst/>
            </a:prstTxWarp>
          </a:bodyPr>
          <a:lstStyle>
            <a:lvl1pPr algn="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pic>
        <p:nvPicPr>
          <p:cNvPr id="135181" name="Picture 13" descr="DOA-Logo-PMS653&amp;blackdark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4" y="228601"/>
            <a:ext cx="1295399" cy="374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nvSpPr>
        <p:spPr bwMode="auto">
          <a:xfrm>
            <a:off x="990604" y="4419603"/>
            <a:ext cx="5029200"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135" tIns="46066" rIns="92135" bIns="46066"/>
          <a:lstStyle/>
          <a:p>
            <a:pPr eaLnBrk="0" hangingPunct="0"/>
            <a:endParaRPr lang="en-US" altLang="en-US" sz="1300" dirty="0">
              <a:latin typeface="Arial" panose="020B0604020202020204" pitchFamily="34" charset="0"/>
            </a:endParaRPr>
          </a:p>
        </p:txBody>
      </p:sp>
      <p:sp>
        <p:nvSpPr>
          <p:cNvPr id="2059" name="Rectangle 11"/>
          <p:cNvSpPr>
            <a:spLocks noGrp="1" noChangeArrowheads="1"/>
          </p:cNvSpPr>
          <p:nvPr>
            <p:ph type="ftr" sz="quarter" idx="4"/>
          </p:nvPr>
        </p:nvSpPr>
        <p:spPr bwMode="auto">
          <a:xfrm>
            <a:off x="76202" y="8763000"/>
            <a:ext cx="29717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135" tIns="46066" rIns="92135" bIns="46066" numCol="1" anchor="b" anchorCtr="0" compatLnSpc="1">
            <a:prstTxWarp prst="textNoShape">
              <a:avLst/>
            </a:prstTxWarp>
          </a:bodyPr>
          <a:lstStyle>
            <a:lvl1pP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sp>
        <p:nvSpPr>
          <p:cNvPr id="2060" name="Rectangle 12"/>
          <p:cNvSpPr>
            <a:spLocks noGrp="1" noChangeArrowheads="1"/>
          </p:cNvSpPr>
          <p:nvPr>
            <p:ph type="sldNum" sz="quarter" idx="5"/>
          </p:nvPr>
        </p:nvSpPr>
        <p:spPr bwMode="auto">
          <a:xfrm>
            <a:off x="3962402" y="8763000"/>
            <a:ext cx="29717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135" tIns="46066" rIns="92135" bIns="46066" numCol="1" anchor="b" anchorCtr="0" compatLnSpc="1">
            <a:prstTxWarp prst="textNoShape">
              <a:avLst/>
            </a:prstTxWarp>
          </a:bodyPr>
          <a:lstStyle>
            <a:lvl1pPr algn="r" eaLnBrk="0" hangingPunct="0">
              <a:defRPr sz="1300">
                <a:latin typeface="Arial" panose="020B0604020202020204" pitchFamily="34" charset="0"/>
                <a:ea typeface="ＭＳ Ｐゴシック" panose="020B0600070205080204" pitchFamily="34" charset="-128"/>
              </a:defRPr>
            </a:lvl1pPr>
          </a:lstStyle>
          <a:p>
            <a:fld id="{F6CBD598-D39C-4611-90F7-CE91C3E3528E}" type="slidenum">
              <a:rPr lang="en-US" altLang="en-US"/>
              <a:pPr/>
              <a:t>‹#›</a:t>
            </a:fld>
            <a:endParaRPr lang="en-US" altLang="en-US" dirty="0"/>
          </a:p>
        </p:txBody>
      </p:sp>
      <p:sp>
        <p:nvSpPr>
          <p:cNvPr id="2061" name="Rectangle 13"/>
          <p:cNvSpPr>
            <a:spLocks noGrp="1" noChangeArrowheads="1"/>
          </p:cNvSpPr>
          <p:nvPr>
            <p:ph type="hdr" sz="quarter"/>
          </p:nvPr>
        </p:nvSpPr>
        <p:spPr bwMode="auto">
          <a:xfrm>
            <a:off x="1600200" y="152399"/>
            <a:ext cx="2819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135" tIns="46066" rIns="92135" bIns="46066" numCol="1" anchor="t" anchorCtr="0" compatLnSpc="1">
            <a:prstTxWarp prst="textNoShape">
              <a:avLst/>
            </a:prstTxWarp>
          </a:bodyPr>
          <a:lstStyle>
            <a:lvl1pP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sp>
        <p:nvSpPr>
          <p:cNvPr id="2062" name="Rectangle 14"/>
          <p:cNvSpPr>
            <a:spLocks noGrp="1" noChangeArrowheads="1"/>
          </p:cNvSpPr>
          <p:nvPr>
            <p:ph type="dt" idx="1"/>
          </p:nvPr>
        </p:nvSpPr>
        <p:spPr bwMode="auto">
          <a:xfrm>
            <a:off x="4648201" y="152399"/>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135" tIns="46066" rIns="92135" bIns="46066" numCol="1" anchor="t" anchorCtr="0" compatLnSpc="1">
            <a:prstTxWarp prst="textNoShape">
              <a:avLst/>
            </a:prstTxWarp>
          </a:bodyPr>
          <a:lstStyle>
            <a:lvl1pPr algn="r" eaLnBrk="0" hangingPunct="0">
              <a:defRPr sz="1300">
                <a:latin typeface="Arial" panose="020B0604020202020204" pitchFamily="34" charset="0"/>
                <a:ea typeface="ＭＳ Ｐゴシック" panose="020B0600070205080204" pitchFamily="34" charset="-128"/>
              </a:defRPr>
            </a:lvl1pPr>
          </a:lstStyle>
          <a:p>
            <a:endParaRPr lang="en-US" altLang="en-US" dirty="0"/>
          </a:p>
        </p:txBody>
      </p:sp>
      <p:pic>
        <p:nvPicPr>
          <p:cNvPr id="2063" name="Picture 15" descr="DOA-Logo-PMS653&amp;blackdark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4" y="228601"/>
            <a:ext cx="1295399" cy="374650"/>
          </a:xfrm>
          <a:prstGeom prst="rect">
            <a:avLst/>
          </a:prstGeom>
          <a:noFill/>
          <a:extLst>
            <a:ext uri="{909E8E84-426E-40DD-AFC4-6F175D3DCCD1}">
              <a14:hiddenFill xmlns:a14="http://schemas.microsoft.com/office/drawing/2010/main">
                <a:solidFill>
                  <a:srgbClr val="FFFFFF"/>
                </a:solidFill>
              </a14:hiddenFill>
            </a:ext>
          </a:extLst>
        </p:spPr>
      </p:pic>
      <p:sp>
        <p:nvSpPr>
          <p:cNvPr id="2064" name="Text Box 16"/>
          <p:cNvSpPr txBox="1">
            <a:spLocks noChangeArrowheads="1"/>
          </p:cNvSpPr>
          <p:nvPr/>
        </p:nvSpPr>
        <p:spPr bwMode="auto">
          <a:xfrm>
            <a:off x="1143004" y="1143002"/>
            <a:ext cx="4724399"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35" tIns="46066" rIns="92135" bIns="46066">
            <a:spAutoFit/>
          </a:bodyPr>
          <a:lstStyle/>
          <a:p>
            <a:pPr>
              <a:spcBef>
                <a:spcPct val="50000"/>
              </a:spcBef>
            </a:pPr>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Grp="1" noChangeArrowheads="1"/>
          </p:cNvSpPr>
          <p:nvPr>
            <p:ph type="sldNum" sz="quarter" idx="5"/>
          </p:nvPr>
        </p:nvSpPr>
        <p:spPr>
          <a:ln/>
        </p:spPr>
        <p:txBody>
          <a:bodyPr/>
          <a:lstStyle/>
          <a:p>
            <a:fld id="{D8FF93DE-00C4-47AD-8D39-003241A8C972}" type="slidenum">
              <a:rPr lang="en-US" altLang="en-US"/>
              <a:pPr/>
              <a:t>1</a:t>
            </a:fld>
            <a:endParaRPr lang="en-US" altLang="en-US" dirty="0"/>
          </a:p>
        </p:txBody>
      </p:sp>
      <p:sp>
        <p:nvSpPr>
          <p:cNvPr id="2" name="Notes Placeholder 1"/>
          <p:cNvSpPr>
            <a:spLocks noGrp="1"/>
          </p:cNvSpPr>
          <p:nvPr>
            <p:ph type="body" idx="1"/>
          </p:nvPr>
        </p:nvSpPr>
        <p:spPr>
          <a:xfrm>
            <a:off x="701676" y="4473578"/>
            <a:ext cx="5607050" cy="3660774"/>
          </a:xfrm>
          <a:prstGeom prst="rect">
            <a:avLst/>
          </a:prstGeom>
        </p:spPr>
        <p:txBody>
          <a:bodyPr lIns="92135" tIns="46066" rIns="92135" bIns="46066"/>
          <a:lstStyle/>
          <a:p>
            <a:pPr defTabSz="921497">
              <a:defRPr/>
            </a:pPr>
            <a:r>
              <a:rPr lang="en-US" sz="1600" dirty="0"/>
              <a:t>Welcome to the Department of Accounts, A</a:t>
            </a:r>
            <a:r>
              <a:rPr lang="en-US" sz="1600" i="1" dirty="0"/>
              <a:t>gency Risk Management &amp; Internal Control Standards </a:t>
            </a:r>
            <a:r>
              <a:rPr lang="en-US" sz="1600" dirty="0"/>
              <a:t>Training for </a:t>
            </a:r>
            <a:r>
              <a:rPr lang="en-US" sz="1600" u="sng" dirty="0"/>
              <a:t>Agency Heads</a:t>
            </a:r>
            <a:r>
              <a:rPr lang="en-US" sz="1600" dirty="0"/>
              <a:t>.  </a:t>
            </a:r>
            <a:endParaRPr lang="en-US" sz="1600" dirty="0"/>
          </a:p>
          <a:p>
            <a:pPr defTabSz="921497">
              <a:defRPr/>
            </a:pPr>
            <a:r>
              <a:rPr lang="en-US" sz="1600" dirty="0"/>
              <a:t>The Agency Risk Management and Internal Control Standards will be referred to as “ARMICS” throughout this training.</a:t>
            </a:r>
          </a:p>
          <a:p>
            <a:endParaRPr lang="en-US" sz="1600" b="1" dirty="0"/>
          </a:p>
          <a:p>
            <a:endParaRPr lang="en-US" sz="16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b="0" dirty="0"/>
              <a:t>We </a:t>
            </a:r>
            <a:r>
              <a:rPr lang="en-US" b="0" dirty="0" smtClean="0"/>
              <a:t>all have a role to </a:t>
            </a:r>
            <a:r>
              <a:rPr lang="en-US" b="0" dirty="0"/>
              <a:t>help ensure </a:t>
            </a:r>
            <a:r>
              <a:rPr lang="en-US" b="0" dirty="0" smtClean="0"/>
              <a:t>Virginia’s practices are </a:t>
            </a:r>
            <a:r>
              <a:rPr lang="en-US" b="0" dirty="0"/>
              <a:t>sound by: </a:t>
            </a:r>
            <a:endParaRPr lang="en-US" b="0" dirty="0" smtClean="0"/>
          </a:p>
          <a:p>
            <a:pPr marL="172780" indent="-172780" defTabSz="921497">
              <a:spcBef>
                <a:spcPts val="0"/>
              </a:spcBef>
              <a:buFont typeface="Arial" panose="020B0604020202020204" pitchFamily="34" charset="0"/>
              <a:buChar char="•"/>
              <a:defRPr/>
            </a:pPr>
            <a:r>
              <a:rPr lang="en-US" dirty="0" smtClean="0"/>
              <a:t>Planning strategically;</a:t>
            </a:r>
          </a:p>
          <a:p>
            <a:pPr marL="172780" indent="-172780">
              <a:spcBef>
                <a:spcPts val="0"/>
              </a:spcBef>
              <a:buFont typeface="Arial" panose="020B0604020202020204" pitchFamily="34" charset="0"/>
              <a:buChar char="•"/>
            </a:pPr>
            <a:r>
              <a:rPr lang="en-US" dirty="0" smtClean="0"/>
              <a:t>Accurately </a:t>
            </a:r>
            <a:r>
              <a:rPr lang="en-US" dirty="0"/>
              <a:t>forecasting expenditures and </a:t>
            </a:r>
            <a:r>
              <a:rPr lang="en-US" dirty="0" smtClean="0"/>
              <a:t>revenues;</a:t>
            </a:r>
            <a:endParaRPr lang="en-US" dirty="0"/>
          </a:p>
          <a:p>
            <a:pPr marL="172780" indent="-172780">
              <a:spcBef>
                <a:spcPts val="0"/>
              </a:spcBef>
              <a:buFont typeface="Arial" panose="020B0604020202020204" pitchFamily="34" charset="0"/>
              <a:buChar char="•"/>
            </a:pPr>
            <a:r>
              <a:rPr lang="en-US" dirty="0"/>
              <a:t>Complying with financial reporting requirements, laws </a:t>
            </a:r>
            <a:r>
              <a:rPr lang="en-US" dirty="0" smtClean="0"/>
              <a:t>and regulations;</a:t>
            </a:r>
            <a:endParaRPr lang="en-US" dirty="0"/>
          </a:p>
          <a:p>
            <a:pPr marL="172780" indent="-172780">
              <a:spcBef>
                <a:spcPts val="0"/>
              </a:spcBef>
              <a:buFont typeface="Arial" panose="020B0604020202020204" pitchFamily="34" charset="0"/>
              <a:buChar char="•"/>
            </a:pPr>
            <a:r>
              <a:rPr lang="en-US" dirty="0"/>
              <a:t>Monitoring fiscal processes and </a:t>
            </a:r>
            <a:r>
              <a:rPr lang="en-US" dirty="0" smtClean="0"/>
              <a:t>procedures;</a:t>
            </a:r>
            <a:endParaRPr lang="en-US" dirty="0"/>
          </a:p>
          <a:p>
            <a:pPr marL="172780" indent="-172780">
              <a:spcBef>
                <a:spcPts val="0"/>
              </a:spcBef>
              <a:buFont typeface="Arial" panose="020B0604020202020204" pitchFamily="34" charset="0"/>
              <a:buChar char="•"/>
            </a:pPr>
            <a:r>
              <a:rPr lang="en-US" dirty="0"/>
              <a:t>Mitigating potential organizational risk </a:t>
            </a:r>
            <a:r>
              <a:rPr lang="en-US" dirty="0" smtClean="0"/>
              <a:t>and </a:t>
            </a:r>
            <a:r>
              <a:rPr lang="en-US" dirty="0"/>
              <a:t>fraud </a:t>
            </a:r>
            <a:r>
              <a:rPr lang="en-US" dirty="0" smtClean="0"/>
              <a:t>risk;</a:t>
            </a:r>
            <a:endParaRPr lang="en-US" dirty="0"/>
          </a:p>
          <a:p>
            <a:pPr marL="172780" indent="-172780">
              <a:spcBef>
                <a:spcPts val="0"/>
              </a:spcBef>
              <a:buFont typeface="Arial" panose="020B0604020202020204" pitchFamily="34" charset="0"/>
              <a:buChar char="•"/>
            </a:pPr>
            <a:r>
              <a:rPr lang="en-US" dirty="0"/>
              <a:t>Helping to </a:t>
            </a:r>
            <a:r>
              <a:rPr lang="en-US" dirty="0" smtClean="0"/>
              <a:t>safeguard assets; </a:t>
            </a:r>
            <a:r>
              <a:rPr lang="en-US" dirty="0"/>
              <a:t>and implementing and monitoring </a:t>
            </a:r>
            <a:r>
              <a:rPr lang="en-US" dirty="0" smtClean="0"/>
              <a:t>internal control; and</a:t>
            </a:r>
            <a:endParaRPr lang="en-US" dirty="0"/>
          </a:p>
          <a:p>
            <a:pPr marL="172780" indent="-172780">
              <a:spcBef>
                <a:spcPts val="0"/>
              </a:spcBef>
              <a:buFont typeface="Arial" panose="020B0604020202020204" pitchFamily="34" charset="0"/>
              <a:buChar char="•"/>
            </a:pPr>
            <a:r>
              <a:rPr lang="en-US" dirty="0"/>
              <a:t>Independently studying problem areas; recommending sound improvement strategies; and taking corrective </a:t>
            </a:r>
            <a:r>
              <a:rPr lang="en-US" dirty="0" smtClean="0"/>
              <a:t>action.</a:t>
            </a:r>
            <a:endParaRPr lang="en-US" dirty="0"/>
          </a:p>
          <a:p>
            <a:r>
              <a:rPr lang="en-US" b="0" dirty="0" smtClean="0"/>
              <a:t>Every</a:t>
            </a:r>
            <a:r>
              <a:rPr lang="en-US" b="0" baseline="0" dirty="0" smtClean="0"/>
              <a:t> agency head, fiscal officer, manager, and state employee </a:t>
            </a:r>
            <a:r>
              <a:rPr lang="en-US" b="0" dirty="0" smtClean="0"/>
              <a:t>has </a:t>
            </a:r>
            <a:r>
              <a:rPr lang="en-US" b="0" dirty="0"/>
              <a:t>a </a:t>
            </a:r>
            <a:r>
              <a:rPr lang="en-US" b="0" dirty="0" smtClean="0"/>
              <a:t>responsibility</a:t>
            </a:r>
            <a:r>
              <a:rPr lang="en-US" b="0" baseline="0" dirty="0" smtClean="0"/>
              <a:t> and role </a:t>
            </a:r>
            <a:r>
              <a:rPr lang="en-US" b="0" dirty="0" smtClean="0"/>
              <a:t>in </a:t>
            </a:r>
            <a:r>
              <a:rPr lang="en-US" b="0" dirty="0"/>
              <a:t>ensuring that the </a:t>
            </a:r>
            <a:r>
              <a:rPr lang="en-US" b="0" dirty="0" smtClean="0"/>
              <a:t>system of internal control is </a:t>
            </a:r>
            <a:r>
              <a:rPr lang="en-US" b="0" dirty="0"/>
              <a:t>effective in achieving </a:t>
            </a:r>
            <a:r>
              <a:rPr lang="en-US" b="0" dirty="0" smtClean="0"/>
              <a:t>Virginia’s long-term goal of </a:t>
            </a:r>
            <a:r>
              <a:rPr lang="en-US" b="0" dirty="0"/>
              <a:t>being a </a:t>
            </a:r>
            <a:r>
              <a:rPr lang="en-US" b="0" dirty="0" smtClean="0"/>
              <a:t>“best-managed</a:t>
            </a:r>
            <a:r>
              <a:rPr lang="en-US" b="0" baseline="0" dirty="0" smtClean="0"/>
              <a:t> state.</a:t>
            </a:r>
            <a:r>
              <a:rPr lang="en-US" b="0" dirty="0" smtClean="0"/>
              <a:t>”</a:t>
            </a:r>
            <a:endParaRPr lang="en-US" b="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10</a:t>
            </a:fld>
            <a:endParaRPr lang="en-US" altLang="en-US" dirty="0"/>
          </a:p>
        </p:txBody>
      </p:sp>
    </p:spTree>
    <p:extLst>
      <p:ext uri="{BB962C8B-B14F-4D97-AF65-F5344CB8AC3E}">
        <p14:creationId xmlns:p14="http://schemas.microsoft.com/office/powerpoint/2010/main" val="19070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Exhibiting</a:t>
            </a:r>
            <a:r>
              <a:rPr lang="en-US" baseline="0" dirty="0"/>
              <a:t> its </a:t>
            </a:r>
            <a:r>
              <a:rPr lang="en-US" baseline="0" dirty="0" smtClean="0"/>
              <a:t>commitment </a:t>
            </a:r>
            <a:r>
              <a:rPr lang="en-US" baseline="0" dirty="0"/>
              <a:t>to </a:t>
            </a:r>
            <a:r>
              <a:rPr lang="en-US" baseline="0" dirty="0" smtClean="0"/>
              <a:t>internal control</a:t>
            </a:r>
            <a:r>
              <a:rPr lang="en-US" baseline="0" dirty="0"/>
              <a:t>, </a:t>
            </a:r>
            <a:r>
              <a:rPr lang="en-US" dirty="0"/>
              <a:t>Virginia </a:t>
            </a:r>
            <a:r>
              <a:rPr lang="en-US" dirty="0" smtClean="0"/>
              <a:t>government</a:t>
            </a:r>
            <a:r>
              <a:rPr lang="en-US" baseline="0" dirty="0" smtClean="0"/>
              <a:t> </a:t>
            </a:r>
            <a:r>
              <a:rPr lang="en-US" baseline="0" dirty="0"/>
              <a:t>has taken </a:t>
            </a:r>
            <a:r>
              <a:rPr lang="en-US" baseline="0" dirty="0" smtClean="0"/>
              <a:t>action and </a:t>
            </a:r>
            <a:r>
              <a:rPr lang="en-US" baseline="0" dirty="0"/>
              <a:t>sought ways to mitigate risks; improve accountability and reporting; and establish internal control in achieving  its objectives, through the implementation </a:t>
            </a:r>
            <a:r>
              <a:rPr lang="en-US" baseline="0" dirty="0" smtClean="0"/>
              <a:t>of ARMICS.</a:t>
            </a:r>
            <a:endParaRPr lang="en-US" baseline="0" dirty="0"/>
          </a:p>
          <a:p>
            <a:r>
              <a:rPr lang="en-US" baseline="0" dirty="0" smtClean="0"/>
              <a:t>Since 2006</a:t>
            </a:r>
            <a:r>
              <a:rPr lang="en-US" baseline="0" dirty="0"/>
              <a:t>, u</a:t>
            </a:r>
            <a:r>
              <a:rPr lang="en-US" dirty="0"/>
              <a:t>nder the </a:t>
            </a:r>
            <a:r>
              <a:rPr lang="en-US" dirty="0" smtClean="0"/>
              <a:t>authority </a:t>
            </a:r>
            <a:r>
              <a:rPr lang="en-US" dirty="0"/>
              <a:t>of the </a:t>
            </a:r>
            <a:r>
              <a:rPr lang="en-US" i="1" dirty="0"/>
              <a:t>Code of Virginia</a:t>
            </a:r>
            <a:r>
              <a:rPr lang="en-US" dirty="0"/>
              <a:t>, </a:t>
            </a:r>
            <a:r>
              <a:rPr lang="en-US" dirty="0" smtClean="0"/>
              <a:t>ARMICS has been </a:t>
            </a:r>
            <a:r>
              <a:rPr lang="en-US" dirty="0"/>
              <a:t>the definitive source for </a:t>
            </a:r>
            <a:r>
              <a:rPr lang="en-US" dirty="0" smtClean="0"/>
              <a:t>internal control</a:t>
            </a:r>
            <a:r>
              <a:rPr lang="en-US" dirty="0"/>
              <a:t>. </a:t>
            </a:r>
          </a:p>
          <a:p>
            <a:pPr marL="172752" indent="-172752">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11</a:t>
            </a:fld>
            <a:endParaRPr lang="en-US" altLang="en-US" dirty="0"/>
          </a:p>
        </p:txBody>
      </p:sp>
    </p:spTree>
    <p:extLst>
      <p:ext uri="{BB962C8B-B14F-4D97-AF65-F5344CB8AC3E}">
        <p14:creationId xmlns:p14="http://schemas.microsoft.com/office/powerpoint/2010/main" val="387065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r>
              <a:rPr lang="en-US" dirty="0" smtClean="0"/>
              <a:t>Virginia has designed the ARMICS </a:t>
            </a:r>
            <a:r>
              <a:rPr lang="en-US" i="0" dirty="0" smtClean="0"/>
              <a:t>standards</a:t>
            </a:r>
            <a:r>
              <a:rPr lang="en-US" i="1" dirty="0" smtClean="0"/>
              <a:t> </a:t>
            </a:r>
            <a:r>
              <a:rPr lang="en-US" dirty="0" smtClean="0"/>
              <a:t>to achieve five objectives: </a:t>
            </a:r>
          </a:p>
          <a:p>
            <a:pPr marL="230374" indent="-230374">
              <a:buFont typeface="+mj-lt"/>
              <a:buAutoNum type="arabicPeriod"/>
            </a:pPr>
            <a:r>
              <a:rPr lang="en-US" dirty="0" smtClean="0"/>
              <a:t>Strategically,  by assuming internal control best practices to provide reasonable assurance that goals and objectives are met;</a:t>
            </a:r>
          </a:p>
          <a:p>
            <a:pPr marL="230374" indent="-230374">
              <a:buFont typeface="+mj-lt"/>
              <a:buAutoNum type="arabicPeriod"/>
            </a:pPr>
            <a:r>
              <a:rPr lang="en-US" dirty="0" smtClean="0"/>
              <a:t>Operationally, to ensure effective and efficient use of fiscal resources;</a:t>
            </a:r>
          </a:p>
          <a:p>
            <a:pPr marL="230374" indent="-230374">
              <a:buFont typeface="+mj-lt"/>
              <a:buAutoNum type="arabicPeriod"/>
            </a:pPr>
            <a:r>
              <a:rPr lang="en-US" dirty="0" smtClean="0"/>
              <a:t>Reporting, to provide integrity and reliability of Virginia’s financial reporting;</a:t>
            </a:r>
          </a:p>
          <a:p>
            <a:pPr marL="230374" indent="-230374">
              <a:buFont typeface="+mj-lt"/>
              <a:buAutoNum type="arabicPeriod"/>
            </a:pPr>
            <a:r>
              <a:rPr lang="en-US" dirty="0" smtClean="0"/>
              <a:t>Compliance, to ensure compliance with applicable laws and regulations; </a:t>
            </a:r>
            <a:r>
              <a:rPr lang="en-US" u="none" dirty="0" smtClean="0"/>
              <a:t>and lastly</a:t>
            </a:r>
            <a:r>
              <a:rPr lang="en-US" dirty="0" smtClean="0"/>
              <a:t>,</a:t>
            </a:r>
          </a:p>
          <a:p>
            <a:pPr marL="230374" indent="-230374">
              <a:buFont typeface="+mj-lt"/>
              <a:buAutoNum type="arabicPeriod"/>
            </a:pPr>
            <a:r>
              <a:rPr lang="en-US" dirty="0" smtClean="0"/>
              <a:t>Stewardship, by safeguarding assets, mitigating risks, reducing fraud opportunities, waste &amp; abuse.</a:t>
            </a:r>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12</a:t>
            </a:fld>
            <a:endParaRPr lang="en-US" altLang="en-US" dirty="0"/>
          </a:p>
        </p:txBody>
      </p:sp>
    </p:spTree>
    <p:extLst>
      <p:ext uri="{BB962C8B-B14F-4D97-AF65-F5344CB8AC3E}">
        <p14:creationId xmlns:p14="http://schemas.microsoft.com/office/powerpoint/2010/main" val="272115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marL="172780" indent="-172780" defTabSz="921344">
              <a:buFont typeface="Arial" panose="020B0604020202020204" pitchFamily="34" charset="0"/>
              <a:buChar char="•"/>
              <a:defRPr/>
            </a:pPr>
            <a:r>
              <a:rPr lang="en-US" dirty="0"/>
              <a:t>The initial ARMICS implementation was required through Comptroller’s Directives 1-07 and 1-08. </a:t>
            </a:r>
          </a:p>
          <a:p>
            <a:pPr marL="172780" indent="-172780" defTabSz="921344">
              <a:buFont typeface="Arial" panose="020B0604020202020204" pitchFamily="34" charset="0"/>
              <a:buChar char="•"/>
              <a:defRPr/>
            </a:pPr>
            <a:r>
              <a:rPr lang="en-US" dirty="0"/>
              <a:t>ARMICS Standards require agencies to comply with minimum requirements to provide reasonable assurance of adequate internal control, fiscal accountability, integrity of financial reporting, and safeguarding of the Commonwealth’s assets.</a:t>
            </a:r>
          </a:p>
          <a:p>
            <a:pPr marL="172780" indent="-172780" defTabSz="921344">
              <a:buFont typeface="Arial" panose="020B0604020202020204" pitchFamily="34" charset="0"/>
              <a:buChar char="•"/>
              <a:defRPr/>
            </a:pPr>
            <a:r>
              <a:rPr lang="en-US" dirty="0"/>
              <a:t>The standards are clear that each Agency Head is ultimately responsible and accountable for having management document the agency’s  Annual Assessment of Internal Control.  </a:t>
            </a:r>
          </a:p>
          <a:p>
            <a:pPr marL="172780" indent="-172780" defTabSz="921344">
              <a:buFont typeface="Arial" panose="020B0604020202020204" pitchFamily="34" charset="0"/>
              <a:buChar char="•"/>
              <a:defRPr/>
            </a:pPr>
            <a:r>
              <a:rPr lang="en-US" dirty="0"/>
              <a:t>Please note that completing the agency’s Annual ARMICS Assessment is not the Internal Audit Department’s Role.  Internal Auditors must maintain their independence and objectivity from management roles.  However,  Internal Audit may provide consultative  services with regard to control design, function and assessment, but they cannot relieve management of its ultimate responsibility of implementing and assessing internal control.</a:t>
            </a:r>
          </a:p>
          <a:p>
            <a:pPr marL="172780" indent="-172780" defTabSz="921344">
              <a:buFont typeface="Arial" panose="020B0604020202020204" pitchFamily="34" charset="0"/>
              <a:buChar char="•"/>
              <a:defRPr/>
            </a:pPr>
            <a:r>
              <a:rPr lang="en-US" dirty="0"/>
              <a:t>Effective with fiscal year 2010, CAPP Topic 10305, provides Internal Control guidance on ARMICS implementation.</a:t>
            </a:r>
            <a:endParaRPr lang="en-US" u="sng" dirty="0"/>
          </a:p>
          <a:p>
            <a:pPr marL="172780" indent="-172780" defTabSz="921344">
              <a:buFont typeface="Arial" panose="020B0604020202020204" pitchFamily="34" charset="0"/>
              <a:buChar char="•"/>
              <a:defRPr/>
            </a:pPr>
            <a:r>
              <a:rPr lang="en-US" dirty="0"/>
              <a:t>ARMICS is based on the COSO framework, where the Committee of Sponsoring Organizations is the widely accepted authority on Internal Control frameworks.</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13</a:t>
            </a:fld>
            <a:endParaRPr lang="en-US" altLang="en-US" dirty="0"/>
          </a:p>
        </p:txBody>
      </p:sp>
    </p:spTree>
    <p:extLst>
      <p:ext uri="{BB962C8B-B14F-4D97-AF65-F5344CB8AC3E}">
        <p14:creationId xmlns:p14="http://schemas.microsoft.com/office/powerpoint/2010/main" val="90940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The COSO Framework states that Internal Control should be examined with 3 objectives and 5 integrated components in mind:</a:t>
            </a:r>
          </a:p>
          <a:p>
            <a:r>
              <a:rPr lang="en-US" dirty="0"/>
              <a:t>The 3 Objectives are to assess an organization’s internal control from </a:t>
            </a:r>
            <a:r>
              <a:rPr lang="en-US" dirty="0" smtClean="0"/>
              <a:t>the: </a:t>
            </a:r>
            <a:endParaRPr lang="en-US" dirty="0"/>
          </a:p>
          <a:p>
            <a:pPr marL="691122" lvl="1" indent="-230374">
              <a:buFont typeface="+mj-lt"/>
              <a:buAutoNum type="arabicPeriod"/>
            </a:pPr>
            <a:r>
              <a:rPr lang="en-US" dirty="0"/>
              <a:t>Operational, </a:t>
            </a:r>
          </a:p>
          <a:p>
            <a:pPr marL="691122" lvl="1" indent="-230374">
              <a:buFont typeface="+mj-lt"/>
              <a:buAutoNum type="arabicPeriod"/>
            </a:pPr>
            <a:r>
              <a:rPr lang="en-US" dirty="0"/>
              <a:t>Reporting, and </a:t>
            </a:r>
          </a:p>
          <a:p>
            <a:pPr marL="691122" lvl="1" indent="-230374">
              <a:buFont typeface="+mj-lt"/>
              <a:buAutoNum type="arabicPeriod"/>
            </a:pPr>
            <a:r>
              <a:rPr lang="en-US" dirty="0"/>
              <a:t>Compliance perspectives.</a:t>
            </a:r>
          </a:p>
          <a:p>
            <a:r>
              <a:rPr lang="en-US" dirty="0"/>
              <a:t>The 5 Components include designing, assessing and testing internal control within the organization’s:</a:t>
            </a:r>
          </a:p>
          <a:p>
            <a:pPr marL="691122" lvl="1" indent="-230374">
              <a:buFont typeface="+mj-lt"/>
              <a:buAutoNum type="arabicPeriod"/>
            </a:pPr>
            <a:r>
              <a:rPr lang="en-US" dirty="0"/>
              <a:t>Control environment, </a:t>
            </a:r>
          </a:p>
          <a:p>
            <a:pPr marL="691122" lvl="1" indent="-230374">
              <a:buFont typeface="+mj-lt"/>
              <a:buAutoNum type="arabicPeriod"/>
            </a:pPr>
            <a:r>
              <a:rPr lang="en-US" dirty="0"/>
              <a:t>Risk assessment, </a:t>
            </a:r>
          </a:p>
          <a:p>
            <a:pPr marL="691122" lvl="1" indent="-230374">
              <a:buFont typeface="+mj-lt"/>
              <a:buAutoNum type="arabicPeriod"/>
            </a:pPr>
            <a:r>
              <a:rPr lang="en-US" dirty="0"/>
              <a:t>Control Activities, </a:t>
            </a:r>
          </a:p>
          <a:p>
            <a:pPr marL="691122" lvl="1" indent="-230374">
              <a:buFont typeface="+mj-lt"/>
              <a:buAutoNum type="arabicPeriod"/>
            </a:pPr>
            <a:r>
              <a:rPr lang="en-US" dirty="0"/>
              <a:t>Information and Communication, &amp; </a:t>
            </a:r>
          </a:p>
          <a:p>
            <a:pPr marL="691122" lvl="1" indent="-230374">
              <a:buFont typeface="+mj-lt"/>
              <a:buAutoNum type="arabicPeriod"/>
            </a:pPr>
            <a:r>
              <a:rPr lang="en-US" dirty="0"/>
              <a:t>Monitoring activities. </a:t>
            </a:r>
          </a:p>
          <a:p>
            <a:r>
              <a:rPr lang="en-US" dirty="0"/>
              <a:t>The COSO Framework is adaptable to any organization’s size or structure, allowing evaluation of internal controls from an entity, divisional, operational unit, and/or functional level.</a:t>
            </a:r>
            <a:endParaRPr lang="en-US" b="1" dirty="0"/>
          </a:p>
          <a:p>
            <a:r>
              <a:rPr lang="en-US" dirty="0"/>
              <a:t>Therefore the need for control starts at an agency level on down to the functional or transaction level.</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14</a:t>
            </a:fld>
            <a:endParaRPr lang="en-US" altLang="en-US" dirty="0"/>
          </a:p>
        </p:txBody>
      </p:sp>
    </p:spTree>
    <p:extLst>
      <p:ext uri="{BB962C8B-B14F-4D97-AF65-F5344CB8AC3E}">
        <p14:creationId xmlns:p14="http://schemas.microsoft.com/office/powerpoint/2010/main" val="234795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u="none" dirty="0"/>
              <a:t>As we begin our review </a:t>
            </a:r>
            <a:r>
              <a:rPr lang="en-US" u="none" dirty="0" smtClean="0"/>
              <a:t>of ARMICS</a:t>
            </a:r>
            <a:r>
              <a:rPr lang="en-US" u="none" dirty="0"/>
              <a:t>,</a:t>
            </a:r>
            <a:r>
              <a:rPr lang="en-US" u="none" baseline="0" dirty="0"/>
              <a:t>  you can </a:t>
            </a:r>
            <a:r>
              <a:rPr lang="en-US" u="none" baseline="0" dirty="0" smtClean="0"/>
              <a:t>see that </a:t>
            </a:r>
            <a:r>
              <a:rPr lang="en-US" u="none" baseline="0" dirty="0"/>
              <a:t>it r</a:t>
            </a:r>
            <a:r>
              <a:rPr lang="en-US" u="none" dirty="0"/>
              <a:t>equires agencies to evaluate internal control from</a:t>
            </a:r>
            <a:r>
              <a:rPr lang="en-US" u="none" baseline="0" dirty="0"/>
              <a:t> the </a:t>
            </a:r>
            <a:r>
              <a:rPr lang="en-US" u="none" baseline="0" dirty="0" smtClean="0"/>
              <a:t>Agency-Level </a:t>
            </a:r>
            <a:r>
              <a:rPr lang="en-US" u="none" baseline="0" dirty="0"/>
              <a:t>on down to the </a:t>
            </a:r>
            <a:r>
              <a:rPr lang="en-US" u="none" baseline="0" dirty="0" smtClean="0"/>
              <a:t>Transaction-L</a:t>
            </a:r>
            <a:r>
              <a:rPr lang="en-US" u="none" dirty="0" smtClean="0"/>
              <a:t>evel.</a:t>
            </a:r>
            <a:r>
              <a:rPr lang="en-US" u="none" baseline="0" dirty="0" smtClean="0"/>
              <a:t>  </a:t>
            </a:r>
            <a:r>
              <a:rPr lang="en-US" u="none" dirty="0" smtClean="0"/>
              <a:t>The </a:t>
            </a:r>
            <a:r>
              <a:rPr lang="en-US" u="none" dirty="0"/>
              <a:t>Agency Level is Stage 1, and the Transaction-Level is Stage</a:t>
            </a:r>
            <a:r>
              <a:rPr lang="en-US" u="none" baseline="0" dirty="0"/>
              <a:t> 2</a:t>
            </a:r>
            <a:r>
              <a:rPr lang="en-US" u="none" dirty="0" smtClean="0"/>
              <a:t>.  Stage </a:t>
            </a:r>
            <a:r>
              <a:rPr lang="en-US" u="none" dirty="0"/>
              <a:t>3 is necessary when significant weaknesses or deficiencies </a:t>
            </a:r>
            <a:r>
              <a:rPr lang="en-US" u="none" dirty="0" smtClean="0"/>
              <a:t>exist </a:t>
            </a:r>
            <a:r>
              <a:rPr lang="en-US" u="none" dirty="0"/>
              <a:t>in Internal </a:t>
            </a:r>
            <a:r>
              <a:rPr lang="en-US" u="none" dirty="0" smtClean="0"/>
              <a:t>Controls </a:t>
            </a:r>
            <a:r>
              <a:rPr lang="en-US" u="none" dirty="0"/>
              <a:t>and a Corrective Action Plan  is required</a:t>
            </a:r>
            <a:r>
              <a:rPr lang="en-US" u="none" dirty="0" smtClean="0"/>
              <a:t>.  </a:t>
            </a:r>
          </a:p>
          <a:p>
            <a:r>
              <a:rPr lang="en-US" u="none" dirty="0" smtClean="0"/>
              <a:t>Each</a:t>
            </a:r>
            <a:r>
              <a:rPr lang="en-US" u="none" baseline="0" dirty="0" smtClean="0"/>
              <a:t> </a:t>
            </a:r>
            <a:r>
              <a:rPr lang="en-US" u="none" baseline="0" dirty="0"/>
              <a:t>agency must complete an assessment of internal control that should encompass these 2 stages of activity</a:t>
            </a:r>
            <a:r>
              <a:rPr lang="en-US" u="none" baseline="0" dirty="0" smtClean="0"/>
              <a:t>.  </a:t>
            </a:r>
          </a:p>
          <a:p>
            <a:r>
              <a:rPr lang="en-US" u="none" dirty="0" smtClean="0"/>
              <a:t>Each </a:t>
            </a:r>
            <a:r>
              <a:rPr lang="en-US" u="none" dirty="0"/>
              <a:t>of the stages have Minimum Requirements that must be met to comply with ARMICS.</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15</a:t>
            </a:fld>
            <a:endParaRPr lang="en-US" altLang="en-US" dirty="0"/>
          </a:p>
        </p:txBody>
      </p:sp>
    </p:spTree>
    <p:extLst>
      <p:ext uri="{BB962C8B-B14F-4D97-AF65-F5344CB8AC3E}">
        <p14:creationId xmlns:p14="http://schemas.microsoft.com/office/powerpoint/2010/main" val="417113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Let’s review Stage 1, the </a:t>
            </a:r>
            <a:r>
              <a:rPr lang="en-US" dirty="0" smtClean="0"/>
              <a:t>Agency-Level Assessment. </a:t>
            </a:r>
            <a:endParaRPr lang="en-US" dirty="0"/>
          </a:p>
          <a:p>
            <a:r>
              <a:rPr lang="en-US" dirty="0" smtClean="0"/>
              <a:t>To </a:t>
            </a:r>
            <a:r>
              <a:rPr lang="en-US" dirty="0"/>
              <a:t>meet Virginia’s ARMICS Standards, an agency must </a:t>
            </a:r>
            <a:r>
              <a:rPr lang="en-US" dirty="0" smtClean="0"/>
              <a:t>demonstrate that </a:t>
            </a:r>
            <a:r>
              <a:rPr lang="en-US" dirty="0"/>
              <a:t>all five internal control components are established and fully functioning.  An </a:t>
            </a:r>
            <a:r>
              <a:rPr lang="en-US" i="0" baseline="0" dirty="0"/>
              <a:t>Agency-Level Assessment must be performed at </a:t>
            </a:r>
            <a:r>
              <a:rPr lang="en-US" baseline="0" dirty="0"/>
              <a:t>each of the 5 </a:t>
            </a:r>
            <a:r>
              <a:rPr lang="en-US" baseline="0" dirty="0" smtClean="0"/>
              <a:t>control </a:t>
            </a:r>
            <a:r>
              <a:rPr lang="en-US" baseline="0" dirty="0"/>
              <a:t>areas.  </a:t>
            </a:r>
          </a:p>
          <a:p>
            <a:r>
              <a:rPr lang="en-US" baseline="0" dirty="0" smtClean="0"/>
              <a:t>Each </a:t>
            </a:r>
            <a:r>
              <a:rPr lang="en-US" baseline="0" dirty="0"/>
              <a:t>of the 5 areas </a:t>
            </a:r>
            <a:r>
              <a:rPr lang="en-US" baseline="0" dirty="0" smtClean="0"/>
              <a:t>have </a:t>
            </a:r>
            <a:r>
              <a:rPr lang="en-US" baseline="0" dirty="0"/>
              <a:t>Minimum </a:t>
            </a:r>
            <a:r>
              <a:rPr lang="en-US" baseline="0" dirty="0" smtClean="0"/>
              <a:t>Requirements within </a:t>
            </a:r>
            <a:r>
              <a:rPr lang="en-US" baseline="0" dirty="0"/>
              <a:t>the </a:t>
            </a:r>
            <a:r>
              <a:rPr lang="en-US" baseline="0" dirty="0" smtClean="0"/>
              <a:t>standards </a:t>
            </a:r>
            <a:r>
              <a:rPr lang="en-US" baseline="0" dirty="0"/>
              <a:t>in order to be </a:t>
            </a:r>
            <a:r>
              <a:rPr lang="en-US" baseline="0" dirty="0" smtClean="0"/>
              <a:t>compliant </a:t>
            </a:r>
            <a:r>
              <a:rPr lang="en-US" baseline="0" dirty="0"/>
              <a:t>with ARMICS.  </a:t>
            </a:r>
          </a:p>
          <a:p>
            <a:r>
              <a:rPr lang="en-US" baseline="0" dirty="0" smtClean="0"/>
              <a:t>The ARMICS Agency-Level Assessment requires that agencies </a:t>
            </a:r>
            <a:r>
              <a:rPr lang="en-US" baseline="0" dirty="0"/>
              <a:t>document, evaluate, and test internal control in all 5 areas.  </a:t>
            </a:r>
          </a:p>
          <a:p>
            <a:r>
              <a:rPr lang="en-US" baseline="0" dirty="0" smtClean="0"/>
              <a:t>We </a:t>
            </a:r>
            <a:r>
              <a:rPr lang="en-US" baseline="0" dirty="0"/>
              <a:t>will define each of the 5 areas.  </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16</a:t>
            </a:fld>
            <a:endParaRPr lang="en-US" altLang="en-US" dirty="0"/>
          </a:p>
        </p:txBody>
      </p:sp>
    </p:spTree>
    <p:extLst>
      <p:ext uri="{BB962C8B-B14F-4D97-AF65-F5344CB8AC3E}">
        <p14:creationId xmlns:p14="http://schemas.microsoft.com/office/powerpoint/2010/main" val="187916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lvl="0"/>
            <a:r>
              <a:rPr lang="en-US" u="none" baseline="0" dirty="0"/>
              <a:t>The 1</a:t>
            </a:r>
            <a:r>
              <a:rPr lang="en-US" u="none" baseline="30000" dirty="0"/>
              <a:t>st</a:t>
            </a:r>
            <a:r>
              <a:rPr lang="en-US" u="none" baseline="0" dirty="0"/>
              <a:t> of the 5 Agency-Level components is the Control Environment, which is the foundation for the other 4 components</a:t>
            </a:r>
            <a:r>
              <a:rPr lang="en-US" u="none" baseline="0" dirty="0" smtClean="0"/>
              <a:t>.</a:t>
            </a:r>
            <a:endParaRPr lang="en-US" u="none" baseline="0" dirty="0"/>
          </a:p>
          <a:p>
            <a:pPr lvl="0"/>
            <a:r>
              <a:rPr lang="en-US" u="none" baseline="0" dirty="0"/>
              <a:t>The Control Environment or “Tone at the Top</a:t>
            </a:r>
            <a:r>
              <a:rPr lang="en-US" u="none" baseline="0" dirty="0" smtClean="0"/>
              <a:t>,” </a:t>
            </a:r>
            <a:r>
              <a:rPr lang="en-US" u="none" baseline="0" dirty="0"/>
              <a:t>r</a:t>
            </a:r>
            <a:r>
              <a:rPr lang="en-US" baseline="0" dirty="0"/>
              <a:t>epresents the agency’s “corporate culture” and how much the agency’s leaders value ethical behavior and internal control.  </a:t>
            </a:r>
          </a:p>
          <a:p>
            <a:pPr lvl="0"/>
            <a:r>
              <a:rPr lang="en-US" baseline="0" dirty="0" smtClean="0"/>
              <a:t>The </a:t>
            </a:r>
            <a:r>
              <a:rPr lang="en-US" baseline="0" dirty="0"/>
              <a:t>Control Environment should reflect top management’s view on the importance of internal </a:t>
            </a:r>
            <a:r>
              <a:rPr lang="en-US" baseline="0" dirty="0" smtClean="0"/>
              <a:t>control and standards </a:t>
            </a:r>
            <a:r>
              <a:rPr lang="en-US" baseline="0" dirty="0"/>
              <a:t>of conduct, and reinforces fiduciary expectations of employees at all levels. </a:t>
            </a:r>
          </a:p>
          <a:p>
            <a:pPr lvl="0"/>
            <a:r>
              <a:rPr lang="en-US" baseline="0" dirty="0" smtClean="0"/>
              <a:t>The </a:t>
            </a:r>
            <a:r>
              <a:rPr lang="en-US" baseline="0" dirty="0"/>
              <a:t>Control Environment  also includes the integrity and ethical values of the organization. </a:t>
            </a:r>
          </a:p>
          <a:p>
            <a:pPr lvl="0"/>
            <a:r>
              <a:rPr lang="en-US" baseline="0" dirty="0" smtClean="0"/>
              <a:t>COSO </a:t>
            </a:r>
            <a:r>
              <a:rPr lang="en-US" baseline="0" dirty="0"/>
              <a:t>states the control environment is the most important part of the framework because it forms the core of the organization; and is the engine that moves the organization forward.</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17</a:t>
            </a:fld>
            <a:endParaRPr lang="en-US" altLang="en-US" dirty="0"/>
          </a:p>
        </p:txBody>
      </p:sp>
    </p:spTree>
    <p:extLst>
      <p:ext uri="{BB962C8B-B14F-4D97-AF65-F5344CB8AC3E}">
        <p14:creationId xmlns:p14="http://schemas.microsoft.com/office/powerpoint/2010/main" val="426706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lvl="0"/>
            <a:r>
              <a:rPr lang="en-US" b="0" u="none" baseline="0" dirty="0"/>
              <a:t>The Control Environment is often a challenging area for agencies to document and test, but here are a </a:t>
            </a:r>
            <a:r>
              <a:rPr lang="en-US" b="0" u="sng" baseline="0" dirty="0"/>
              <a:t>few</a:t>
            </a:r>
            <a:r>
              <a:rPr lang="en-US" b="0" u="none" baseline="0" dirty="0"/>
              <a:t> tips on areas to consider:   </a:t>
            </a:r>
          </a:p>
          <a:p>
            <a:pPr marL="172780" indent="-172780">
              <a:buFont typeface="Arial" panose="020B0604020202020204" pitchFamily="34" charset="0"/>
              <a:buChar char="•"/>
            </a:pPr>
            <a:r>
              <a:rPr lang="en-US" dirty="0"/>
              <a:t>Is there a list of agency-level controls and have they been tested?</a:t>
            </a:r>
          </a:p>
          <a:p>
            <a:pPr marL="172780" indent="-172780">
              <a:buFont typeface="Arial" panose="020B0604020202020204" pitchFamily="34" charset="0"/>
              <a:buChar char="•"/>
            </a:pPr>
            <a:r>
              <a:rPr lang="en-US" dirty="0"/>
              <a:t>Is there accountability and responsibility from leadership &amp; employees?</a:t>
            </a:r>
          </a:p>
          <a:p>
            <a:pPr marL="172780" indent="-172780">
              <a:buFont typeface="Arial" panose="020B0604020202020204" pitchFamily="34" charset="0"/>
              <a:buChar char="•"/>
            </a:pPr>
            <a:r>
              <a:rPr lang="en-US" dirty="0"/>
              <a:t>Does the agency actively promote a “code of ethics”?</a:t>
            </a:r>
          </a:p>
          <a:p>
            <a:pPr marL="172780" indent="-172780">
              <a:buFont typeface="Arial" panose="020B0604020202020204" pitchFamily="34" charset="0"/>
              <a:buChar char="•"/>
            </a:pPr>
            <a:r>
              <a:rPr lang="en-US" dirty="0"/>
              <a:t>Do employees acknowledge receipt of the code of ethics? Does the agency require employee training on ethics?</a:t>
            </a:r>
          </a:p>
          <a:p>
            <a:pPr marL="172780" indent="-172780">
              <a:buFont typeface="Arial" panose="020B0604020202020204" pitchFamily="34" charset="0"/>
              <a:buChar char="•"/>
            </a:pPr>
            <a:r>
              <a:rPr lang="en-US" dirty="0"/>
              <a:t>Is there a conflict of interest policy?</a:t>
            </a:r>
          </a:p>
          <a:p>
            <a:pPr marL="172780" indent="-172780">
              <a:buFont typeface="Arial" panose="020B0604020202020204" pitchFamily="34" charset="0"/>
              <a:buChar char="•"/>
            </a:pPr>
            <a:r>
              <a:rPr lang="en-US" dirty="0"/>
              <a:t>Is there a well-designed recruiting, hiring and performance review process ?</a:t>
            </a:r>
          </a:p>
          <a:p>
            <a:pPr marL="172780" indent="-172780">
              <a:buFont typeface="Arial" panose="020B0604020202020204" pitchFamily="34" charset="0"/>
              <a:buChar char="•"/>
            </a:pPr>
            <a:r>
              <a:rPr lang="en-US" dirty="0"/>
              <a:t>Are there current job descriptions for each position?</a:t>
            </a:r>
          </a:p>
          <a:p>
            <a:pPr marL="172780" indent="-172780">
              <a:buFont typeface="Arial" panose="020B0604020202020204" pitchFamily="34" charset="0"/>
              <a:buChar char="•"/>
            </a:pPr>
            <a:r>
              <a:rPr lang="en-US" dirty="0"/>
              <a:t>Is there a demonstrated commitment to workforce competence and training?</a:t>
            </a:r>
          </a:p>
          <a:p>
            <a:pPr marL="172780" indent="-172780">
              <a:buFont typeface="Arial" panose="020B0604020202020204" pitchFamily="34" charset="0"/>
              <a:buChar char="•"/>
            </a:pPr>
            <a:r>
              <a:rPr lang="en-US" dirty="0"/>
              <a:t>Are there standards and current policies and procedures?</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18</a:t>
            </a:fld>
            <a:endParaRPr lang="en-US" altLang="en-US" dirty="0"/>
          </a:p>
        </p:txBody>
      </p:sp>
    </p:spTree>
    <p:extLst>
      <p:ext uri="{BB962C8B-B14F-4D97-AF65-F5344CB8AC3E}">
        <p14:creationId xmlns:p14="http://schemas.microsoft.com/office/powerpoint/2010/main" val="37700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u="none" baseline="0" dirty="0"/>
              <a:t>The 2</a:t>
            </a:r>
            <a:r>
              <a:rPr lang="en-US" u="none" baseline="30000" dirty="0"/>
              <a:t>nd</a:t>
            </a:r>
            <a:r>
              <a:rPr lang="en-US" u="none" baseline="0" dirty="0"/>
              <a:t> of the 5 Agency-Level components is the Risk Assessment.</a:t>
            </a:r>
          </a:p>
          <a:p>
            <a:pPr defTabSz="921344">
              <a:defRPr/>
            </a:pPr>
            <a:r>
              <a:rPr lang="en-US" u="none" baseline="0" dirty="0" smtClean="0"/>
              <a:t>The </a:t>
            </a:r>
            <a:r>
              <a:rPr lang="en-US" u="none" baseline="0" dirty="0"/>
              <a:t>Risk Assessment </a:t>
            </a:r>
            <a:r>
              <a:rPr lang="en-US" baseline="0" dirty="0"/>
              <a:t>is the process of identifying and analyzing potential agency-level risk events that may occur; and determining the </a:t>
            </a:r>
            <a:r>
              <a:rPr lang="en-US" baseline="0" dirty="0" smtClean="0"/>
              <a:t>impact </a:t>
            </a:r>
            <a:r>
              <a:rPr lang="en-US" baseline="0" dirty="0"/>
              <a:t>they may have on the agency achieving its objectives.  </a:t>
            </a:r>
          </a:p>
          <a:p>
            <a:pPr defTabSz="921344">
              <a:defRPr/>
            </a:pPr>
            <a:r>
              <a:rPr lang="en-US" baseline="0" dirty="0" smtClean="0"/>
              <a:t>Management </a:t>
            </a:r>
            <a:r>
              <a:rPr lang="en-US" baseline="0" dirty="0"/>
              <a:t>must assess these events from a likelihood and impact perspective and determine its risk response and risk appetite. </a:t>
            </a:r>
          </a:p>
          <a:p>
            <a:pPr defTabSz="921344">
              <a:defRPr/>
            </a:pPr>
            <a:r>
              <a:rPr lang="en-US" baseline="0" dirty="0"/>
              <a:t>Risks should be evaluated </a:t>
            </a:r>
            <a:r>
              <a:rPr lang="en-US" dirty="0"/>
              <a:t>individually &amp; collectively in order to focus attention on significant threats and opportunities; and lay the groundwork for a risk appetite, risk tolerance and risk response</a:t>
            </a:r>
          </a:p>
          <a:p>
            <a:pPr defTabSz="921344">
              <a:defRPr/>
            </a:pPr>
            <a:r>
              <a:rPr lang="en-US" baseline="0" dirty="0"/>
              <a:t>A </a:t>
            </a:r>
            <a:r>
              <a:rPr lang="en-US" baseline="0" dirty="0" smtClean="0"/>
              <a:t>strengths, weakness opportunities, and threats, or SWOT, analysis </a:t>
            </a:r>
            <a:r>
              <a:rPr lang="en-US" baseline="0" dirty="0"/>
              <a:t>and assessment of agency-wide risks, are a part of the Risk Assessment.</a:t>
            </a:r>
          </a:p>
          <a:p>
            <a:pPr defTabSz="921344">
              <a:defRPr/>
            </a:pPr>
            <a:r>
              <a:rPr lang="en-US" baseline="0" dirty="0"/>
              <a:t>The </a:t>
            </a:r>
            <a:r>
              <a:rPr lang="en-US" baseline="0" dirty="0" smtClean="0"/>
              <a:t>risk </a:t>
            </a:r>
            <a:r>
              <a:rPr lang="en-US" baseline="0" dirty="0"/>
              <a:t>of </a:t>
            </a:r>
            <a:r>
              <a:rPr lang="en-US" baseline="0" dirty="0" smtClean="0"/>
              <a:t>fraud </a:t>
            </a:r>
            <a:r>
              <a:rPr lang="en-US" baseline="0" dirty="0"/>
              <a:t>must also be considered at both the agency level and </a:t>
            </a:r>
            <a:r>
              <a:rPr lang="en-US" baseline="0" dirty="0" smtClean="0"/>
              <a:t>transaction level</a:t>
            </a:r>
            <a:r>
              <a:rPr lang="en-US" baseline="0" dirty="0"/>
              <a:t>.</a:t>
            </a:r>
          </a:p>
          <a:p>
            <a:pPr marL="171363" indent="-171363" defTabSz="921344">
              <a:buFontTx/>
              <a:buChar char="-"/>
              <a:defRPr/>
            </a:pP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19</a:t>
            </a:fld>
            <a:endParaRPr lang="en-US" altLang="en-US" dirty="0"/>
          </a:p>
        </p:txBody>
      </p:sp>
    </p:spTree>
    <p:extLst>
      <p:ext uri="{BB962C8B-B14F-4D97-AF65-F5344CB8AC3E}">
        <p14:creationId xmlns:p14="http://schemas.microsoft.com/office/powerpoint/2010/main" val="68779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b="1" dirty="0" smtClean="0"/>
              <a:t>The objectives for</a:t>
            </a:r>
            <a:r>
              <a:rPr lang="en-US" b="1" baseline="0" dirty="0" smtClean="0"/>
              <a:t> this training for Agency Heads </a:t>
            </a:r>
            <a:r>
              <a:rPr lang="en-US" b="1" dirty="0" smtClean="0"/>
              <a:t>are to review AND understand:</a:t>
            </a:r>
          </a:p>
          <a:p>
            <a:pPr marL="172780" indent="-172780">
              <a:buFont typeface="Arial" panose="020B0604020202020204" pitchFamily="34" charset="0"/>
              <a:buChar char="•"/>
            </a:pPr>
            <a:r>
              <a:rPr lang="en-US" dirty="0" smtClean="0"/>
              <a:t>The definition of “internal control,”</a:t>
            </a:r>
          </a:p>
          <a:p>
            <a:pPr marL="172780" indent="-172780">
              <a:buFont typeface="Arial" panose="020B0604020202020204" pitchFamily="34" charset="0"/>
              <a:buChar char="•"/>
            </a:pPr>
            <a:r>
              <a:rPr lang="en-US" dirty="0" smtClean="0"/>
              <a:t>The role of internal control in achieving objectives,</a:t>
            </a:r>
          </a:p>
          <a:p>
            <a:pPr marL="172780" indent="-172780">
              <a:buFont typeface="Arial" panose="020B0604020202020204" pitchFamily="34" charset="0"/>
              <a:buChar char="•"/>
            </a:pPr>
            <a:r>
              <a:rPr lang="en-US" dirty="0" smtClean="0"/>
              <a:t>Virginia’s long-term objectives,</a:t>
            </a:r>
          </a:p>
          <a:p>
            <a:pPr marL="172780" indent="-172780">
              <a:buFont typeface="Arial" panose="020B0604020202020204" pitchFamily="34" charset="0"/>
              <a:buChar char="•"/>
            </a:pPr>
            <a:r>
              <a:rPr lang="en-US" dirty="0" smtClean="0"/>
              <a:t>The ARMICS process &amp; COSO framework, </a:t>
            </a:r>
          </a:p>
          <a:p>
            <a:pPr marL="172780" indent="-172780">
              <a:buFont typeface="Arial" panose="020B0604020202020204" pitchFamily="34" charset="0"/>
              <a:buChar char="•"/>
            </a:pPr>
            <a:r>
              <a:rPr lang="en-US" dirty="0" smtClean="0"/>
              <a:t>Agency head</a:t>
            </a:r>
            <a:r>
              <a:rPr lang="en-US" baseline="0" dirty="0" smtClean="0"/>
              <a:t> and agency </a:t>
            </a:r>
            <a:r>
              <a:rPr lang="en-US" dirty="0" smtClean="0"/>
              <a:t>responsibilities,</a:t>
            </a:r>
            <a:endParaRPr lang="en-US" dirty="0" smtClean="0"/>
          </a:p>
          <a:p>
            <a:pPr marL="172780" indent="-172780">
              <a:buFont typeface="Arial" panose="020B0604020202020204" pitchFamily="34" charset="0"/>
              <a:buChar char="•"/>
            </a:pPr>
            <a:r>
              <a:rPr lang="en-US" dirty="0" smtClean="0"/>
              <a:t>Tips on complying with ARMICS and the</a:t>
            </a:r>
            <a:r>
              <a:rPr lang="en-US" baseline="0" dirty="0" smtClean="0"/>
              <a:t> certification </a:t>
            </a:r>
            <a:r>
              <a:rPr lang="en-US" baseline="0" dirty="0" smtClean="0"/>
              <a:t>process,</a:t>
            </a:r>
            <a:endParaRPr lang="en-US" baseline="0" dirty="0" smtClean="0"/>
          </a:p>
          <a:p>
            <a:pPr marL="172780" indent="-172780">
              <a:buFont typeface="Arial" panose="020B0604020202020204" pitchFamily="34" charset="0"/>
              <a:buChar char="•"/>
            </a:pPr>
            <a:r>
              <a:rPr lang="en-US" dirty="0" smtClean="0"/>
              <a:t>ARMICS Online Tools </a:t>
            </a:r>
            <a:r>
              <a:rPr lang="en-US" dirty="0" smtClean="0"/>
              <a:t>available.</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a:t>
            </a:fld>
            <a:endParaRPr lang="en-US" altLang="en-US" dirty="0"/>
          </a:p>
        </p:txBody>
      </p:sp>
    </p:spTree>
    <p:extLst>
      <p:ext uri="{BB962C8B-B14F-4D97-AF65-F5344CB8AC3E}">
        <p14:creationId xmlns:p14="http://schemas.microsoft.com/office/powerpoint/2010/main" val="225297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A few areas for consideration </a:t>
            </a:r>
            <a:r>
              <a:rPr lang="en-US" dirty="0" smtClean="0"/>
              <a:t>when </a:t>
            </a:r>
            <a:r>
              <a:rPr lang="en-US" dirty="0"/>
              <a:t>implementing and conducting the </a:t>
            </a:r>
            <a:r>
              <a:rPr lang="en-US" dirty="0" smtClean="0"/>
              <a:t>Risk </a:t>
            </a:r>
            <a:r>
              <a:rPr lang="en-US" dirty="0"/>
              <a:t>Assessment </a:t>
            </a:r>
            <a:r>
              <a:rPr lang="en-US" dirty="0" smtClean="0"/>
              <a:t>are as follows:</a:t>
            </a:r>
            <a:endParaRPr lang="en-US" dirty="0"/>
          </a:p>
          <a:p>
            <a:pPr marL="172780" indent="-172780">
              <a:buFont typeface="Arial" panose="020B0604020202020204" pitchFamily="34" charset="0"/>
              <a:buChar char="•"/>
            </a:pPr>
            <a:r>
              <a:rPr lang="en-US" dirty="0"/>
              <a:t>Each agency should identify its “</a:t>
            </a:r>
            <a:r>
              <a:rPr lang="en-US" dirty="0">
                <a:solidFill>
                  <a:srgbClr val="FF0000"/>
                </a:solidFill>
              </a:rPr>
              <a:t>Risk Profile,</a:t>
            </a:r>
            <a:r>
              <a:rPr lang="en-US" dirty="0"/>
              <a:t>” which identifies all risks facing the agency</a:t>
            </a:r>
          </a:p>
          <a:p>
            <a:pPr marL="172780" indent="-172780">
              <a:buFont typeface="Arial" panose="020B0604020202020204" pitchFamily="34" charset="0"/>
              <a:buChar char="•"/>
            </a:pPr>
            <a:r>
              <a:rPr lang="en-US" dirty="0"/>
              <a:t>Agencies should develop a common set of risk assessment criteria to be deployed across the agency</a:t>
            </a:r>
          </a:p>
          <a:p>
            <a:pPr marL="172780" indent="-172780">
              <a:buFont typeface="Arial" panose="020B0604020202020204" pitchFamily="34" charset="0"/>
              <a:buChar char="•"/>
            </a:pPr>
            <a:r>
              <a:rPr lang="en-US" dirty="0"/>
              <a:t>Agencies should develop a process to measure risk, along with risk rating levels, and definitions.</a:t>
            </a:r>
          </a:p>
          <a:p>
            <a:pPr marL="172780" indent="-172780">
              <a:buFont typeface="Arial" panose="020B0604020202020204" pitchFamily="34" charset="0"/>
              <a:buChar char="•"/>
            </a:pPr>
            <a:r>
              <a:rPr lang="en-US" dirty="0"/>
              <a:t>Agencies should assess agency-level risks events from the  perspectives of “likelihood” and “impact.”</a:t>
            </a:r>
          </a:p>
          <a:p>
            <a:pPr marL="172780" indent="-172780">
              <a:buFont typeface="Arial" panose="020B0604020202020204" pitchFamily="34" charset="0"/>
              <a:buChar char="•"/>
            </a:pPr>
            <a:r>
              <a:rPr lang="en-US" dirty="0"/>
              <a:t>The agency must design, implement, test, and monitor the controls to mitigate risks.</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20</a:t>
            </a:fld>
            <a:endParaRPr lang="en-US" altLang="en-US" dirty="0"/>
          </a:p>
        </p:txBody>
      </p:sp>
    </p:spTree>
    <p:extLst>
      <p:ext uri="{BB962C8B-B14F-4D97-AF65-F5344CB8AC3E}">
        <p14:creationId xmlns:p14="http://schemas.microsoft.com/office/powerpoint/2010/main" val="183362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A visual matrix can be used to categorize and measure risk events.  A Risk or Heat </a:t>
            </a:r>
            <a:r>
              <a:rPr lang="en-US" dirty="0" smtClean="0"/>
              <a:t>Map </a:t>
            </a:r>
            <a:r>
              <a:rPr lang="en-US" dirty="0"/>
              <a:t>allows you to compare and evaluate risk based on the potential impact and likelihood of an event occurring.</a:t>
            </a:r>
          </a:p>
          <a:p>
            <a:r>
              <a:rPr lang="en-US" dirty="0" smtClean="0"/>
              <a:t>This </a:t>
            </a:r>
            <a:r>
              <a:rPr lang="en-US" dirty="0"/>
              <a:t>is one of many formats that may be used to measure risks.</a:t>
            </a:r>
          </a:p>
          <a:p>
            <a:r>
              <a:rPr lang="en-US" baseline="0" dirty="0" smtClean="0"/>
              <a:t>In </a:t>
            </a:r>
            <a:r>
              <a:rPr lang="en-US" baseline="0" dirty="0"/>
              <a:t>this format:</a:t>
            </a:r>
          </a:p>
          <a:p>
            <a:pPr marL="172780" indent="-172780">
              <a:buFont typeface="Arial" panose="020B0604020202020204" pitchFamily="34" charset="0"/>
              <a:buChar char="•"/>
            </a:pPr>
            <a:r>
              <a:rPr lang="en-US" baseline="0" dirty="0"/>
              <a:t>The higher the </a:t>
            </a:r>
            <a:r>
              <a:rPr lang="en-US" baseline="0" dirty="0" smtClean="0"/>
              <a:t>risk impact </a:t>
            </a:r>
            <a:r>
              <a:rPr lang="en-US" baseline="0" dirty="0"/>
              <a:t>value, the more severe the </a:t>
            </a:r>
            <a:r>
              <a:rPr lang="en-US" baseline="0" dirty="0" smtClean="0"/>
              <a:t>consequences, </a:t>
            </a:r>
            <a:r>
              <a:rPr lang="en-US" baseline="0" dirty="0"/>
              <a:t>indicating the need to mitigate risks (Red Zone)</a:t>
            </a:r>
          </a:p>
          <a:p>
            <a:pPr marL="172780" indent="-172780">
              <a:buFont typeface="Arial" panose="020B0604020202020204" pitchFamily="34" charset="0"/>
              <a:buChar char="•"/>
            </a:pPr>
            <a:r>
              <a:rPr lang="en-US" baseline="0" dirty="0"/>
              <a:t>The higher the </a:t>
            </a:r>
            <a:r>
              <a:rPr lang="en-US" baseline="0" dirty="0" smtClean="0"/>
              <a:t>risk probability </a:t>
            </a:r>
            <a:r>
              <a:rPr lang="en-US" baseline="0" dirty="0"/>
              <a:t>value, the more likely a negative  event  will </a:t>
            </a:r>
            <a:r>
              <a:rPr lang="en-US" baseline="0" dirty="0" smtClean="0"/>
              <a:t>occur.</a:t>
            </a:r>
            <a:endParaRPr lang="en-US" baseline="0" dirty="0"/>
          </a:p>
          <a:p>
            <a:r>
              <a:rPr lang="en-US" baseline="0" dirty="0" smtClean="0"/>
              <a:t>An agency risk response </a:t>
            </a:r>
            <a:r>
              <a:rPr lang="en-US" baseline="0" dirty="0"/>
              <a:t>must be determined. And controls established to mitigate risks.</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21</a:t>
            </a:fld>
            <a:endParaRPr lang="en-US" altLang="en-US" dirty="0"/>
          </a:p>
        </p:txBody>
      </p:sp>
    </p:spTree>
    <p:extLst>
      <p:ext uri="{BB962C8B-B14F-4D97-AF65-F5344CB8AC3E}">
        <p14:creationId xmlns:p14="http://schemas.microsoft.com/office/powerpoint/2010/main" val="59690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u="none" baseline="0" dirty="0"/>
              <a:t>The 3</a:t>
            </a:r>
            <a:r>
              <a:rPr lang="en-US" u="none" baseline="30000" dirty="0"/>
              <a:t>rd</a:t>
            </a:r>
            <a:r>
              <a:rPr lang="en-US" u="none" baseline="0" dirty="0"/>
              <a:t> of the 5 Agency-Level components are the Control Activities</a:t>
            </a:r>
            <a:r>
              <a:rPr lang="en-US" u="none" baseline="0" dirty="0" smtClean="0"/>
              <a:t>.</a:t>
            </a:r>
            <a:endParaRPr lang="en-US" baseline="0" dirty="0"/>
          </a:p>
          <a:p>
            <a:pPr defTabSz="921344">
              <a:defRPr/>
            </a:pPr>
            <a:r>
              <a:rPr lang="en-US" baseline="0" dirty="0" smtClean="0"/>
              <a:t>Control </a:t>
            </a:r>
            <a:r>
              <a:rPr lang="en-US" baseline="0" dirty="0"/>
              <a:t>Activities  are the agency’s </a:t>
            </a:r>
            <a:r>
              <a:rPr lang="en-US" baseline="0" dirty="0" smtClean="0"/>
              <a:t>controls </a:t>
            </a:r>
            <a:r>
              <a:rPr lang="en-US" baseline="0" dirty="0"/>
              <a:t>which are implemented and deployed through its policies and procedures</a:t>
            </a:r>
            <a:r>
              <a:rPr lang="en-US" baseline="0" dirty="0" smtClean="0"/>
              <a:t>.</a:t>
            </a:r>
            <a:endParaRPr lang="en-US" baseline="0" dirty="0"/>
          </a:p>
          <a:p>
            <a:pPr defTabSz="921344">
              <a:defRPr/>
            </a:pPr>
            <a:r>
              <a:rPr lang="en-US" baseline="0" dirty="0"/>
              <a:t>These Control Activities help mitigate risks and help ensure the risk responses are effectively carried out</a:t>
            </a:r>
            <a:r>
              <a:rPr lang="en-US" baseline="0" dirty="0" smtClean="0"/>
              <a:t>.</a:t>
            </a:r>
            <a:endParaRPr lang="en-US" baseline="0" dirty="0"/>
          </a:p>
          <a:p>
            <a:pPr defTabSz="921344">
              <a:defRPr/>
            </a:pPr>
            <a:r>
              <a:rPr lang="en-US" baseline="0" dirty="0"/>
              <a:t>When control activities adequately mitigate </a:t>
            </a:r>
            <a:r>
              <a:rPr lang="en-US" baseline="0" dirty="0" smtClean="0"/>
              <a:t>risks, </a:t>
            </a:r>
            <a:r>
              <a:rPr lang="en-US" baseline="0" dirty="0"/>
              <a:t>they can help achieve an agency’s goals.</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22</a:t>
            </a:fld>
            <a:endParaRPr lang="en-US" altLang="en-US" dirty="0"/>
          </a:p>
        </p:txBody>
      </p:sp>
    </p:spTree>
    <p:extLst>
      <p:ext uri="{BB962C8B-B14F-4D97-AF65-F5344CB8AC3E}">
        <p14:creationId xmlns:p14="http://schemas.microsoft.com/office/powerpoint/2010/main" val="232217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indent="-57584">
              <a:spcBef>
                <a:spcPts val="0"/>
              </a:spcBef>
              <a:spcAft>
                <a:spcPts val="0"/>
              </a:spcAft>
            </a:pPr>
            <a:r>
              <a:rPr lang="en-US" dirty="0"/>
              <a:t>Controls Activities should exist at every level of the agency, and in all functions.</a:t>
            </a:r>
          </a:p>
          <a:p>
            <a:pPr indent="-57584">
              <a:spcBef>
                <a:spcPts val="0"/>
              </a:spcBef>
              <a:spcAft>
                <a:spcPts val="0"/>
              </a:spcAft>
            </a:pPr>
            <a:r>
              <a:rPr lang="en-US" dirty="0"/>
              <a:t>Controls can be :</a:t>
            </a:r>
          </a:p>
          <a:p>
            <a:pPr marL="115196" indent="-172780">
              <a:spcBef>
                <a:spcPts val="0"/>
              </a:spcBef>
              <a:spcAft>
                <a:spcPts val="0"/>
              </a:spcAft>
              <a:buFont typeface="Arial" panose="020B0604020202020204" pitchFamily="34" charset="0"/>
              <a:buChar char="•"/>
            </a:pPr>
            <a:r>
              <a:rPr lang="en-US" dirty="0"/>
              <a:t>Preventive to deter undesirable events;  </a:t>
            </a:r>
          </a:p>
          <a:p>
            <a:pPr marL="115196" indent="-172780">
              <a:spcBef>
                <a:spcPts val="0"/>
              </a:spcBef>
              <a:spcAft>
                <a:spcPts val="0"/>
              </a:spcAft>
              <a:buFont typeface="Arial" panose="020B0604020202020204" pitchFamily="34" charset="0"/>
              <a:buChar char="•"/>
            </a:pPr>
            <a:r>
              <a:rPr lang="en-US" dirty="0"/>
              <a:t>Detective to detect undesirable events;</a:t>
            </a:r>
          </a:p>
          <a:p>
            <a:pPr marL="115196" indent="-172780">
              <a:spcBef>
                <a:spcPts val="0"/>
              </a:spcBef>
              <a:spcAft>
                <a:spcPts val="0"/>
              </a:spcAft>
              <a:buFont typeface="Arial" panose="020B0604020202020204" pitchFamily="34" charset="0"/>
              <a:buChar char="•"/>
            </a:pPr>
            <a:r>
              <a:rPr lang="en-US" dirty="0"/>
              <a:t>Corrective to allow automated or manual correction of errors;   </a:t>
            </a:r>
          </a:p>
          <a:p>
            <a:pPr marL="115196" indent="-172780">
              <a:spcBef>
                <a:spcPts val="0"/>
              </a:spcBef>
              <a:spcAft>
                <a:spcPts val="0"/>
              </a:spcAft>
              <a:buFont typeface="Arial" panose="020B0604020202020204" pitchFamily="34" charset="0"/>
              <a:buChar char="•"/>
            </a:pPr>
            <a:r>
              <a:rPr lang="en-US" dirty="0"/>
              <a:t>Directive to encourage a desirable outcome;</a:t>
            </a:r>
          </a:p>
          <a:p>
            <a:pPr marL="115196" indent="-172780">
              <a:spcBef>
                <a:spcPts val="0"/>
              </a:spcBef>
              <a:spcAft>
                <a:spcPts val="0"/>
              </a:spcAft>
              <a:buFont typeface="Arial" panose="020B0604020202020204" pitchFamily="34" charset="0"/>
              <a:buChar char="•"/>
            </a:pPr>
            <a:r>
              <a:rPr lang="en-US" dirty="0"/>
              <a:t>Mitigating to reduce the potential impact of an event occurring;   </a:t>
            </a:r>
          </a:p>
          <a:p>
            <a:pPr marL="115196" indent="-172780">
              <a:spcBef>
                <a:spcPts val="0"/>
              </a:spcBef>
              <a:spcAft>
                <a:spcPts val="0"/>
              </a:spcAft>
              <a:buFont typeface="Arial" panose="020B0604020202020204" pitchFamily="34" charset="0"/>
              <a:buChar char="•"/>
            </a:pPr>
            <a:r>
              <a:rPr lang="en-US" dirty="0"/>
              <a:t>Compensating to compensate for the lack of  an expected control; and</a:t>
            </a:r>
          </a:p>
          <a:p>
            <a:pPr marL="115196" indent="-172780">
              <a:spcBef>
                <a:spcPts val="0"/>
              </a:spcBef>
              <a:spcAft>
                <a:spcPts val="0"/>
              </a:spcAft>
              <a:buFont typeface="Arial" panose="020B0604020202020204" pitchFamily="34" charset="0"/>
              <a:buChar char="•"/>
            </a:pPr>
            <a:r>
              <a:rPr lang="en-US" dirty="0"/>
              <a:t>Redundant which is used when a key control fails; these controls act as a backup control.</a:t>
            </a:r>
          </a:p>
          <a:p>
            <a:pPr indent="-57584">
              <a:spcBef>
                <a:spcPts val="0"/>
              </a:spcBef>
              <a:spcAft>
                <a:spcPts val="0"/>
              </a:spcAft>
            </a:pPr>
            <a:r>
              <a:rPr lang="en-US" dirty="0"/>
              <a:t>The control activities should provide reasonable assurance, for example, that:</a:t>
            </a:r>
          </a:p>
          <a:p>
            <a:pPr marL="115196" indent="-172780">
              <a:spcBef>
                <a:spcPts val="0"/>
              </a:spcBef>
              <a:spcAft>
                <a:spcPts val="0"/>
              </a:spcAft>
              <a:buFont typeface="Arial" panose="020B0604020202020204" pitchFamily="34" charset="0"/>
              <a:buChar char="•"/>
            </a:pPr>
            <a:r>
              <a:rPr lang="en-US" dirty="0"/>
              <a:t>Transactions have been reviewed for accuracy by appropriate personnel;</a:t>
            </a:r>
          </a:p>
          <a:p>
            <a:pPr marL="115196" indent="-172780" defTabSz="913940">
              <a:spcBef>
                <a:spcPts val="0"/>
              </a:spcBef>
              <a:spcAft>
                <a:spcPts val="0"/>
              </a:spcAft>
              <a:buFont typeface="Arial" panose="020B0604020202020204" pitchFamily="34" charset="0"/>
              <a:buChar char="•"/>
              <a:defRPr/>
            </a:pPr>
            <a:r>
              <a:rPr lang="en-US" dirty="0"/>
              <a:t>Reconciliations are done to compare source documents to data recorded in accounting systems;</a:t>
            </a:r>
          </a:p>
          <a:p>
            <a:pPr marL="115196" indent="-172780">
              <a:spcBef>
                <a:spcPts val="0"/>
              </a:spcBef>
              <a:spcAft>
                <a:spcPts val="0"/>
              </a:spcAft>
              <a:buFont typeface="Arial" panose="020B0604020202020204" pitchFamily="34" charset="0"/>
              <a:buChar char="•"/>
            </a:pPr>
            <a:r>
              <a:rPr lang="en-US" dirty="0"/>
              <a:t>Appropriate review and approval of transactions and reconciliations have been performed;</a:t>
            </a:r>
          </a:p>
          <a:p>
            <a:pPr marL="172780" indent="-172780">
              <a:spcBef>
                <a:spcPts val="0"/>
              </a:spcBef>
              <a:spcAft>
                <a:spcPts val="0"/>
              </a:spcAft>
              <a:buFont typeface="Arial" panose="020B0604020202020204" pitchFamily="34" charset="0"/>
              <a:buChar char="•"/>
            </a:pPr>
            <a:r>
              <a:rPr lang="en-US" dirty="0"/>
              <a:t>Computer controls exist to ensure appropriate security, access and encryption controls;</a:t>
            </a:r>
          </a:p>
          <a:p>
            <a:pPr marL="172780" indent="-172780">
              <a:spcBef>
                <a:spcPts val="0"/>
              </a:spcBef>
              <a:spcAft>
                <a:spcPts val="0"/>
              </a:spcAft>
              <a:buFont typeface="Arial" panose="020B0604020202020204" pitchFamily="34" charset="0"/>
              <a:buChar char="•"/>
            </a:pPr>
            <a:r>
              <a:rPr lang="en-US" dirty="0"/>
              <a:t>Duties are segregated to reduce the risk  of fraud, and only one person completing a fiscal process; and</a:t>
            </a:r>
          </a:p>
          <a:p>
            <a:pPr marL="172780" indent="-172780">
              <a:spcBef>
                <a:spcPts val="0"/>
              </a:spcBef>
              <a:spcAft>
                <a:spcPts val="0"/>
              </a:spcAft>
              <a:buFont typeface="Arial" panose="020B0604020202020204" pitchFamily="34" charset="0"/>
              <a:buChar char="•"/>
            </a:pPr>
            <a:r>
              <a:rPr lang="en-US" dirty="0"/>
              <a:t>Training and coaching are provided to reduce the risk of error and inefficiency in operations due to lack of training.</a:t>
            </a:r>
          </a:p>
          <a:p>
            <a:pPr>
              <a:spcBef>
                <a:spcPts val="0"/>
              </a:spcBef>
              <a:spcAft>
                <a:spcPts val="0"/>
              </a:spcAft>
            </a:pPr>
            <a:r>
              <a:rPr lang="en-US" dirty="0"/>
              <a:t>Controls should also be considered in terms of the cost or benefit, efficiency, effectiveness and other pertinent implications to the agency.</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23</a:t>
            </a:fld>
            <a:endParaRPr lang="en-US" altLang="en-US" dirty="0"/>
          </a:p>
        </p:txBody>
      </p:sp>
    </p:spTree>
    <p:extLst>
      <p:ext uri="{BB962C8B-B14F-4D97-AF65-F5344CB8AC3E}">
        <p14:creationId xmlns:p14="http://schemas.microsoft.com/office/powerpoint/2010/main" val="376671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smtClean="0"/>
              <a:t>Here </a:t>
            </a:r>
            <a:r>
              <a:rPr lang="en-US" dirty="0"/>
              <a:t>is </a:t>
            </a:r>
            <a:r>
              <a:rPr lang="en-US" dirty="0" smtClean="0"/>
              <a:t>a</a:t>
            </a:r>
            <a:r>
              <a:rPr lang="en-US" baseline="0" dirty="0" smtClean="0"/>
              <a:t> humorous </a:t>
            </a:r>
            <a:r>
              <a:rPr lang="en-US" dirty="0" smtClean="0"/>
              <a:t>example </a:t>
            </a:r>
            <a:r>
              <a:rPr lang="en-US" dirty="0"/>
              <a:t>of an organization using </a:t>
            </a:r>
            <a:r>
              <a:rPr lang="en-US" dirty="0" smtClean="0"/>
              <a:t>an inefficient </a:t>
            </a:r>
            <a:r>
              <a:rPr lang="en-US" dirty="0"/>
              <a:t>approach to </a:t>
            </a:r>
            <a:r>
              <a:rPr lang="en-US" dirty="0" smtClean="0"/>
              <a:t>segregation </a:t>
            </a:r>
            <a:r>
              <a:rPr lang="en-US" dirty="0"/>
              <a:t>of </a:t>
            </a:r>
            <a:r>
              <a:rPr lang="en-US" dirty="0" smtClean="0"/>
              <a:t>duties controls:  </a:t>
            </a:r>
            <a:r>
              <a:rPr lang="en-US" dirty="0"/>
              <a:t>It reads:  </a:t>
            </a:r>
          </a:p>
          <a:p>
            <a:r>
              <a:rPr lang="en-US" dirty="0"/>
              <a:t>“Until we implement a complete segregation of duties solution, the auditor said we will need to press the “enter” key together.”</a:t>
            </a:r>
          </a:p>
          <a:p>
            <a:r>
              <a:rPr lang="en-US" dirty="0" smtClean="0"/>
              <a:t>This </a:t>
            </a:r>
            <a:r>
              <a:rPr lang="en-US" dirty="0"/>
              <a:t>is an inefficient control activity and certainly a waste of human resources.</a:t>
            </a:r>
          </a:p>
          <a:p>
            <a:r>
              <a:rPr lang="en-US" dirty="0" smtClean="0"/>
              <a:t>Controls </a:t>
            </a:r>
            <a:r>
              <a:rPr lang="en-US" dirty="0"/>
              <a:t>should </a:t>
            </a:r>
            <a:r>
              <a:rPr lang="en-US" dirty="0" smtClean="0"/>
              <a:t>be </a:t>
            </a:r>
            <a:r>
              <a:rPr lang="en-US" dirty="0"/>
              <a:t>considered in terms of </a:t>
            </a:r>
            <a:r>
              <a:rPr lang="en-US" dirty="0" smtClean="0"/>
              <a:t>their cost or benefit </a:t>
            </a:r>
            <a:r>
              <a:rPr lang="en-US" dirty="0"/>
              <a:t>to the agency</a:t>
            </a:r>
            <a:r>
              <a:rPr lang="en-US" dirty="0" smtClean="0"/>
              <a:t>.  However, compliance with laws, regulations, policies and procedures take precedence in these decisions. </a:t>
            </a:r>
            <a:r>
              <a:rPr lang="en-US" dirty="0"/>
              <a:t> When it comes to designing and implementing strong internal controls, the cost implications of potential non-compliance with federal and state regulations, or the cost to repair a damaged reputation, often make investing in efficient, effective and preventive controls a significantly better option to mitigate risks.</a:t>
            </a:r>
          </a:p>
          <a:p>
            <a:endParaRPr lang="en-US" dirty="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24</a:t>
            </a:fld>
            <a:endParaRPr lang="en-US" altLang="en-US" dirty="0"/>
          </a:p>
        </p:txBody>
      </p:sp>
    </p:spTree>
    <p:extLst>
      <p:ext uri="{BB962C8B-B14F-4D97-AF65-F5344CB8AC3E}">
        <p14:creationId xmlns:p14="http://schemas.microsoft.com/office/powerpoint/2010/main" val="187865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indent="-76" defTabSz="913940">
              <a:defRPr/>
            </a:pPr>
            <a:r>
              <a:rPr lang="en-US" u="none" baseline="0" dirty="0"/>
              <a:t>The 4</a:t>
            </a:r>
            <a:r>
              <a:rPr lang="en-US" u="none" baseline="30000" dirty="0"/>
              <a:t>th</a:t>
            </a:r>
            <a:r>
              <a:rPr lang="en-US" u="none" baseline="0" dirty="0"/>
              <a:t>  of the 5 Agency-Level components is the </a:t>
            </a:r>
            <a:r>
              <a:rPr lang="en-US" i="0" u="none" baseline="0" dirty="0"/>
              <a:t>Information </a:t>
            </a:r>
            <a:r>
              <a:rPr lang="en-US" i="0" u="none" baseline="0" dirty="0" smtClean="0"/>
              <a:t>and </a:t>
            </a:r>
            <a:r>
              <a:rPr lang="en-US" i="0" u="none" baseline="0" dirty="0"/>
              <a:t>Communication </a:t>
            </a:r>
            <a:r>
              <a:rPr lang="en-US" u="none" baseline="0" dirty="0"/>
              <a:t>area.</a:t>
            </a:r>
            <a:endParaRPr lang="en-US" baseline="0" dirty="0"/>
          </a:p>
          <a:p>
            <a:pPr indent="-76"/>
            <a:r>
              <a:rPr lang="en-US" u="none" dirty="0" smtClean="0"/>
              <a:t>The </a:t>
            </a:r>
            <a:r>
              <a:rPr lang="en-US" i="0" u="none" dirty="0"/>
              <a:t>Information </a:t>
            </a:r>
            <a:r>
              <a:rPr lang="en-US" i="0" u="none" dirty="0" smtClean="0"/>
              <a:t>and Communication</a:t>
            </a:r>
            <a:r>
              <a:rPr lang="en-US" i="0" u="none" baseline="0" dirty="0" smtClean="0"/>
              <a:t> </a:t>
            </a:r>
            <a:r>
              <a:rPr lang="en-US" u="none" baseline="0" dirty="0"/>
              <a:t>component is necessary to ensure relevant information is communicated in a timeframe which enables people to carry out their responsibilities.  </a:t>
            </a:r>
          </a:p>
          <a:p>
            <a:r>
              <a:rPr lang="en-US" u="none" baseline="0" dirty="0" smtClean="0"/>
              <a:t>Effective </a:t>
            </a:r>
            <a:r>
              <a:rPr lang="en-US" u="none" baseline="0" dirty="0"/>
              <a:t>communication sends a clear message and occurs throughout the agency: </a:t>
            </a:r>
            <a:r>
              <a:rPr lang="en-US" u="none" baseline="0" dirty="0" smtClean="0"/>
              <a:t> vertically </a:t>
            </a:r>
            <a:r>
              <a:rPr lang="en-US" u="none" baseline="0" dirty="0"/>
              <a:t>and horizontally.</a:t>
            </a:r>
          </a:p>
          <a:p>
            <a:r>
              <a:rPr lang="en-US" u="none" baseline="0" dirty="0" smtClean="0"/>
              <a:t>The </a:t>
            </a:r>
            <a:r>
              <a:rPr lang="en-US" u="none" baseline="0" dirty="0"/>
              <a:t>entire agency needs information to handle risks, provide services, and achieve objectives.</a:t>
            </a:r>
          </a:p>
          <a:p>
            <a:r>
              <a:rPr lang="en-US" u="none" baseline="0" dirty="0" smtClean="0"/>
              <a:t>Simply </a:t>
            </a:r>
            <a:r>
              <a:rPr lang="en-US" u="none" baseline="0" dirty="0"/>
              <a:t>put, “Information has no </a:t>
            </a:r>
            <a:r>
              <a:rPr lang="en-US" u="none" baseline="0" dirty="0" smtClean="0"/>
              <a:t>value </a:t>
            </a:r>
            <a:r>
              <a:rPr lang="en-US" u="none" baseline="0" dirty="0"/>
              <a:t>without communication.” </a:t>
            </a: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25</a:t>
            </a:fld>
            <a:endParaRPr lang="en-US" altLang="en-US" dirty="0"/>
          </a:p>
        </p:txBody>
      </p:sp>
    </p:spTree>
    <p:extLst>
      <p:ext uri="{BB962C8B-B14F-4D97-AF65-F5344CB8AC3E}">
        <p14:creationId xmlns:p14="http://schemas.microsoft.com/office/powerpoint/2010/main" val="268373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indent="-76"/>
            <a:r>
              <a:rPr lang="en-US" u="none" dirty="0" smtClean="0"/>
              <a:t>These are some </a:t>
            </a:r>
            <a:r>
              <a:rPr lang="en-US" u="none" dirty="0"/>
              <a:t>examples</a:t>
            </a:r>
            <a:r>
              <a:rPr lang="en-US" u="none" baseline="0" dirty="0"/>
              <a:t> of areas to determine the existence of controls in the  </a:t>
            </a:r>
            <a:r>
              <a:rPr lang="en-US" u="none" dirty="0"/>
              <a:t>Information </a:t>
            </a:r>
            <a:r>
              <a:rPr lang="en-US" u="none" dirty="0" smtClean="0"/>
              <a:t>and </a:t>
            </a:r>
            <a:r>
              <a:rPr lang="en-US" u="none" dirty="0"/>
              <a:t>Communication areas: </a:t>
            </a:r>
            <a:endParaRPr lang="en-US" u="none" baseline="0" dirty="0"/>
          </a:p>
          <a:p>
            <a:r>
              <a:rPr lang="en-US" dirty="0"/>
              <a:t>Is management receptive to employee concerns, suggestions, and complaints?</a:t>
            </a:r>
          </a:p>
          <a:p>
            <a:r>
              <a:rPr lang="en-US" dirty="0"/>
              <a:t>Is communication timely and effective across the organization?  </a:t>
            </a:r>
          </a:p>
          <a:p>
            <a:r>
              <a:rPr lang="en-US" dirty="0"/>
              <a:t>Is financial reporting Information communicated timely?</a:t>
            </a:r>
          </a:p>
          <a:p>
            <a:r>
              <a:rPr lang="en-US" dirty="0"/>
              <a:t>How does the agency communicate? Do they have meetings? Use an Intranet? Memos? Town Hall Meetings? Training?</a:t>
            </a:r>
          </a:p>
          <a:p>
            <a:r>
              <a:rPr lang="en-US" dirty="0"/>
              <a:t>How is the importance and relevance of internal control conveyed, along with the roles which support it?</a:t>
            </a:r>
          </a:p>
          <a:p>
            <a:r>
              <a:rPr lang="en-US" dirty="0"/>
              <a:t>Are agency standards for business conduct conveyed to third parties? Are third party provider SOC reports obtained.</a:t>
            </a:r>
          </a:p>
          <a:p>
            <a:r>
              <a:rPr lang="en-US" dirty="0"/>
              <a:t>Is information secure? Does information or Issues get disseminated to the right level of management or staff, and resolved appropriately?</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26</a:t>
            </a:fld>
            <a:endParaRPr lang="en-US" altLang="en-US" dirty="0"/>
          </a:p>
        </p:txBody>
      </p:sp>
    </p:spTree>
    <p:extLst>
      <p:ext uri="{BB962C8B-B14F-4D97-AF65-F5344CB8AC3E}">
        <p14:creationId xmlns:p14="http://schemas.microsoft.com/office/powerpoint/2010/main" val="119731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u="none" baseline="0" dirty="0"/>
              <a:t>The last of the 5 Agency-Level components is the </a:t>
            </a:r>
            <a:r>
              <a:rPr lang="en-US" i="0" u="none" baseline="0" dirty="0"/>
              <a:t>Monitoring</a:t>
            </a:r>
            <a:r>
              <a:rPr lang="en-US" u="none" baseline="0" dirty="0"/>
              <a:t> area.</a:t>
            </a:r>
            <a:endParaRPr lang="en-US" baseline="0" dirty="0"/>
          </a:p>
          <a:p>
            <a:pPr defTabSz="921344">
              <a:defRPr/>
            </a:pPr>
            <a:r>
              <a:rPr lang="en-US" i="0" baseline="0" dirty="0" smtClean="0"/>
              <a:t>Monitoring</a:t>
            </a:r>
            <a:r>
              <a:rPr lang="en-US" baseline="0" dirty="0" smtClean="0"/>
              <a:t> </a:t>
            </a:r>
            <a:r>
              <a:rPr lang="en-US" baseline="0" dirty="0"/>
              <a:t>is the process of determining the presence, quality and functioning of internal control </a:t>
            </a:r>
            <a:r>
              <a:rPr lang="en-US" baseline="0" dirty="0" smtClean="0"/>
              <a:t>performance </a:t>
            </a:r>
            <a:r>
              <a:rPr lang="en-US" baseline="0" dirty="0"/>
              <a:t>over time.</a:t>
            </a:r>
          </a:p>
          <a:p>
            <a:pPr defTabSz="921344">
              <a:defRPr/>
            </a:pPr>
            <a:r>
              <a:rPr lang="en-US" baseline="0" dirty="0" smtClean="0"/>
              <a:t>Regular </a:t>
            </a:r>
            <a:r>
              <a:rPr lang="en-US" baseline="0" dirty="0"/>
              <a:t>attention should be given to the design and operation of controls, to ensure action is </a:t>
            </a:r>
            <a:r>
              <a:rPr lang="en-US" baseline="0" dirty="0" smtClean="0"/>
              <a:t>taken </a:t>
            </a:r>
            <a:r>
              <a:rPr lang="en-US" baseline="0" dirty="0"/>
              <a:t>when controls are not functioning as intended.</a:t>
            </a:r>
          </a:p>
          <a:p>
            <a:pPr defTabSz="921344">
              <a:defRPr/>
            </a:pPr>
            <a:r>
              <a:rPr lang="en-US" baseline="0" dirty="0" smtClean="0"/>
              <a:t>On-going </a:t>
            </a:r>
            <a:r>
              <a:rPr lang="en-US" baseline="0" dirty="0"/>
              <a:t>Monitoring can be built into normal, recurring operating activities or may stem from separate evaluations.</a:t>
            </a:r>
          </a:p>
          <a:p>
            <a:pPr defTabSz="921344">
              <a:defRPr/>
            </a:pPr>
            <a:r>
              <a:rPr lang="en-US" baseline="0" dirty="0" smtClean="0"/>
              <a:t>Monitoring </a:t>
            </a:r>
            <a:r>
              <a:rPr lang="en-US" baseline="0" dirty="0"/>
              <a:t>also includes follow-up </a:t>
            </a:r>
            <a:r>
              <a:rPr lang="en-US" baseline="0" dirty="0" smtClean="0"/>
              <a:t>control </a:t>
            </a:r>
            <a:r>
              <a:rPr lang="en-US" baseline="0" dirty="0"/>
              <a:t>testing related to Corrective Action.</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27</a:t>
            </a:fld>
            <a:endParaRPr lang="en-US" altLang="en-US" dirty="0"/>
          </a:p>
        </p:txBody>
      </p:sp>
    </p:spTree>
    <p:extLst>
      <p:ext uri="{BB962C8B-B14F-4D97-AF65-F5344CB8AC3E}">
        <p14:creationId xmlns:p14="http://schemas.microsoft.com/office/powerpoint/2010/main" val="515805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baseline="0" dirty="0" smtClean="0"/>
              <a:t>Effective </a:t>
            </a:r>
            <a:r>
              <a:rPr lang="en-US" i="0" baseline="0" dirty="0" smtClean="0"/>
              <a:t>monitoring</a:t>
            </a:r>
            <a:r>
              <a:rPr lang="en-US" baseline="0" dirty="0" smtClean="0"/>
              <a:t> can help an agency determine </a:t>
            </a:r>
            <a:r>
              <a:rPr lang="en-US" baseline="0" dirty="0"/>
              <a:t>if its Internal Control Plan is up to </a:t>
            </a:r>
            <a:r>
              <a:rPr lang="en-US" baseline="0" dirty="0" smtClean="0"/>
              <a:t>date, </a:t>
            </a:r>
            <a:r>
              <a:rPr lang="en-US" baseline="0" dirty="0"/>
              <a:t>and </a:t>
            </a:r>
            <a:r>
              <a:rPr lang="en-US" baseline="0" dirty="0" smtClean="0"/>
              <a:t>must include:</a:t>
            </a:r>
            <a:endParaRPr lang="en-US" baseline="0" dirty="0"/>
          </a:p>
          <a:p>
            <a:pPr marL="172780" indent="-172780">
              <a:buFont typeface="Arial" panose="020B0604020202020204" pitchFamily="34" charset="0"/>
              <a:buChar char="•"/>
            </a:pPr>
            <a:r>
              <a:rPr lang="en-US" dirty="0"/>
              <a:t>The agency conducting independent self–assessments of internal </a:t>
            </a:r>
            <a:r>
              <a:rPr lang="en-US" dirty="0" smtClean="0"/>
              <a:t>control, </a:t>
            </a:r>
            <a:r>
              <a:rPr lang="en-US" dirty="0"/>
              <a:t>including the ARMICS </a:t>
            </a:r>
            <a:r>
              <a:rPr lang="en-US" dirty="0" smtClean="0"/>
              <a:t>annual assessment;</a:t>
            </a:r>
            <a:endParaRPr lang="en-US" dirty="0"/>
          </a:p>
          <a:p>
            <a:pPr marL="172780" indent="-172780">
              <a:buFont typeface="Arial" panose="020B0604020202020204" pitchFamily="34" charset="0"/>
              <a:buChar char="•"/>
            </a:pPr>
            <a:r>
              <a:rPr lang="en-US" dirty="0" smtClean="0"/>
              <a:t>Maintaining </a:t>
            </a:r>
            <a:r>
              <a:rPr lang="en-US" dirty="0"/>
              <a:t>documentation </a:t>
            </a:r>
            <a:r>
              <a:rPr lang="en-US" dirty="0" smtClean="0"/>
              <a:t>of </a:t>
            </a:r>
            <a:r>
              <a:rPr lang="en-US" dirty="0"/>
              <a:t>its monitoring activities</a:t>
            </a:r>
            <a:r>
              <a:rPr lang="en-US" dirty="0" smtClean="0"/>
              <a:t>, </a:t>
            </a:r>
            <a:r>
              <a:rPr lang="en-US" dirty="0"/>
              <a:t>including the results, any deficiencies, and corrective </a:t>
            </a:r>
            <a:r>
              <a:rPr lang="en-US" dirty="0" smtClean="0"/>
              <a:t>action; and</a:t>
            </a:r>
            <a:endParaRPr lang="en-US" dirty="0"/>
          </a:p>
          <a:p>
            <a:pPr marL="172780" indent="-172780">
              <a:buFont typeface="Arial" panose="020B0604020202020204" pitchFamily="34" charset="0"/>
              <a:buChar char="•"/>
            </a:pPr>
            <a:r>
              <a:rPr lang="en-US" dirty="0" smtClean="0"/>
              <a:t>Management</a:t>
            </a:r>
            <a:r>
              <a:rPr lang="en-US" dirty="0"/>
              <a:t>, supervisors and employees </a:t>
            </a:r>
            <a:r>
              <a:rPr lang="en-US" dirty="0" smtClean="0"/>
              <a:t>are </a:t>
            </a:r>
            <a:r>
              <a:rPr lang="en-US" dirty="0"/>
              <a:t>held accountable for monitoring control activities and providing </a:t>
            </a:r>
            <a:r>
              <a:rPr lang="en-US" dirty="0" smtClean="0"/>
              <a:t>feedback.</a:t>
            </a: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28</a:t>
            </a:fld>
            <a:endParaRPr lang="en-US" altLang="en-US" dirty="0"/>
          </a:p>
        </p:txBody>
      </p:sp>
    </p:spTree>
    <p:extLst>
      <p:ext uri="{BB962C8B-B14F-4D97-AF65-F5344CB8AC3E}">
        <p14:creationId xmlns:p14="http://schemas.microsoft.com/office/powerpoint/2010/main" val="1121912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indent="-78" defTabSz="921344">
              <a:defRPr/>
            </a:pPr>
            <a:r>
              <a:rPr lang="en-US" dirty="0"/>
              <a:t>After successful implementation of the </a:t>
            </a:r>
            <a:r>
              <a:rPr lang="en-US" i="0" dirty="0"/>
              <a:t>Agency-Level Assessment</a:t>
            </a:r>
            <a:r>
              <a:rPr lang="en-US" dirty="0"/>
              <a:t>, the agency must repeat the </a:t>
            </a:r>
            <a:r>
              <a:rPr lang="en-US" dirty="0" smtClean="0"/>
              <a:t>agency-level </a:t>
            </a:r>
            <a:r>
              <a:rPr lang="en-US" dirty="0"/>
              <a:t>process </a:t>
            </a:r>
            <a:r>
              <a:rPr lang="en-US" dirty="0" smtClean="0"/>
              <a:t>at </a:t>
            </a:r>
            <a:r>
              <a:rPr lang="en-US" dirty="0"/>
              <a:t>least every 3 </a:t>
            </a:r>
            <a:r>
              <a:rPr lang="en-US" dirty="0" smtClean="0"/>
              <a:t>years, if not sooner.</a:t>
            </a:r>
          </a:p>
          <a:p>
            <a:pPr indent="-78" defTabSz="921344">
              <a:defRPr/>
            </a:pPr>
            <a:r>
              <a:rPr lang="en-US" dirty="0" smtClean="0"/>
              <a:t>In addition, </a:t>
            </a:r>
            <a:r>
              <a:rPr lang="en-US" dirty="0"/>
              <a:t>the agency should refresh and refine the agency-level control evaluation </a:t>
            </a:r>
            <a:r>
              <a:rPr lang="en-US" u="none" dirty="0"/>
              <a:t>every </a:t>
            </a:r>
            <a:r>
              <a:rPr lang="en-US" u="none" dirty="0" smtClean="0"/>
              <a:t>year, </a:t>
            </a:r>
            <a:r>
              <a:rPr lang="en-US" dirty="0"/>
              <a:t>considering: </a:t>
            </a:r>
            <a:endParaRPr lang="en-US" dirty="0" smtClean="0"/>
          </a:p>
          <a:p>
            <a:pPr marL="172703" indent="-172780" defTabSz="921344">
              <a:buFont typeface="Arial" panose="020B0604020202020204" pitchFamily="34" charset="0"/>
              <a:buChar char="•"/>
              <a:defRPr/>
            </a:pPr>
            <a:r>
              <a:rPr lang="en-US" dirty="0" smtClean="0"/>
              <a:t>Any changes to the organization, its management, systems or functions since its prior implementations of ARMICS;  </a:t>
            </a:r>
          </a:p>
          <a:p>
            <a:pPr marL="172703" indent="-172780" defTabSz="921344">
              <a:buFont typeface="Arial" panose="020B0604020202020204" pitchFamily="34" charset="0"/>
              <a:buChar char="•"/>
              <a:defRPr/>
            </a:pPr>
            <a:r>
              <a:rPr lang="en-US" dirty="0" smtClean="0"/>
              <a:t>If significant </a:t>
            </a:r>
            <a:r>
              <a:rPr lang="en-US" dirty="0"/>
              <a:t>control </a:t>
            </a:r>
            <a:r>
              <a:rPr lang="en-US" dirty="0" smtClean="0"/>
              <a:t>issues </a:t>
            </a:r>
            <a:r>
              <a:rPr lang="en-US" dirty="0"/>
              <a:t>were identified </a:t>
            </a:r>
            <a:r>
              <a:rPr lang="en-US" dirty="0" smtClean="0"/>
              <a:t>from </a:t>
            </a:r>
            <a:r>
              <a:rPr lang="en-US" dirty="0"/>
              <a:t>a prior ARMICS review, DOA Quality Assurance Reviews (QARs), APA audit, or other </a:t>
            </a:r>
            <a:r>
              <a:rPr lang="en-US" dirty="0" smtClean="0"/>
              <a:t>sources.</a:t>
            </a:r>
            <a:endParaRPr lang="en-US" dirty="0"/>
          </a:p>
          <a:p>
            <a:pPr marL="633423" lvl="1" indent="-172752" defTabSz="921344">
              <a:buFontTx/>
              <a:buChar char="-"/>
              <a:defRPr/>
            </a:pPr>
            <a:endParaRPr lang="en-US" dirty="0"/>
          </a:p>
          <a:p>
            <a:pPr marL="460672" lvl="1" defTabSz="921344">
              <a:defRPr/>
            </a:pP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29</a:t>
            </a:fld>
            <a:endParaRPr lang="en-US" altLang="en-US" dirty="0"/>
          </a:p>
        </p:txBody>
      </p:sp>
    </p:spTree>
    <p:extLst>
      <p:ext uri="{BB962C8B-B14F-4D97-AF65-F5344CB8AC3E}">
        <p14:creationId xmlns:p14="http://schemas.microsoft.com/office/powerpoint/2010/main" val="393713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1125538"/>
            <a:ext cx="4048125" cy="3036887"/>
          </a:xfrm>
          <a:prstGeom prst="rect">
            <a:avLst/>
          </a:prstGeom>
          <a:noFill/>
          <a:ln w="12700">
            <a:solidFill>
              <a:prstClr val="black"/>
            </a:solidFill>
          </a:ln>
        </p:spPr>
      </p:sp>
      <p:sp>
        <p:nvSpPr>
          <p:cNvPr id="3" name="Notes Placeholder 2"/>
          <p:cNvSpPr>
            <a:spLocks noGrp="1"/>
          </p:cNvSpPr>
          <p:nvPr>
            <p:ph type="body" idx="1"/>
          </p:nvPr>
        </p:nvSpPr>
        <p:spPr>
          <a:xfrm>
            <a:off x="672439" y="4331557"/>
            <a:ext cx="5373423" cy="3544560"/>
          </a:xfrm>
          <a:prstGeom prst="rect">
            <a:avLst/>
          </a:prstGeom>
        </p:spPr>
        <p:txBody>
          <a:bodyPr lIns="88139" tIns="44070" rIns="88139" bIns="44070"/>
          <a:lstStyle/>
          <a:p>
            <a:r>
              <a:rPr lang="en-US" dirty="0" smtClean="0"/>
              <a:t>The definition of “internal control” provided by the Committee of Sponsoring Organizations, or COSO, delivers the most broadly accepted standards, and guidance on internal control. COSO is a private sector initiative, jointly sponsored and funded by:</a:t>
            </a:r>
          </a:p>
          <a:p>
            <a:pPr marL="172780" indent="-172780">
              <a:buFont typeface="Arial" panose="020B0604020202020204" pitchFamily="34" charset="0"/>
              <a:buChar char="•"/>
            </a:pPr>
            <a:r>
              <a:rPr lang="en-US" dirty="0" smtClean="0"/>
              <a:t>The American Accounting Association (AAA),</a:t>
            </a:r>
          </a:p>
          <a:p>
            <a:pPr marL="172780" indent="-172780">
              <a:buFont typeface="Arial" panose="020B0604020202020204" pitchFamily="34" charset="0"/>
              <a:buChar char="•"/>
            </a:pPr>
            <a:r>
              <a:rPr lang="en-US" dirty="0" smtClean="0"/>
              <a:t>The American Institute of Certified Public Accountants (AICPA),</a:t>
            </a:r>
          </a:p>
          <a:p>
            <a:pPr marL="172780" indent="-172780">
              <a:buFont typeface="Arial" panose="020B0604020202020204" pitchFamily="34" charset="0"/>
              <a:buChar char="•"/>
            </a:pPr>
            <a:r>
              <a:rPr lang="en-US" dirty="0" smtClean="0"/>
              <a:t>The Financial Executives International (FEI),</a:t>
            </a:r>
          </a:p>
          <a:p>
            <a:pPr marL="172780" indent="-172780">
              <a:buFont typeface="Arial" panose="020B0604020202020204" pitchFamily="34" charset="0"/>
              <a:buChar char="•"/>
            </a:pPr>
            <a:r>
              <a:rPr lang="en-US" dirty="0" smtClean="0"/>
              <a:t>The Institute of Management Accountants (IMA), and</a:t>
            </a:r>
          </a:p>
          <a:p>
            <a:pPr marL="172780" indent="-172780">
              <a:buFont typeface="Arial" panose="020B0604020202020204" pitchFamily="34" charset="0"/>
              <a:buChar char="•"/>
            </a:pPr>
            <a:r>
              <a:rPr lang="en-US" dirty="0" smtClean="0"/>
              <a:t>The Institute of Internal Auditors (IIA).</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a:t>
            </a:fld>
            <a:endParaRPr lang="en-US" altLang="en-US" dirty="0"/>
          </a:p>
        </p:txBody>
      </p:sp>
    </p:spTree>
    <p:extLst>
      <p:ext uri="{BB962C8B-B14F-4D97-AF65-F5344CB8AC3E}">
        <p14:creationId xmlns:p14="http://schemas.microsoft.com/office/powerpoint/2010/main" val="3534999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altLang="en-US" dirty="0"/>
              <a:t>Once the Agency-Level Assessment has been performed, tested, and documented, agency management must complete the </a:t>
            </a:r>
            <a:r>
              <a:rPr lang="en-US" altLang="en-US" i="1" dirty="0"/>
              <a:t>Transaction-Level Assessment – Stage 2.</a:t>
            </a:r>
          </a:p>
          <a:p>
            <a:pPr defTabSz="921344">
              <a:defRPr/>
            </a:pPr>
            <a:r>
              <a:rPr lang="en-US" altLang="en-US" dirty="0"/>
              <a:t>The Transaction-Level assessment requires agencies to identify, document, evaluate, and test the control activities related to the individual fiscal processes that generate transactions in CARDINAL, or in agency-based systems that transfer information to CARDINAL. </a:t>
            </a:r>
          </a:p>
          <a:p>
            <a:pPr defTabSz="921344">
              <a:defRPr/>
            </a:pPr>
            <a:r>
              <a:rPr lang="en-US" dirty="0"/>
              <a:t>Agencies should:    </a:t>
            </a:r>
            <a:r>
              <a:rPr lang="en-US" b="1" dirty="0"/>
              <a:t> </a:t>
            </a:r>
          </a:p>
          <a:p>
            <a:pPr marL="172780" indent="-172780" defTabSz="921344">
              <a:buFont typeface="Arial" panose="020B0604020202020204" pitchFamily="34" charset="0"/>
              <a:buChar char="•"/>
              <a:defRPr/>
            </a:pPr>
            <a:r>
              <a:rPr lang="en-US" dirty="0"/>
              <a:t>Identify and list all of the significant fiscal processes which affect CARDINAL or the financial statement directive submissions;</a:t>
            </a:r>
          </a:p>
          <a:p>
            <a:pPr marL="172780" indent="-172780" defTabSz="921344">
              <a:buFont typeface="Arial" panose="020B0604020202020204" pitchFamily="34" charset="0"/>
              <a:buChar char="•"/>
              <a:defRPr/>
            </a:pPr>
            <a:r>
              <a:rPr lang="en-US" dirty="0"/>
              <a:t>Include  Monthly Reconciliations and Financial Reporting in the CAFR as significant fiscal processes;</a:t>
            </a:r>
          </a:p>
          <a:p>
            <a:pPr marL="172780" indent="-172780" defTabSz="921344">
              <a:buFont typeface="Arial" panose="020B0604020202020204" pitchFamily="34" charset="0"/>
              <a:buChar char="•"/>
              <a:defRPr/>
            </a:pPr>
            <a:r>
              <a:rPr lang="en-US" dirty="0"/>
              <a:t>Conduct a risk assessment of each significant fiscal process identified; and,</a:t>
            </a:r>
          </a:p>
          <a:p>
            <a:pPr marL="172780" indent="-172780" defTabSz="921344">
              <a:buFont typeface="Arial" panose="020B0604020202020204" pitchFamily="34" charset="0"/>
              <a:buChar char="•"/>
              <a:defRPr/>
            </a:pPr>
            <a:r>
              <a:rPr lang="en-US" dirty="0"/>
              <a:t>Design control activities to prevent or detect potential risk events.  Then, agencies must test the effectiveness of those control activities and document the results.</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30</a:t>
            </a:fld>
            <a:endParaRPr lang="en-US" altLang="en-US" dirty="0"/>
          </a:p>
        </p:txBody>
      </p:sp>
    </p:spTree>
    <p:extLst>
      <p:ext uri="{BB962C8B-B14F-4D97-AF65-F5344CB8AC3E}">
        <p14:creationId xmlns:p14="http://schemas.microsoft.com/office/powerpoint/2010/main" val="361653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smtClean="0"/>
              <a:t>The </a:t>
            </a:r>
            <a:r>
              <a:rPr lang="en-US" dirty="0"/>
              <a:t>agency should update and </a:t>
            </a:r>
            <a:r>
              <a:rPr lang="en-US" dirty="0" smtClean="0"/>
              <a:t>retest </a:t>
            </a:r>
            <a:r>
              <a:rPr lang="en-US" dirty="0"/>
              <a:t>the </a:t>
            </a:r>
            <a:r>
              <a:rPr lang="en-US" dirty="0" smtClean="0"/>
              <a:t>Transaction-Level </a:t>
            </a:r>
            <a:r>
              <a:rPr lang="en-US" dirty="0"/>
              <a:t>controls </a:t>
            </a:r>
            <a:r>
              <a:rPr lang="en-US" u="none" dirty="0" smtClean="0"/>
              <a:t>annually</a:t>
            </a:r>
            <a:r>
              <a:rPr lang="en-US" dirty="0" smtClean="0"/>
              <a:t>, </a:t>
            </a:r>
            <a:r>
              <a:rPr lang="en-US" dirty="0"/>
              <a:t>by completing the following: </a:t>
            </a:r>
          </a:p>
          <a:p>
            <a:pPr marL="230335" indent="-230335">
              <a:buAutoNum type="alphaLcPeriod"/>
            </a:pPr>
            <a:r>
              <a:rPr lang="en-US" dirty="0"/>
              <a:t>Determine if any organizational </a:t>
            </a:r>
            <a:r>
              <a:rPr lang="en-US" dirty="0" smtClean="0"/>
              <a:t>OR functional changes </a:t>
            </a:r>
            <a:r>
              <a:rPr lang="en-US" dirty="0"/>
              <a:t>occurred </a:t>
            </a:r>
            <a:r>
              <a:rPr lang="en-US" dirty="0" smtClean="0"/>
              <a:t>which </a:t>
            </a:r>
            <a:r>
              <a:rPr lang="en-US" dirty="0"/>
              <a:t>may require a re-evaluation of those processes that were previously determined to be significant for the agency.</a:t>
            </a:r>
          </a:p>
          <a:p>
            <a:pPr marL="230335" indent="-230335">
              <a:buAutoNum type="alphaLcPeriod"/>
            </a:pPr>
            <a:r>
              <a:rPr lang="en-US" dirty="0" smtClean="0"/>
              <a:t>Retest </a:t>
            </a:r>
            <a:r>
              <a:rPr lang="en-US" dirty="0"/>
              <a:t>the key controls </a:t>
            </a:r>
            <a:r>
              <a:rPr lang="en-US" dirty="0" smtClean="0"/>
              <a:t>for all significant fiscal processes that have not changed since the prior year to </a:t>
            </a:r>
            <a:r>
              <a:rPr lang="en-US" dirty="0"/>
              <a:t>ensure that they are still working. </a:t>
            </a:r>
            <a:endParaRPr lang="en-US" dirty="0" smtClean="0"/>
          </a:p>
          <a:p>
            <a:pPr marL="230335" indent="-230335">
              <a:buAutoNum type="alphaLcPeriod"/>
            </a:pPr>
            <a:r>
              <a:rPr lang="en-US" dirty="0" smtClean="0"/>
              <a:t>Test processes that </a:t>
            </a:r>
            <a:r>
              <a:rPr lang="en-US" dirty="0"/>
              <a:t>were improved as the result of completing corrective action </a:t>
            </a:r>
            <a:r>
              <a:rPr lang="en-US" dirty="0" smtClean="0"/>
              <a:t>to </a:t>
            </a:r>
            <a:r>
              <a:rPr lang="en-US" dirty="0"/>
              <a:t>ensure the new or enhanced </a:t>
            </a:r>
            <a:r>
              <a:rPr lang="en-US" dirty="0" smtClean="0"/>
              <a:t>controls </a:t>
            </a:r>
            <a:r>
              <a:rPr lang="en-US" dirty="0"/>
              <a:t>have adequately addressed the internal control weakness in the prior year’s corrective action </a:t>
            </a:r>
            <a:r>
              <a:rPr lang="en-US" dirty="0" smtClean="0"/>
              <a:t>plan.</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31</a:t>
            </a:fld>
            <a:endParaRPr lang="en-US" altLang="en-US" dirty="0"/>
          </a:p>
        </p:txBody>
      </p:sp>
    </p:spTree>
    <p:extLst>
      <p:ext uri="{BB962C8B-B14F-4D97-AF65-F5344CB8AC3E}">
        <p14:creationId xmlns:p14="http://schemas.microsoft.com/office/powerpoint/2010/main" val="2202218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algn="just"/>
            <a:r>
              <a:rPr lang="en-US" dirty="0"/>
              <a:t>Formal documentation of the annual ARMICS assessment process, tests performed, AND results of the assessment </a:t>
            </a:r>
            <a:r>
              <a:rPr lang="en-US" u="sng" dirty="0"/>
              <a:t>MUST</a:t>
            </a:r>
            <a:r>
              <a:rPr lang="en-US" dirty="0"/>
              <a:t> be maintained at the agency, and made available for review by the Department of Accounts and other appropriate parties. </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32</a:t>
            </a:fld>
            <a:endParaRPr lang="en-US" altLang="en-US" dirty="0"/>
          </a:p>
        </p:txBody>
      </p:sp>
    </p:spTree>
    <p:extLst>
      <p:ext uri="{BB962C8B-B14F-4D97-AF65-F5344CB8AC3E}">
        <p14:creationId xmlns:p14="http://schemas.microsoft.com/office/powerpoint/2010/main" val="1837225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smtClean="0"/>
              <a:t>Each agency </a:t>
            </a:r>
            <a:r>
              <a:rPr lang="en-US" dirty="0"/>
              <a:t>must certify annually on the</a:t>
            </a:r>
            <a:r>
              <a:rPr lang="en-US" baseline="0" dirty="0"/>
              <a:t> status of Internal </a:t>
            </a:r>
            <a:r>
              <a:rPr lang="en-US" baseline="0" dirty="0" smtClean="0"/>
              <a:t>Control.  </a:t>
            </a:r>
            <a:r>
              <a:rPr lang="en-US" baseline="0" dirty="0"/>
              <a:t>The certification status is as of June 30</a:t>
            </a:r>
            <a:r>
              <a:rPr lang="en-US" baseline="30000" dirty="0"/>
              <a:t>th</a:t>
            </a:r>
            <a:r>
              <a:rPr lang="en-US" baseline="0" dirty="0"/>
              <a:t> however, agencies have until September 30 (or the last business day, prior to </a:t>
            </a:r>
            <a:r>
              <a:rPr lang="en-US" baseline="0" dirty="0" smtClean="0"/>
              <a:t>September </a:t>
            </a:r>
            <a:r>
              <a:rPr lang="en-US" baseline="0" dirty="0"/>
              <a:t>30, if the due date falls on a weekend).</a:t>
            </a:r>
          </a:p>
          <a:p>
            <a:r>
              <a:rPr lang="en-US" baseline="0" dirty="0" smtClean="0"/>
              <a:t>Agencies </a:t>
            </a:r>
            <a:r>
              <a:rPr lang="en-US" baseline="0" dirty="0"/>
              <a:t>cannot certify </a:t>
            </a:r>
            <a:r>
              <a:rPr lang="en-US" baseline="0" dirty="0" smtClean="0"/>
              <a:t>compliance </a:t>
            </a:r>
            <a:r>
              <a:rPr lang="en-US" baseline="0" dirty="0"/>
              <a:t>unless they have conducted the annual ARMICS assessment </a:t>
            </a:r>
            <a:r>
              <a:rPr lang="en-US" baseline="0" dirty="0" smtClean="0"/>
              <a:t>in accordance with the Standards and </a:t>
            </a:r>
            <a:r>
              <a:rPr lang="en-US" baseline="0" dirty="0"/>
              <a:t>met the minimum </a:t>
            </a:r>
            <a:r>
              <a:rPr lang="en-US" baseline="0" dirty="0" smtClean="0"/>
              <a:t>requirements.</a:t>
            </a:r>
            <a:endParaRPr lang="en-US" baseline="0" dirty="0"/>
          </a:p>
          <a:p>
            <a:r>
              <a:rPr lang="en-US" baseline="0" dirty="0" smtClean="0"/>
              <a:t>DOA </a:t>
            </a:r>
            <a:r>
              <a:rPr lang="en-US" baseline="0" dirty="0"/>
              <a:t>provides </a:t>
            </a:r>
            <a:r>
              <a:rPr lang="en-US" baseline="0" dirty="0" smtClean="0"/>
              <a:t>Certification Statement exhibits in CAPP Topic 10305 that </a:t>
            </a:r>
            <a:r>
              <a:rPr lang="en-US" baseline="0" dirty="0"/>
              <a:t>agencies </a:t>
            </a:r>
            <a:r>
              <a:rPr lang="en-US" baseline="0" dirty="0" smtClean="0"/>
              <a:t>may </a:t>
            </a:r>
            <a:r>
              <a:rPr lang="en-US" baseline="0" dirty="0"/>
              <a:t>use to communicate the results of </a:t>
            </a:r>
            <a:r>
              <a:rPr lang="en-US" baseline="0" dirty="0" smtClean="0"/>
              <a:t>annual </a:t>
            </a:r>
            <a:r>
              <a:rPr lang="en-US" baseline="0" dirty="0"/>
              <a:t>ARMICS </a:t>
            </a:r>
            <a:r>
              <a:rPr lang="en-US" baseline="0" dirty="0" smtClean="0"/>
              <a:t>assessments.</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33</a:t>
            </a:fld>
            <a:endParaRPr lang="en-US" altLang="en-US" dirty="0"/>
          </a:p>
        </p:txBody>
      </p:sp>
    </p:spTree>
    <p:extLst>
      <p:ext uri="{BB962C8B-B14F-4D97-AF65-F5344CB8AC3E}">
        <p14:creationId xmlns:p14="http://schemas.microsoft.com/office/powerpoint/2010/main" val="3614718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The ARMICS standards and CAPP Topic 10305, Internal </a:t>
            </a:r>
            <a:r>
              <a:rPr lang="en-US" dirty="0" smtClean="0"/>
              <a:t>Control, </a:t>
            </a:r>
            <a:r>
              <a:rPr lang="en-US" dirty="0"/>
              <a:t>are all located on DOA’s </a:t>
            </a:r>
            <a:r>
              <a:rPr lang="en-US" dirty="0" smtClean="0"/>
              <a:t>website under the “Reference” tab.</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34</a:t>
            </a:fld>
            <a:endParaRPr lang="en-US" altLang="en-US" dirty="0"/>
          </a:p>
        </p:txBody>
      </p:sp>
    </p:spTree>
    <p:extLst>
      <p:ext uri="{BB962C8B-B14F-4D97-AF65-F5344CB8AC3E}">
        <p14:creationId xmlns:p14="http://schemas.microsoft.com/office/powerpoint/2010/main" val="2455526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a:t>There are online tools available on DOA’s website that </a:t>
            </a:r>
            <a:r>
              <a:rPr lang="en-US" dirty="0" smtClean="0"/>
              <a:t>assist </a:t>
            </a:r>
            <a:r>
              <a:rPr lang="en-US" dirty="0"/>
              <a:t>with the ARMICS process; </a:t>
            </a:r>
            <a:r>
              <a:rPr lang="en-US" dirty="0" smtClean="0"/>
              <a:t>however, the use of these </a:t>
            </a:r>
            <a:r>
              <a:rPr lang="en-US" dirty="0"/>
              <a:t>tools </a:t>
            </a:r>
            <a:r>
              <a:rPr lang="en-US" dirty="0" smtClean="0"/>
              <a:t>is </a:t>
            </a:r>
            <a:r>
              <a:rPr lang="en-US" dirty="0"/>
              <a:t>not required:</a:t>
            </a:r>
          </a:p>
          <a:p>
            <a:pPr marL="172780" indent="-172780">
              <a:buFont typeface="Arial" panose="020B0604020202020204" pitchFamily="34" charset="0"/>
              <a:buChar char="•"/>
            </a:pPr>
            <a:r>
              <a:rPr lang="en-US" dirty="0" smtClean="0">
                <a:solidFill>
                  <a:srgbClr val="00B050"/>
                </a:solidFill>
              </a:rPr>
              <a:t>The </a:t>
            </a:r>
            <a:r>
              <a:rPr lang="en-US" dirty="0">
                <a:solidFill>
                  <a:srgbClr val="00B050"/>
                </a:solidFill>
              </a:rPr>
              <a:t>ARMICS Review </a:t>
            </a:r>
            <a:r>
              <a:rPr lang="en-US" dirty="0" smtClean="0">
                <a:solidFill>
                  <a:srgbClr val="00B050"/>
                </a:solidFill>
              </a:rPr>
              <a:t>Checklist </a:t>
            </a:r>
            <a:r>
              <a:rPr lang="en-US" dirty="0">
                <a:solidFill>
                  <a:srgbClr val="00B050"/>
                </a:solidFill>
              </a:rPr>
              <a:t>is a checklist of areas to consider while performing the </a:t>
            </a:r>
            <a:r>
              <a:rPr lang="en-US" dirty="0" smtClean="0">
                <a:solidFill>
                  <a:srgbClr val="00B050"/>
                </a:solidFill>
              </a:rPr>
              <a:t>annual </a:t>
            </a:r>
            <a:r>
              <a:rPr lang="en-US" dirty="0">
                <a:solidFill>
                  <a:srgbClr val="00B050"/>
                </a:solidFill>
              </a:rPr>
              <a:t>ARMICS assessment</a:t>
            </a:r>
          </a:p>
          <a:p>
            <a:pPr marL="172780" indent="-172780" defTabSz="913940">
              <a:buFont typeface="Arial" panose="020B0604020202020204" pitchFamily="34" charset="0"/>
              <a:buChar char="•"/>
              <a:defRPr/>
            </a:pPr>
            <a:r>
              <a:rPr lang="en-US" dirty="0" smtClean="0">
                <a:solidFill>
                  <a:srgbClr val="00B050"/>
                </a:solidFill>
              </a:rPr>
              <a:t>The </a:t>
            </a:r>
            <a:r>
              <a:rPr lang="en-US" dirty="0">
                <a:solidFill>
                  <a:srgbClr val="00B050"/>
                </a:solidFill>
              </a:rPr>
              <a:t>ARMICS </a:t>
            </a:r>
            <a:r>
              <a:rPr lang="en-US" dirty="0" smtClean="0">
                <a:solidFill>
                  <a:srgbClr val="00B050"/>
                </a:solidFill>
              </a:rPr>
              <a:t>Questionnaires </a:t>
            </a:r>
            <a:r>
              <a:rPr lang="en-US" dirty="0">
                <a:solidFill>
                  <a:srgbClr val="00B050"/>
                </a:solidFill>
              </a:rPr>
              <a:t>are Surveys to gain insight and feedback from agency staff</a:t>
            </a:r>
          </a:p>
          <a:p>
            <a:pPr marL="172780" indent="-172780" defTabSz="913940">
              <a:buFont typeface="Arial" panose="020B0604020202020204" pitchFamily="34" charset="0"/>
              <a:buChar char="•"/>
              <a:defRPr/>
            </a:pPr>
            <a:r>
              <a:rPr lang="en-US" dirty="0" smtClean="0">
                <a:solidFill>
                  <a:srgbClr val="00B050"/>
                </a:solidFill>
              </a:rPr>
              <a:t>The </a:t>
            </a:r>
            <a:r>
              <a:rPr lang="en-US" dirty="0">
                <a:solidFill>
                  <a:srgbClr val="00B050"/>
                </a:solidFill>
              </a:rPr>
              <a:t>ARMICS FAQs are </a:t>
            </a:r>
            <a:r>
              <a:rPr lang="en-US" dirty="0" smtClean="0">
                <a:solidFill>
                  <a:srgbClr val="00B050"/>
                </a:solidFill>
              </a:rPr>
              <a:t>quick </a:t>
            </a:r>
            <a:r>
              <a:rPr lang="en-US" dirty="0">
                <a:solidFill>
                  <a:srgbClr val="00B050"/>
                </a:solidFill>
              </a:rPr>
              <a:t>answers to typical agency questions</a:t>
            </a:r>
          </a:p>
          <a:p>
            <a:r>
              <a:rPr lang="en-US" dirty="0" smtClean="0">
                <a:solidFill>
                  <a:srgbClr val="00B050"/>
                </a:solidFill>
              </a:rPr>
              <a:t>Keep in mind, these online tools do </a:t>
            </a:r>
            <a:r>
              <a:rPr lang="en-US" dirty="0">
                <a:solidFill>
                  <a:srgbClr val="00B050"/>
                </a:solidFill>
              </a:rPr>
              <a:t>not substitute for </a:t>
            </a:r>
            <a:r>
              <a:rPr lang="en-US" dirty="0" smtClean="0">
                <a:solidFill>
                  <a:srgbClr val="00B050"/>
                </a:solidFill>
              </a:rPr>
              <a:t>the agency’s independent </a:t>
            </a:r>
            <a:r>
              <a:rPr lang="en-US" dirty="0">
                <a:solidFill>
                  <a:srgbClr val="00B050"/>
                </a:solidFill>
              </a:rPr>
              <a:t>verification of the existence of controls, nor </a:t>
            </a:r>
            <a:r>
              <a:rPr lang="en-US" dirty="0" smtClean="0">
                <a:solidFill>
                  <a:srgbClr val="00B050"/>
                </a:solidFill>
              </a:rPr>
              <a:t>do they replace required testing, </a:t>
            </a:r>
            <a:r>
              <a:rPr lang="en-US" dirty="0">
                <a:solidFill>
                  <a:srgbClr val="00B050"/>
                </a:solidFill>
              </a:rPr>
              <a:t>to determine if a control is functioning adequately.</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35</a:t>
            </a:fld>
            <a:endParaRPr lang="en-US" altLang="en-US" dirty="0"/>
          </a:p>
        </p:txBody>
      </p:sp>
    </p:spTree>
    <p:extLst>
      <p:ext uri="{BB962C8B-B14F-4D97-AF65-F5344CB8AC3E}">
        <p14:creationId xmlns:p14="http://schemas.microsoft.com/office/powerpoint/2010/main" val="1951988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dirty="0" smtClean="0"/>
              <a:t>As we conclude this training,</a:t>
            </a:r>
            <a:r>
              <a:rPr lang="en-US" baseline="0" dirty="0" smtClean="0"/>
              <a:t> a few statistics are provided on </a:t>
            </a:r>
            <a:r>
              <a:rPr lang="en-US" baseline="0" dirty="0"/>
              <a:t>the need for Internal Control:</a:t>
            </a:r>
          </a:p>
          <a:p>
            <a:pPr defTabSz="921344">
              <a:defRPr/>
            </a:pPr>
            <a:r>
              <a:rPr lang="en-US" dirty="0" smtClean="0"/>
              <a:t>In </a:t>
            </a:r>
            <a:r>
              <a:rPr lang="en-US" dirty="0"/>
              <a:t>the </a:t>
            </a:r>
            <a:r>
              <a:rPr lang="en-US" i="1" dirty="0"/>
              <a:t>Association</a:t>
            </a:r>
            <a:r>
              <a:rPr lang="en-US" i="1" baseline="0" dirty="0"/>
              <a:t> of Certified Fraud Examiners </a:t>
            </a:r>
            <a:r>
              <a:rPr lang="en-US" baseline="0" dirty="0"/>
              <a:t>“2018 Report to the Nations,” </a:t>
            </a:r>
            <a:r>
              <a:rPr lang="en-US" dirty="0"/>
              <a:t>the </a:t>
            </a:r>
            <a:r>
              <a:rPr lang="en-US" dirty="0" smtClean="0"/>
              <a:t>Association </a:t>
            </a:r>
            <a:r>
              <a:rPr lang="en-US" dirty="0"/>
              <a:t>studied over </a:t>
            </a:r>
            <a:r>
              <a:rPr lang="en-US" dirty="0" smtClean="0"/>
              <a:t>2,000 </a:t>
            </a:r>
            <a:r>
              <a:rPr lang="en-US" dirty="0"/>
              <a:t>cases of occupational</a:t>
            </a:r>
            <a:r>
              <a:rPr lang="en-US" baseline="0" dirty="0"/>
              <a:t> </a:t>
            </a:r>
            <a:r>
              <a:rPr lang="en-US" dirty="0"/>
              <a:t>fraud in 125 </a:t>
            </a:r>
            <a:r>
              <a:rPr lang="en-US" dirty="0" smtClean="0"/>
              <a:t>countries, </a:t>
            </a:r>
            <a:r>
              <a:rPr lang="en-US" dirty="0"/>
              <a:t>and 23 different industries.  </a:t>
            </a:r>
          </a:p>
          <a:p>
            <a:pPr defTabSz="921344">
              <a:defRPr/>
            </a:pPr>
            <a:r>
              <a:rPr lang="en-US" dirty="0" smtClean="0"/>
              <a:t>The</a:t>
            </a:r>
            <a:r>
              <a:rPr lang="en-US" baseline="0" dirty="0" smtClean="0"/>
              <a:t> </a:t>
            </a:r>
            <a:r>
              <a:rPr lang="en-US" baseline="0" dirty="0"/>
              <a:t>results of the study </a:t>
            </a:r>
            <a:r>
              <a:rPr lang="en-US" baseline="0" dirty="0" smtClean="0"/>
              <a:t>show that </a:t>
            </a:r>
            <a:r>
              <a:rPr lang="en-US" u="none" dirty="0" smtClean="0"/>
              <a:t>internal control weaknesses </a:t>
            </a:r>
            <a:r>
              <a:rPr lang="en-US" u="none" dirty="0"/>
              <a:t>were responsible</a:t>
            </a:r>
            <a:r>
              <a:rPr lang="en-US" u="none" baseline="0" dirty="0"/>
              <a:t> for nearly </a:t>
            </a:r>
            <a:r>
              <a:rPr lang="en-US" u="none" baseline="0" dirty="0" smtClean="0"/>
              <a:t>half </a:t>
            </a:r>
            <a:r>
              <a:rPr lang="en-US" u="none" baseline="0" dirty="0"/>
              <a:t>of </a:t>
            </a:r>
            <a:r>
              <a:rPr lang="en-US" u="none" baseline="0" dirty="0" smtClean="0"/>
              <a:t>all frauds</a:t>
            </a:r>
            <a:r>
              <a:rPr lang="en-US" baseline="0" dirty="0"/>
              <a:t>.</a:t>
            </a:r>
          </a:p>
          <a:p>
            <a:pPr defTabSz="921344">
              <a:defRPr/>
            </a:pPr>
            <a:r>
              <a:rPr lang="en-US" baseline="0" dirty="0"/>
              <a:t>	</a:t>
            </a:r>
            <a:endParaRPr lang="en-US" u="sng"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36</a:t>
            </a:fld>
            <a:endParaRPr lang="en-US" altLang="en-US" dirty="0"/>
          </a:p>
        </p:txBody>
      </p:sp>
    </p:spTree>
    <p:extLst>
      <p:ext uri="{BB962C8B-B14F-4D97-AF65-F5344CB8AC3E}">
        <p14:creationId xmlns:p14="http://schemas.microsoft.com/office/powerpoint/2010/main" val="3954364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dirty="0"/>
              <a:t>The 2018 Report to the Nations </a:t>
            </a:r>
            <a:r>
              <a:rPr lang="en-US" dirty="0" smtClean="0"/>
              <a:t>indicated</a:t>
            </a:r>
            <a:r>
              <a:rPr lang="en-US" baseline="0" dirty="0" smtClean="0"/>
              <a:t> that </a:t>
            </a:r>
            <a:r>
              <a:rPr lang="en-US" u="none" dirty="0" smtClean="0"/>
              <a:t>the </a:t>
            </a:r>
            <a:r>
              <a:rPr lang="en-US" u="none" dirty="0"/>
              <a:t>greatest number of fraud </a:t>
            </a:r>
            <a:r>
              <a:rPr lang="en-US" dirty="0"/>
              <a:t>cases in the study occurred in </a:t>
            </a:r>
            <a:r>
              <a:rPr lang="en-US" dirty="0" smtClean="0"/>
              <a:t>the</a:t>
            </a:r>
            <a:r>
              <a:rPr lang="en-US" baseline="0" dirty="0" smtClean="0"/>
              <a:t> </a:t>
            </a:r>
            <a:r>
              <a:rPr lang="en-US" u="none" dirty="0" smtClean="0"/>
              <a:t>banking and financial services, manufacturing</a:t>
            </a:r>
            <a:r>
              <a:rPr lang="en-US" u="none" dirty="0"/>
              <a:t>, and </a:t>
            </a:r>
            <a:r>
              <a:rPr lang="en-US" u="none" dirty="0" smtClean="0"/>
              <a:t>government and public administration </a:t>
            </a:r>
            <a:r>
              <a:rPr lang="en-US" u="none" dirty="0"/>
              <a:t>sectors</a:t>
            </a:r>
            <a:r>
              <a:rPr lang="en-US" dirty="0"/>
              <a:t>.</a:t>
            </a:r>
          </a:p>
          <a:p>
            <a:pPr defTabSz="921344">
              <a:defRPr/>
            </a:pPr>
            <a:r>
              <a:rPr lang="en-US" dirty="0" smtClean="0"/>
              <a:t>The government and public administration industry </a:t>
            </a:r>
            <a:r>
              <a:rPr lang="en-US" dirty="0"/>
              <a:t>represented 201 of the cases studied, with </a:t>
            </a:r>
            <a:r>
              <a:rPr lang="en-US" dirty="0" smtClean="0"/>
              <a:t>losses </a:t>
            </a:r>
            <a:r>
              <a:rPr lang="en-US" dirty="0"/>
              <a:t>related to </a:t>
            </a:r>
            <a:r>
              <a:rPr lang="en-US" dirty="0" smtClean="0"/>
              <a:t>fraud </a:t>
            </a:r>
            <a:r>
              <a:rPr lang="en-US" dirty="0"/>
              <a:t>averaging $125,000</a:t>
            </a:r>
            <a:r>
              <a:rPr lang="en-US" dirty="0" smtClean="0"/>
              <a:t>.</a:t>
            </a:r>
          </a:p>
          <a:p>
            <a:pPr defTabSz="921344">
              <a:defRPr/>
            </a:pPr>
            <a:r>
              <a:rPr lang="en-US" dirty="0" smtClean="0"/>
              <a:t>These statistics convey the need for internal control and the importance</a:t>
            </a:r>
            <a:r>
              <a:rPr lang="en-US" baseline="0" dirty="0" smtClean="0"/>
              <a:t> of internal control in our organizations.</a:t>
            </a:r>
            <a:endParaRPr lang="en-US" dirty="0"/>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37</a:t>
            </a:fld>
            <a:endParaRPr lang="en-US" altLang="en-US" dirty="0"/>
          </a:p>
        </p:txBody>
      </p:sp>
    </p:spTree>
    <p:extLst>
      <p:ext uri="{BB962C8B-B14F-4D97-AF65-F5344CB8AC3E}">
        <p14:creationId xmlns:p14="http://schemas.microsoft.com/office/powerpoint/2010/main" val="2083693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b="0" baseline="0" dirty="0" smtClean="0"/>
              <a:t>What role will your agency play in achieving it’s objectives?</a:t>
            </a:r>
          </a:p>
          <a:p>
            <a:pPr defTabSz="921344">
              <a:defRPr/>
            </a:pPr>
            <a:r>
              <a:rPr lang="en-US" b="0" baseline="0" dirty="0" smtClean="0"/>
              <a:t>What role will your agency take in Virginia achieving it’s long-term objective of being the Best-Managed State?</a:t>
            </a:r>
            <a:endParaRPr lang="en-US" b="0" u="sng"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38</a:t>
            </a:fld>
            <a:endParaRPr lang="en-US" altLang="en-US" dirty="0"/>
          </a:p>
        </p:txBody>
      </p:sp>
    </p:spTree>
    <p:extLst>
      <p:ext uri="{BB962C8B-B14F-4D97-AF65-F5344CB8AC3E}">
        <p14:creationId xmlns:p14="http://schemas.microsoft.com/office/powerpoint/2010/main" val="3423225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520" y="4473472"/>
            <a:ext cx="5607362" cy="3660878"/>
          </a:xfrm>
          <a:prstGeom prst="rect">
            <a:avLst/>
          </a:prstGeom>
        </p:spPr>
        <p:txBody>
          <a:bodyPr lIns="92135" tIns="46066" rIns="92135" bIns="46066"/>
          <a:lstStyle/>
          <a:p>
            <a:r>
              <a:rPr lang="en-US" dirty="0" smtClean="0"/>
              <a:t>This is a list of several sources for information pertaining to internal control.</a:t>
            </a:r>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39</a:t>
            </a:fld>
            <a:endParaRPr lang="en-US" altLang="en-US" dirty="0"/>
          </a:p>
        </p:txBody>
      </p:sp>
    </p:spTree>
    <p:extLst>
      <p:ext uri="{BB962C8B-B14F-4D97-AF65-F5344CB8AC3E}">
        <p14:creationId xmlns:p14="http://schemas.microsoft.com/office/powerpoint/2010/main" val="178474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dirty="0" smtClean="0"/>
              <a:t>COSO </a:t>
            </a:r>
            <a:r>
              <a:rPr lang="en-US" dirty="0"/>
              <a:t>defines internal control as </a:t>
            </a:r>
            <a:r>
              <a:rPr lang="en-US" dirty="0">
                <a:solidFill>
                  <a:srgbClr val="0070C0"/>
                </a:solidFill>
              </a:rPr>
              <a:t>“A process effected by an entity’s board of directors, management, and other personnel, but, more specifically, states that it is designed to provide “reasonable” assurance regarding the achievement of objectives relating to effective and efficient operations, reliable financial reporting, and compliance with laws and regulations.” </a:t>
            </a:r>
            <a:r>
              <a:rPr lang="en-US" dirty="0" smtClean="0">
                <a:solidFill>
                  <a:srgbClr val="0070C0"/>
                </a:solidFill>
              </a:rPr>
              <a:t> </a:t>
            </a:r>
            <a:endParaRPr lang="en-US" dirty="0">
              <a:solidFill>
                <a:srgbClr val="0070C0"/>
              </a:solidFill>
            </a:endParaRPr>
          </a:p>
          <a:p>
            <a:pPr indent="-57584"/>
            <a:r>
              <a:rPr lang="en-US" dirty="0"/>
              <a:t>In essence, COSO states that an effective internal control process can provide “reasonable assurance”  that an entity will achieve its operational, financial reporting, and compliance goals. </a:t>
            </a:r>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a:t>
            </a:fld>
            <a:endParaRPr lang="en-US" altLang="en-US" dirty="0"/>
          </a:p>
        </p:txBody>
      </p:sp>
    </p:spTree>
    <p:extLst>
      <p:ext uri="{BB962C8B-B14F-4D97-AF65-F5344CB8AC3E}">
        <p14:creationId xmlns:p14="http://schemas.microsoft.com/office/powerpoint/2010/main" val="2720224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defTabSz="921344">
              <a:defRPr/>
            </a:pPr>
            <a:r>
              <a:rPr lang="en-US" b="0" baseline="0" dirty="0" smtClean="0"/>
              <a:t>You have completed the ARMICS Training for State Agency Heads.  </a:t>
            </a:r>
          </a:p>
          <a:p>
            <a:pPr defTabSz="921344">
              <a:defRPr/>
            </a:pPr>
            <a:r>
              <a:rPr lang="en-US" b="0" baseline="0" dirty="0" smtClean="0"/>
              <a:t>Please exit this module by clicking the Exit button at the top of this window.</a:t>
            </a:r>
            <a:endParaRPr lang="en-US" b="0" baseline="0" dirty="0"/>
          </a:p>
          <a:p>
            <a:pPr defTabSz="921344">
              <a:defRPr/>
            </a:pPr>
            <a:endParaRPr lang="en-US" b="0" u="sng"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40</a:t>
            </a:fld>
            <a:endParaRPr lang="en-US" altLang="en-US" dirty="0"/>
          </a:p>
        </p:txBody>
      </p:sp>
    </p:spTree>
    <p:extLst>
      <p:ext uri="{BB962C8B-B14F-4D97-AF65-F5344CB8AC3E}">
        <p14:creationId xmlns:p14="http://schemas.microsoft.com/office/powerpoint/2010/main" val="323533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b="0" i="0" dirty="0" smtClean="0"/>
              <a:t>Internal</a:t>
            </a:r>
            <a:r>
              <a:rPr lang="en-US" b="0" i="0" baseline="0" dirty="0" smtClean="0"/>
              <a:t> control </a:t>
            </a:r>
            <a:r>
              <a:rPr lang="en-US" b="0" i="0" baseline="0" dirty="0"/>
              <a:t>helps </a:t>
            </a:r>
            <a:r>
              <a:rPr lang="en-US" b="0" i="0" baseline="0" dirty="0" smtClean="0"/>
              <a:t>an organization achieve its objectives, but how does the internal control process </a:t>
            </a:r>
            <a:r>
              <a:rPr lang="en-US" b="0" i="0" baseline="0" dirty="0"/>
              <a:t>really </a:t>
            </a:r>
            <a:r>
              <a:rPr lang="en-US" b="0" i="0" baseline="0" dirty="0" smtClean="0"/>
              <a:t>work?</a:t>
            </a:r>
          </a:p>
          <a:p>
            <a:pPr marL="172780" indent="-172780">
              <a:buFont typeface="Arial" panose="020B0604020202020204" pitchFamily="34" charset="0"/>
              <a:buChar char="•"/>
            </a:pPr>
            <a:r>
              <a:rPr lang="en-US" dirty="0"/>
              <a:t>Once an organization or agency has defined its goals, it must identify its risks, and then design, implement, test, and monitor its internal controls.</a:t>
            </a:r>
            <a:r>
              <a:rPr lang="en-US" b="0" dirty="0" smtClean="0"/>
              <a:t>   </a:t>
            </a:r>
          </a:p>
          <a:p>
            <a:pPr marL="172780" indent="-172780">
              <a:buFont typeface="Arial" panose="020B0604020202020204" pitchFamily="34" charset="0"/>
              <a:buChar char="•"/>
            </a:pPr>
            <a:r>
              <a:rPr lang="en-US" b="0" dirty="0" smtClean="0"/>
              <a:t>While each organization’s controls will be unique, based on its mission, strategy, operations, and objectives; each organization’s “</a:t>
            </a:r>
            <a:r>
              <a:rPr lang="en-US" b="0" u="none" dirty="0" smtClean="0"/>
              <a:t>first line of defense</a:t>
            </a:r>
            <a:r>
              <a:rPr lang="en-US" b="0" dirty="0" smtClean="0"/>
              <a:t>” in achieving its objectives and safeguarding assets </a:t>
            </a:r>
            <a:r>
              <a:rPr lang="en-US" b="0" u="none" dirty="0" smtClean="0"/>
              <a:t>begins with internal control.</a:t>
            </a:r>
          </a:p>
          <a:p>
            <a:pPr marL="172780" indent="-172780">
              <a:buFont typeface="Arial" panose="020B0604020202020204" pitchFamily="34" charset="0"/>
              <a:buChar char="•"/>
            </a:pPr>
            <a:r>
              <a:rPr lang="en-US" b="0" dirty="0" smtClean="0"/>
              <a:t>Once internal controls are in place and functioning, they require ongoing monitoring, testing and enhancements to achieve objectives.</a:t>
            </a:r>
          </a:p>
          <a:p>
            <a:endParaRPr lang="en-US"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5</a:t>
            </a:fld>
            <a:endParaRPr lang="en-US" altLang="en-US" dirty="0"/>
          </a:p>
        </p:txBody>
      </p:sp>
    </p:spTree>
    <p:extLst>
      <p:ext uri="{BB962C8B-B14F-4D97-AF65-F5344CB8AC3E}">
        <p14:creationId xmlns:p14="http://schemas.microsoft.com/office/powerpoint/2010/main" val="134718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b="0" dirty="0" smtClean="0"/>
              <a:t>Internal controls </a:t>
            </a:r>
            <a:r>
              <a:rPr lang="en-US" b="0" dirty="0"/>
              <a:t>are designed to help an organization achieve its </a:t>
            </a:r>
            <a:r>
              <a:rPr lang="en-US" b="0" dirty="0" smtClean="0"/>
              <a:t>objectives.  </a:t>
            </a:r>
          </a:p>
          <a:p>
            <a:r>
              <a:rPr lang="en-US" b="0" dirty="0" smtClean="0"/>
              <a:t>Let’s </a:t>
            </a:r>
            <a:r>
              <a:rPr lang="en-US" b="0" dirty="0"/>
              <a:t>review</a:t>
            </a:r>
            <a:r>
              <a:rPr lang="en-US" b="0" baseline="0" dirty="0"/>
              <a:t> some </a:t>
            </a:r>
            <a:r>
              <a:rPr lang="en-US" b="0" baseline="0" dirty="0" smtClean="0"/>
              <a:t>background on Virginia’s goals: </a:t>
            </a:r>
          </a:p>
          <a:p>
            <a:r>
              <a:rPr lang="en-US" b="0" baseline="0" dirty="0" smtClean="0"/>
              <a:t>Per the </a:t>
            </a:r>
            <a:r>
              <a:rPr lang="en-US" b="0" i="1" baseline="0" dirty="0" smtClean="0"/>
              <a:t>Code of Virginia</a:t>
            </a:r>
            <a:r>
              <a:rPr lang="en-US" b="0" baseline="0" dirty="0" smtClean="0"/>
              <a:t>, P</a:t>
            </a:r>
            <a:r>
              <a:rPr lang="en-US" b="0" dirty="0" smtClean="0"/>
              <a:t>art of the Commonwealth</a:t>
            </a:r>
            <a:r>
              <a:rPr lang="en-US" b="0" baseline="0" dirty="0" smtClean="0"/>
              <a:t> of Virginia’s vision and long-term objective is essentially, “</a:t>
            </a:r>
            <a:r>
              <a:rPr lang="en-US" b="0" baseline="0" dirty="0"/>
              <a:t>To be recognized as the best-managed state in the nation.”  </a:t>
            </a:r>
          </a:p>
          <a:p>
            <a:r>
              <a:rPr lang="en-US" baseline="0" dirty="0" smtClean="0"/>
              <a:t>However</a:t>
            </a:r>
            <a:r>
              <a:rPr lang="en-US" baseline="0" dirty="0"/>
              <a:t>, </a:t>
            </a:r>
            <a:r>
              <a:rPr lang="en-US" u="none" baseline="0" dirty="0" smtClean="0"/>
              <a:t>Virginia </a:t>
            </a:r>
            <a:r>
              <a:rPr lang="en-US" u="none" baseline="0" dirty="0"/>
              <a:t>cannot accomplish or achieve this objective </a:t>
            </a:r>
            <a:r>
              <a:rPr lang="en-US" baseline="0" dirty="0" smtClean="0"/>
              <a:t>without:</a:t>
            </a:r>
          </a:p>
          <a:p>
            <a:pPr marL="172780" indent="-172780">
              <a:buFont typeface="Arial" panose="020B0604020202020204" pitchFamily="34" charset="0"/>
              <a:buChar char="•"/>
            </a:pPr>
            <a:r>
              <a:rPr lang="en-US" baseline="0" dirty="0" smtClean="0"/>
              <a:t>Being </a:t>
            </a:r>
            <a:r>
              <a:rPr lang="en-US" baseline="0" dirty="0"/>
              <a:t>accountable, </a:t>
            </a:r>
            <a:endParaRPr lang="en-US" baseline="0" dirty="0" smtClean="0"/>
          </a:p>
          <a:p>
            <a:pPr marL="172780" indent="-172780">
              <a:buFont typeface="Arial" panose="020B0604020202020204" pitchFamily="34" charset="0"/>
              <a:buChar char="•"/>
            </a:pPr>
            <a:r>
              <a:rPr lang="en-US" baseline="0" dirty="0" smtClean="0"/>
              <a:t>Being </a:t>
            </a:r>
            <a:r>
              <a:rPr lang="en-US" baseline="0" dirty="0"/>
              <a:t>Fiscally </a:t>
            </a:r>
            <a:r>
              <a:rPr lang="en-US" baseline="0" dirty="0" smtClean="0"/>
              <a:t>responsible,</a:t>
            </a:r>
            <a:endParaRPr lang="en-US" baseline="0" dirty="0"/>
          </a:p>
          <a:p>
            <a:pPr marL="172780" indent="-172780">
              <a:buFont typeface="Arial" panose="020B0604020202020204" pitchFamily="34" charset="0"/>
              <a:buChar char="•"/>
            </a:pPr>
            <a:r>
              <a:rPr lang="en-US" baseline="0" dirty="0" smtClean="0"/>
              <a:t>Minimizing Risks, and</a:t>
            </a:r>
            <a:endParaRPr lang="en-US" baseline="0" dirty="0"/>
          </a:p>
          <a:p>
            <a:pPr marL="172780" indent="-172780">
              <a:buFont typeface="Arial" panose="020B0604020202020204" pitchFamily="34" charset="0"/>
              <a:buChar char="•"/>
            </a:pPr>
            <a:r>
              <a:rPr lang="en-US" baseline="0" dirty="0" smtClean="0"/>
              <a:t>Maintaining </a:t>
            </a:r>
            <a:r>
              <a:rPr lang="en-US" baseline="0" dirty="0"/>
              <a:t>Internal </a:t>
            </a:r>
            <a:r>
              <a:rPr lang="en-US" baseline="0" dirty="0" smtClean="0"/>
              <a:t>Control.        </a:t>
            </a:r>
            <a:endParaRPr lang="en-US" baseline="0"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6</a:t>
            </a:fld>
            <a:endParaRPr lang="en-US" altLang="en-US" dirty="0"/>
          </a:p>
        </p:txBody>
      </p:sp>
    </p:spTree>
    <p:extLst>
      <p:ext uri="{BB962C8B-B14F-4D97-AF65-F5344CB8AC3E}">
        <p14:creationId xmlns:p14="http://schemas.microsoft.com/office/powerpoint/2010/main" val="110724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b="0" dirty="0"/>
              <a:t>Virginia</a:t>
            </a:r>
            <a:r>
              <a:rPr lang="en-US" b="0" baseline="0" dirty="0"/>
              <a:t> is well on its way to achieving its </a:t>
            </a:r>
            <a:r>
              <a:rPr lang="en-US" b="0" baseline="0" dirty="0" smtClean="0"/>
              <a:t>long-term objective </a:t>
            </a:r>
            <a:r>
              <a:rPr lang="en-US" b="0" baseline="0" dirty="0"/>
              <a:t>of being the </a:t>
            </a:r>
            <a:r>
              <a:rPr lang="en-US" b="0" baseline="0" dirty="0" smtClean="0"/>
              <a:t>best managed state </a:t>
            </a:r>
            <a:r>
              <a:rPr lang="en-US" b="0" baseline="0" dirty="0"/>
              <a:t>in the </a:t>
            </a:r>
            <a:r>
              <a:rPr lang="en-US" b="0" baseline="0" dirty="0" smtClean="0"/>
              <a:t>nation</a:t>
            </a:r>
            <a:r>
              <a:rPr lang="en-US" b="0" baseline="0" dirty="0"/>
              <a:t>, as evidenced by its </a:t>
            </a:r>
            <a:r>
              <a:rPr lang="en-US" b="0" baseline="0" dirty="0" smtClean="0"/>
              <a:t>AAA bond </a:t>
            </a:r>
            <a:r>
              <a:rPr lang="en-US" b="0" baseline="0" dirty="0"/>
              <a:t>rating.  </a:t>
            </a:r>
          </a:p>
          <a:p>
            <a:r>
              <a:rPr lang="en-US" dirty="0" smtClean="0"/>
              <a:t>Virginia's AAA </a:t>
            </a:r>
            <a:r>
              <a:rPr lang="en-US" dirty="0"/>
              <a:t>bond rating, the highest rating attainable, is a reflection of the confidence placed in the Commonwealth's fiscal </a:t>
            </a:r>
            <a:r>
              <a:rPr lang="en-US" dirty="0" smtClean="0"/>
              <a:t>health, </a:t>
            </a:r>
            <a:r>
              <a:rPr lang="en-US" dirty="0"/>
              <a:t>and a measure of a state's financial reputation as deemed by organizations such as </a:t>
            </a:r>
            <a:r>
              <a:rPr lang="en-US" u="none" dirty="0"/>
              <a:t>Standard &amp; Poor’s.</a:t>
            </a:r>
          </a:p>
          <a:p>
            <a:r>
              <a:rPr lang="en-US" dirty="0"/>
              <a:t>Standard &amp; Poor’s and other credit rating agencies conduct a rigorous examination of a state's fiscal management practices over a significant period of time and express their level of confidence in that state’s ability to safely meet its scheduled interest and principal repayments.  A bond rating of AAA is highest, and D is lowest.  A high bond rating makes the state's bonds more attractive to investors.</a:t>
            </a:r>
          </a:p>
          <a:p>
            <a:r>
              <a:rPr lang="en-US" dirty="0"/>
              <a:t>JLARC reports that Virginia has held its AAA bond rating since 1938, longer than any other state.</a:t>
            </a:r>
            <a:endParaRPr lang="en-US" baseline="0" dirty="0" smtClean="0"/>
          </a:p>
          <a:p>
            <a:pPr defTabSz="921344">
              <a:defRPr/>
            </a:pPr>
            <a:r>
              <a:rPr lang="en-US" baseline="0" dirty="0" smtClean="0"/>
              <a:t>So Virginia is making strides towards being a best managed state.</a:t>
            </a:r>
            <a:endParaRPr lang="en-US" b="1"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7</a:t>
            </a:fld>
            <a:endParaRPr lang="en-US" altLang="en-US" dirty="0"/>
          </a:p>
        </p:txBody>
      </p:sp>
    </p:spTree>
    <p:extLst>
      <p:ext uri="{BB962C8B-B14F-4D97-AF65-F5344CB8AC3E}">
        <p14:creationId xmlns:p14="http://schemas.microsoft.com/office/powerpoint/2010/main" val="14924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r>
              <a:rPr lang="en-US" b="0" u="none" dirty="0" smtClean="0"/>
              <a:t>Question:  To attain the goal of being</a:t>
            </a:r>
            <a:r>
              <a:rPr lang="en-US" b="0" u="none" baseline="0" dirty="0" smtClean="0"/>
              <a:t> a best-managed state, </a:t>
            </a:r>
            <a:r>
              <a:rPr lang="en-US" b="0" u="none" dirty="0" smtClean="0"/>
              <a:t>whose role is it help Virginia achieve its long-term objectives?  What actions or activities would you say are required to help Virginia maintain its AAA bond rating??  </a:t>
            </a:r>
          </a:p>
          <a:p>
            <a:endParaRPr lang="en-US" b="1" dirty="0"/>
          </a:p>
          <a:p>
            <a:pPr>
              <a:spcBef>
                <a:spcPts val="0"/>
              </a:spcBef>
            </a:pPr>
            <a:endParaRPr lang="en-US" b="1"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8</a:t>
            </a:fld>
            <a:endParaRPr lang="en-US" altLang="en-US" dirty="0"/>
          </a:p>
        </p:txBody>
      </p:sp>
    </p:spTree>
    <p:extLst>
      <p:ext uri="{BB962C8B-B14F-4D97-AF65-F5344CB8AC3E}">
        <p14:creationId xmlns:p14="http://schemas.microsoft.com/office/powerpoint/2010/main" val="337144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6" y="4473578"/>
            <a:ext cx="5607050" cy="3660774"/>
          </a:xfrm>
          <a:prstGeom prst="rect">
            <a:avLst/>
          </a:prstGeom>
        </p:spPr>
        <p:txBody>
          <a:bodyPr lIns="92135" tIns="46066" rIns="92135" bIns="46066"/>
          <a:lstStyle/>
          <a:p>
            <a:pPr>
              <a:spcBef>
                <a:spcPts val="0"/>
              </a:spcBef>
            </a:pPr>
            <a:r>
              <a:rPr lang="en-US" dirty="0" smtClean="0"/>
              <a:t>The answer:  I</a:t>
            </a:r>
            <a:r>
              <a:rPr lang="en-US" baseline="0" dirty="0" smtClean="0"/>
              <a:t>t </a:t>
            </a:r>
            <a:r>
              <a:rPr lang="en-US" dirty="0" smtClean="0"/>
              <a:t>is the responsibility of governmental</a:t>
            </a:r>
            <a:r>
              <a:rPr lang="en-US" baseline="0" dirty="0" smtClean="0"/>
              <a:t> leadership </a:t>
            </a:r>
            <a:r>
              <a:rPr lang="en-US" dirty="0" smtClean="0"/>
              <a:t>and the role of every state employee to help Virginia achieve</a:t>
            </a:r>
            <a:r>
              <a:rPr lang="en-US" baseline="0" dirty="0" smtClean="0"/>
              <a:t> its long-term objectives through establishing and maintaining an e</a:t>
            </a:r>
            <a:r>
              <a:rPr lang="en-US" dirty="0" smtClean="0">
                <a:solidFill>
                  <a:srgbClr val="FF0000"/>
                </a:solidFill>
              </a:rPr>
              <a:t>ffective system of internal control; and</a:t>
            </a:r>
            <a:r>
              <a:rPr lang="en-US" baseline="0" dirty="0" smtClean="0">
                <a:solidFill>
                  <a:srgbClr val="FF0000"/>
                </a:solidFill>
              </a:rPr>
              <a:t> to maintain </a:t>
            </a:r>
            <a:r>
              <a:rPr lang="en-US" dirty="0" smtClean="0">
                <a:solidFill>
                  <a:srgbClr val="FF0000"/>
                </a:solidFill>
              </a:rPr>
              <a:t>integrity and objectivity</a:t>
            </a:r>
            <a:r>
              <a:rPr lang="en-US" baseline="0" dirty="0" smtClean="0">
                <a:solidFill>
                  <a:srgbClr val="FF0000"/>
                </a:solidFill>
              </a:rPr>
              <a:t> in fiscal </a:t>
            </a:r>
            <a:r>
              <a:rPr lang="en-US" dirty="0" smtClean="0">
                <a:solidFill>
                  <a:srgbClr val="FF0000"/>
                </a:solidFill>
              </a:rPr>
              <a:t>activities and reporting.</a:t>
            </a:r>
            <a:endParaRPr lang="en-US" b="1" dirty="0"/>
          </a:p>
        </p:txBody>
      </p:sp>
      <p:sp>
        <p:nvSpPr>
          <p:cNvPr id="4" name="Slide Number Placeholder 3"/>
          <p:cNvSpPr>
            <a:spLocks noGrp="1"/>
          </p:cNvSpPr>
          <p:nvPr>
            <p:ph type="sldNum" sz="quarter" idx="10"/>
          </p:nvPr>
        </p:nvSpPr>
        <p:spPr/>
        <p:txBody>
          <a:bodyPr/>
          <a:lstStyle/>
          <a:p>
            <a:fld id="{F6CBD598-D39C-4611-90F7-CE91C3E3528E}" type="slidenum">
              <a:rPr lang="en-US" altLang="en-US" smtClean="0"/>
              <a:pPr/>
              <a:t>9</a:t>
            </a:fld>
            <a:endParaRPr lang="en-US" altLang="en-US" dirty="0"/>
          </a:p>
        </p:txBody>
      </p:sp>
    </p:spTree>
    <p:extLst>
      <p:ext uri="{BB962C8B-B14F-4D97-AF65-F5344CB8AC3E}">
        <p14:creationId xmlns:p14="http://schemas.microsoft.com/office/powerpoint/2010/main" val="4113315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ctrTitle"/>
          </p:nvPr>
        </p:nvSpPr>
        <p:spPr>
          <a:xfrm>
            <a:off x="4267200" y="990600"/>
            <a:ext cx="4191000" cy="1676400"/>
          </a:xfrm>
        </p:spPr>
        <p:txBody>
          <a:bodyPr/>
          <a:lstStyle>
            <a:lvl1pPr algn="l">
              <a:defRPr/>
            </a:lvl1pPr>
          </a:lstStyle>
          <a:p>
            <a:pPr lvl="0"/>
            <a:r>
              <a:rPr lang="en-US" altLang="en-US" noProof="0"/>
              <a:t>Click to edit Master title style</a:t>
            </a:r>
          </a:p>
        </p:txBody>
      </p:sp>
      <p:sp>
        <p:nvSpPr>
          <p:cNvPr id="355331" name="Rectangle 3"/>
          <p:cNvSpPr>
            <a:spLocks noGrp="1" noChangeArrowheads="1"/>
          </p:cNvSpPr>
          <p:nvPr>
            <p:ph type="subTitle" idx="1"/>
          </p:nvPr>
        </p:nvSpPr>
        <p:spPr>
          <a:xfrm>
            <a:off x="4267200" y="2819400"/>
            <a:ext cx="4191000" cy="1219200"/>
          </a:xfrm>
        </p:spPr>
        <p:txBody>
          <a:bodyPr/>
          <a:lstStyle>
            <a:lvl1pPr marL="0" indent="0">
              <a:defRPr sz="2400">
                <a:solidFill>
                  <a:schemeClr val="bg1"/>
                </a:solidFill>
              </a:defRPr>
            </a:lvl1pPr>
          </a:lstStyle>
          <a:p>
            <a:pPr lvl="0"/>
            <a:r>
              <a:rPr lang="en-US" altLang="en-US" noProof="0"/>
              <a:t>Click to edit Master subtitle style</a:t>
            </a:r>
          </a:p>
        </p:txBody>
      </p:sp>
      <p:sp>
        <p:nvSpPr>
          <p:cNvPr id="355336" name="Text Box 8"/>
          <p:cNvSpPr txBox="1">
            <a:spLocks noChangeArrowheads="1"/>
          </p:cNvSpPr>
          <p:nvPr/>
        </p:nvSpPr>
        <p:spPr bwMode="auto">
          <a:xfrm>
            <a:off x="2936875" y="6689725"/>
            <a:ext cx="8731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00" dirty="0">
                <a:latin typeface="Arial" panose="020B0604020202020204" pitchFamily="34" charset="0"/>
              </a:rPr>
              <a:t>Photo by </a:t>
            </a:r>
            <a:r>
              <a:rPr lang="en-US" altLang="en-US" sz="500" dirty="0">
                <a:solidFill>
                  <a:srgbClr val="000000"/>
                </a:solidFill>
                <a:latin typeface="Arial" panose="020B0604020202020204" pitchFamily="34" charset="0"/>
              </a:rPr>
              <a:t>Karl </a:t>
            </a:r>
            <a:r>
              <a:rPr lang="en-US" altLang="en-US" sz="400" dirty="0">
                <a:solidFill>
                  <a:srgbClr val="000000"/>
                </a:solidFill>
                <a:latin typeface="Arial" panose="020B0604020202020204" pitchFamily="34" charset="0"/>
              </a:rPr>
              <a:t>Steinbrenner</a:t>
            </a:r>
            <a:endParaRPr lang="en-US" altLang="en-US" sz="500" dirty="0">
              <a:solidFill>
                <a:srgbClr val="000000"/>
              </a:solidFill>
              <a:latin typeface="Arial" panose="020B0604020202020204" pitchFamily="34" charset="0"/>
            </a:endParaRPr>
          </a:p>
        </p:txBody>
      </p:sp>
      <p:pic>
        <p:nvPicPr>
          <p:cNvPr id="355342" name="Picture 14" descr="DOA-Logo-PMS653&amp;blackdark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94375"/>
            <a:ext cx="2362200" cy="68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 fill="hold"/>
                                        <p:tgtEl>
                                          <p:spTgt spid="355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53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tmplLst>
          <p:tmpl lvl="1">
            <p:tnLst>
              <p:par>
                <p:cTn presetID="2" presetClass="entr" presetSubtype="8" fill="hold" nodeType="clickEffect">
                  <p:stCondLst>
                    <p:cond delay="0"/>
                  </p:stCondLst>
                  <p:childTnLst>
                    <p:set>
                      <p:cBhvr>
                        <p:cTn dur="1" fill="hold">
                          <p:stCondLst>
                            <p:cond delay="0"/>
                          </p:stCondLst>
                        </p:cTn>
                        <p:tgtEl>
                          <p:spTgt spid="355331"/>
                        </p:tgtEl>
                        <p:attrNameLst>
                          <p:attrName>style.visibility</p:attrName>
                        </p:attrNameLst>
                      </p:cBhvr>
                      <p:to>
                        <p:strVal val="visible"/>
                      </p:to>
                    </p:set>
                    <p:anim calcmode="lin" valueType="num">
                      <p:cBhvr additive="base">
                        <p:cTn dur="500" fill="hold"/>
                        <p:tgtEl>
                          <p:spTgt spid="355331"/>
                        </p:tgtEl>
                        <p:attrNameLst>
                          <p:attrName>ppt_x</p:attrName>
                        </p:attrNameLst>
                      </p:cBhvr>
                      <p:tavLst>
                        <p:tav tm="0">
                          <p:val>
                            <p:strVal val="0-#ppt_w/2"/>
                          </p:val>
                        </p:tav>
                        <p:tav tm="100000">
                          <p:val>
                            <p:strVal val="#ppt_x"/>
                          </p:val>
                        </p:tav>
                      </p:tavLst>
                    </p:anim>
                    <p:anim calcmode="lin" valueType="num">
                      <p:cBhvr additive="base">
                        <p:cTn dur="500" fill="hold"/>
                        <p:tgtEl>
                          <p:spTgt spid="35533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B72E2C5-F0A4-4CA1-9F81-07D9EEA256F4}" type="datetime1">
              <a:rPr lang="en-US" altLang="en-US"/>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4EF1D884-D805-4B7B-A5D7-3063BB36AD3F}" type="slidenum">
              <a:rPr lang="en-US" altLang="en-US"/>
              <a:pPr/>
              <a:t>‹#›</a:t>
            </a:fld>
            <a:endParaRPr lang="en-US" altLang="en-US" dirty="0"/>
          </a:p>
        </p:txBody>
      </p:sp>
    </p:spTree>
    <p:extLst>
      <p:ext uri="{BB962C8B-B14F-4D97-AF65-F5344CB8AC3E}">
        <p14:creationId xmlns:p14="http://schemas.microsoft.com/office/powerpoint/2010/main" val="375137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F509EC-8961-49B3-8096-149770749FCF}" type="datetime1">
              <a:rPr lang="en-US" altLang="en-US"/>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5C60A3B2-D7A4-41A7-AA6B-9D91B61FB3C1}" type="slidenum">
              <a:rPr lang="en-US" altLang="en-US"/>
              <a:pPr/>
              <a:t>‹#›</a:t>
            </a:fld>
            <a:endParaRPr lang="en-US" altLang="en-US" dirty="0"/>
          </a:p>
        </p:txBody>
      </p:sp>
    </p:spTree>
    <p:extLst>
      <p:ext uri="{BB962C8B-B14F-4D97-AF65-F5344CB8AC3E}">
        <p14:creationId xmlns:p14="http://schemas.microsoft.com/office/powerpoint/2010/main" val="26600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9144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r>
              <a:rPr lang="en-US" dirty="0"/>
              <a:t>Click icon to add table</a:t>
            </a:r>
          </a:p>
        </p:txBody>
      </p:sp>
      <p:sp>
        <p:nvSpPr>
          <p:cNvPr id="4" name="Date Placeholder 3"/>
          <p:cNvSpPr>
            <a:spLocks noGrp="1"/>
          </p:cNvSpPr>
          <p:nvPr>
            <p:ph type="dt" sz="half" idx="10"/>
          </p:nvPr>
        </p:nvSpPr>
        <p:spPr>
          <a:xfrm>
            <a:off x="381000" y="6629400"/>
            <a:ext cx="1905000" cy="152400"/>
          </a:xfrm>
        </p:spPr>
        <p:txBody>
          <a:bodyPr/>
          <a:lstStyle>
            <a:lvl1pPr>
              <a:defRPr/>
            </a:lvl1pPr>
          </a:lstStyle>
          <a:p>
            <a:fld id="{F8612DFA-EDA8-4AAF-93B3-3F503C0DBDCA}" type="datetime1">
              <a:rPr lang="en-US" altLang="en-US"/>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a:xfrm>
            <a:off x="3124200" y="6629400"/>
            <a:ext cx="2895600" cy="152400"/>
          </a:xfrm>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a:xfrm>
            <a:off x="6781800" y="6629400"/>
            <a:ext cx="1905000" cy="228600"/>
          </a:xfrm>
        </p:spPr>
        <p:txBody>
          <a:bodyPr/>
          <a:lstStyle>
            <a:lvl1pPr>
              <a:defRPr/>
            </a:lvl1pPr>
          </a:lstStyle>
          <a:p>
            <a:fld id="{FF08D380-FFB3-4E82-AA4C-0937F65483E0}" type="slidenum">
              <a:rPr lang="en-US" altLang="en-US"/>
              <a:pPr/>
              <a:t>‹#›</a:t>
            </a:fld>
            <a:endParaRPr lang="en-US" altLang="en-US" dirty="0"/>
          </a:p>
        </p:txBody>
      </p:sp>
    </p:spTree>
    <p:extLst>
      <p:ext uri="{BB962C8B-B14F-4D97-AF65-F5344CB8AC3E}">
        <p14:creationId xmlns:p14="http://schemas.microsoft.com/office/powerpoint/2010/main" val="131613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914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495800"/>
          </a:xfrm>
        </p:spPr>
        <p:txBody>
          <a:bodyPr/>
          <a:lstStyle/>
          <a:p>
            <a:r>
              <a:rPr lang="en-US" dirty="0"/>
              <a:t>Click icon to add chart</a:t>
            </a:r>
          </a:p>
        </p:txBody>
      </p:sp>
      <p:sp>
        <p:nvSpPr>
          <p:cNvPr id="5" name="Date Placeholder 4"/>
          <p:cNvSpPr>
            <a:spLocks noGrp="1"/>
          </p:cNvSpPr>
          <p:nvPr>
            <p:ph type="dt" sz="half" idx="10"/>
          </p:nvPr>
        </p:nvSpPr>
        <p:spPr>
          <a:xfrm>
            <a:off x="381000" y="6629400"/>
            <a:ext cx="1905000" cy="152400"/>
          </a:xfrm>
        </p:spPr>
        <p:txBody>
          <a:bodyPr/>
          <a:lstStyle>
            <a:lvl1pPr>
              <a:defRPr/>
            </a:lvl1pPr>
          </a:lstStyle>
          <a:p>
            <a:fld id="{E6EFFEF8-0C16-4681-B252-71891E6C597E}" type="datetime1">
              <a:rPr lang="en-US" altLang="en-US"/>
              <a:pPr/>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a:xfrm>
            <a:off x="3124200" y="6629400"/>
            <a:ext cx="2895600" cy="152400"/>
          </a:xfrm>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a:xfrm>
            <a:off x="6781800" y="6629400"/>
            <a:ext cx="1905000" cy="228600"/>
          </a:xfrm>
        </p:spPr>
        <p:txBody>
          <a:bodyPr/>
          <a:lstStyle>
            <a:lvl1pPr>
              <a:defRPr/>
            </a:lvl1pPr>
          </a:lstStyle>
          <a:p>
            <a:fld id="{252A50FC-7731-4F59-A0AD-68BBF3DA16A2}" type="slidenum">
              <a:rPr lang="en-US" altLang="en-US"/>
              <a:pPr/>
              <a:t>‹#›</a:t>
            </a:fld>
            <a:endParaRPr lang="en-US" altLang="en-US" dirty="0"/>
          </a:p>
        </p:txBody>
      </p:sp>
    </p:spTree>
    <p:extLst>
      <p:ext uri="{BB962C8B-B14F-4D97-AF65-F5344CB8AC3E}">
        <p14:creationId xmlns:p14="http://schemas.microsoft.com/office/powerpoint/2010/main" val="325646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A863B62-8785-4843-AAE7-F4321350C4DA}" type="datetime1">
              <a:rPr lang="en-US" altLang="en-US"/>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B2FD608B-9CFD-472F-B2D4-D232788670D5}" type="slidenum">
              <a:rPr lang="en-US" altLang="en-US"/>
              <a:pPr/>
              <a:t>‹#›</a:t>
            </a:fld>
            <a:endParaRPr lang="en-US" altLang="en-US" dirty="0"/>
          </a:p>
        </p:txBody>
      </p:sp>
    </p:spTree>
    <p:custDataLst>
      <p:tags r:id="rId1"/>
    </p:custDataLst>
    <p:extLst>
      <p:ext uri="{BB962C8B-B14F-4D97-AF65-F5344CB8AC3E}">
        <p14:creationId xmlns:p14="http://schemas.microsoft.com/office/powerpoint/2010/main" val="2882127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4A7CD162-8CC9-4F46-85B9-56E26225E6A6}" type="datetime1">
              <a:rPr lang="en-US" altLang="en-US"/>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fld id="{FCDCE46B-5F8C-4E2D-929C-040D686FB120}" type="slidenum">
              <a:rPr lang="en-US" altLang="en-US"/>
              <a:pPr/>
              <a:t>‹#›</a:t>
            </a:fld>
            <a:endParaRPr lang="en-US" altLang="en-US" dirty="0"/>
          </a:p>
        </p:txBody>
      </p:sp>
    </p:spTree>
    <p:extLst>
      <p:ext uri="{BB962C8B-B14F-4D97-AF65-F5344CB8AC3E}">
        <p14:creationId xmlns:p14="http://schemas.microsoft.com/office/powerpoint/2010/main" val="133952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5E71BAD-6819-4663-9DBE-257B4C1C9A4F}" type="datetime1">
              <a:rPr lang="en-US" altLang="en-US"/>
              <a:pPr/>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D6893E08-EDE4-4EB0-A5A0-DB8D4A303D64}" type="slidenum">
              <a:rPr lang="en-US" altLang="en-US"/>
              <a:pPr/>
              <a:t>‹#›</a:t>
            </a:fld>
            <a:endParaRPr lang="en-US" altLang="en-US" dirty="0"/>
          </a:p>
        </p:txBody>
      </p:sp>
    </p:spTree>
    <p:extLst>
      <p:ext uri="{BB962C8B-B14F-4D97-AF65-F5344CB8AC3E}">
        <p14:creationId xmlns:p14="http://schemas.microsoft.com/office/powerpoint/2010/main" val="4653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B6DB6F8-4E7E-4186-8C7B-F803F7409438}" type="datetime1">
              <a:rPr lang="en-US" altLang="en-US"/>
              <a:pPr/>
              <a:t>2/12/2019</a:t>
            </a:fld>
            <a:endParaRPr lang="en-US" altLang="en-US" sz="1400" dirty="0">
              <a:latin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fld id="{8365FAAC-297E-42B7-91B2-B89DEE9F527B}" type="slidenum">
              <a:rPr lang="en-US" altLang="en-US"/>
              <a:pPr/>
              <a:t>‹#›</a:t>
            </a:fld>
            <a:endParaRPr lang="en-US" altLang="en-US" dirty="0"/>
          </a:p>
        </p:txBody>
      </p:sp>
    </p:spTree>
    <p:extLst>
      <p:ext uri="{BB962C8B-B14F-4D97-AF65-F5344CB8AC3E}">
        <p14:creationId xmlns:p14="http://schemas.microsoft.com/office/powerpoint/2010/main" val="96994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6539004-2293-46FE-AF03-B2298BB088C8}" type="datetime1">
              <a:rPr lang="en-US" altLang="en-US"/>
              <a:pPr/>
              <a:t>2/12/2019</a:t>
            </a:fld>
            <a:endParaRPr lang="en-US" altLang="en-US" sz="1400" dirty="0">
              <a:latin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fld id="{79114198-F90A-4973-899A-1C4AA8698C42}" type="slidenum">
              <a:rPr lang="en-US" altLang="en-US"/>
              <a:pPr/>
              <a:t>‹#›</a:t>
            </a:fld>
            <a:endParaRPr lang="en-US" altLang="en-US" dirty="0"/>
          </a:p>
        </p:txBody>
      </p:sp>
    </p:spTree>
    <p:extLst>
      <p:ext uri="{BB962C8B-B14F-4D97-AF65-F5344CB8AC3E}">
        <p14:creationId xmlns:p14="http://schemas.microsoft.com/office/powerpoint/2010/main" val="149897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644EC1-CD96-4B8F-BA2F-88D82B9CFA52}" type="datetime1">
              <a:rPr lang="en-US" altLang="en-US"/>
              <a:pPr/>
              <a:t>2/12/2019</a:t>
            </a:fld>
            <a:endParaRPr lang="en-US" altLang="en-US" sz="1400" dirty="0">
              <a:latin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fld id="{BC3B4034-E8CB-4F0F-B278-3B075087C659}" type="slidenum">
              <a:rPr lang="en-US" altLang="en-US"/>
              <a:pPr/>
              <a:t>‹#›</a:t>
            </a:fld>
            <a:endParaRPr lang="en-US" altLang="en-US" dirty="0"/>
          </a:p>
        </p:txBody>
      </p:sp>
    </p:spTree>
    <p:extLst>
      <p:ext uri="{BB962C8B-B14F-4D97-AF65-F5344CB8AC3E}">
        <p14:creationId xmlns:p14="http://schemas.microsoft.com/office/powerpoint/2010/main" val="254497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B341BB56-09EA-44F7-86FB-FD103AA30AD6}" type="datetime1">
              <a:rPr lang="en-US" altLang="en-US"/>
              <a:pPr/>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E406C42E-E0C8-4AA7-8CFF-B72797698AED}" type="slidenum">
              <a:rPr lang="en-US" altLang="en-US"/>
              <a:pPr/>
              <a:t>‹#›</a:t>
            </a:fld>
            <a:endParaRPr lang="en-US" altLang="en-US" dirty="0"/>
          </a:p>
        </p:txBody>
      </p:sp>
    </p:spTree>
    <p:extLst>
      <p:ext uri="{BB962C8B-B14F-4D97-AF65-F5344CB8AC3E}">
        <p14:creationId xmlns:p14="http://schemas.microsoft.com/office/powerpoint/2010/main" val="4126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8DFFF7C8-9789-43AE-9569-4039772E16B2}" type="datetime1">
              <a:rPr lang="en-US" altLang="en-US"/>
              <a:pPr/>
              <a:t>2/12/2019</a:t>
            </a:fld>
            <a:endParaRPr lang="en-US" altLang="en-US" sz="1400" dirty="0">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dirty="0"/>
              <a:t>Department Name</a:t>
            </a:r>
            <a:endParaRPr lang="en-US" altLang="en-US" sz="1400" dirty="0">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fld id="{D160B0DB-12C5-4B05-BA75-5207C0F8AAAA}" type="slidenum">
              <a:rPr lang="en-US" altLang="en-US"/>
              <a:pPr/>
              <a:t>‹#›</a:t>
            </a:fld>
            <a:endParaRPr lang="en-US" altLang="en-US" dirty="0"/>
          </a:p>
        </p:txBody>
      </p:sp>
    </p:spTree>
    <p:extLst>
      <p:ext uri="{BB962C8B-B14F-4D97-AF65-F5344CB8AC3E}">
        <p14:creationId xmlns:p14="http://schemas.microsoft.com/office/powerpoint/2010/main" val="252840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4308" name="Rectangle 4"/>
          <p:cNvSpPr>
            <a:spLocks noGrp="1" noChangeArrowheads="1"/>
          </p:cNvSpPr>
          <p:nvPr>
            <p:ph type="dt" sz="half" idx="2"/>
          </p:nvPr>
        </p:nvSpPr>
        <p:spPr bwMode="auto">
          <a:xfrm>
            <a:off x="381000" y="66294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900">
                <a:solidFill>
                  <a:schemeClr val="bg1"/>
                </a:solidFill>
                <a:ea typeface="+mn-ea"/>
              </a:defRPr>
            </a:lvl1pPr>
          </a:lstStyle>
          <a:p>
            <a:fld id="{F205A5DA-4E2E-4F72-ABE5-35BD16600BB4}" type="datetime1">
              <a:rPr lang="en-US" altLang="en-US"/>
              <a:pPr/>
              <a:t>2/12/2019</a:t>
            </a:fld>
            <a:endParaRPr lang="en-US" altLang="en-US" sz="1400" dirty="0">
              <a:latin typeface="Arial" panose="020B0604020202020204" pitchFamily="34" charset="0"/>
            </a:endParaRPr>
          </a:p>
        </p:txBody>
      </p:sp>
      <p:sp>
        <p:nvSpPr>
          <p:cNvPr id="354309" name="Rectangle 5"/>
          <p:cNvSpPr>
            <a:spLocks noGrp="1" noChangeArrowheads="1"/>
          </p:cNvSpPr>
          <p:nvPr>
            <p:ph type="ftr" sz="quarter" idx="3"/>
          </p:nvPr>
        </p:nvSpPr>
        <p:spPr bwMode="auto">
          <a:xfrm>
            <a:off x="3124200" y="6629400"/>
            <a:ext cx="2895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solidFill>
                  <a:schemeClr val="bg1"/>
                </a:solidFill>
                <a:ea typeface="+mn-ea"/>
              </a:defRPr>
            </a:lvl1pPr>
          </a:lstStyle>
          <a:p>
            <a:r>
              <a:rPr lang="en-US" altLang="en-US" dirty="0"/>
              <a:t>Department Name</a:t>
            </a:r>
            <a:endParaRPr lang="en-US" altLang="en-US" sz="1400" dirty="0">
              <a:latin typeface="Arial" panose="020B0604020202020204" pitchFamily="34" charset="0"/>
            </a:endParaRPr>
          </a:p>
        </p:txBody>
      </p:sp>
      <p:sp>
        <p:nvSpPr>
          <p:cNvPr id="354310" name="Rectangle 6"/>
          <p:cNvSpPr>
            <a:spLocks noGrp="1" noChangeArrowheads="1"/>
          </p:cNvSpPr>
          <p:nvPr>
            <p:ph type="sldNum" sz="quarter" idx="4"/>
          </p:nvPr>
        </p:nvSpPr>
        <p:spPr bwMode="auto">
          <a:xfrm>
            <a:off x="67818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b="1">
                <a:solidFill>
                  <a:schemeClr val="bg1"/>
                </a:solidFill>
                <a:ea typeface="+mn-ea"/>
              </a:defRPr>
            </a:lvl1pPr>
          </a:lstStyle>
          <a:p>
            <a:fld id="{F6BF4A4E-7818-494D-A804-901488E6B7F3}" type="slidenum">
              <a:rPr lang="en-US" altLang="en-US"/>
              <a:pPr/>
              <a:t>‹#›</a:t>
            </a:fld>
            <a:endParaRPr lang="en-US" altLang="en-US" dirty="0"/>
          </a:p>
        </p:txBody>
      </p:sp>
      <p:sp>
        <p:nvSpPr>
          <p:cNvPr id="354306" name="Rectangle 2"/>
          <p:cNvSpPr>
            <a:spLocks noGrp="1" noChangeArrowheads="1"/>
          </p:cNvSpPr>
          <p:nvPr>
            <p:ph type="title"/>
          </p:nvPr>
        </p:nvSpPr>
        <p:spPr bwMode="auto">
          <a:xfrm>
            <a:off x="2514600" y="381000"/>
            <a:ext cx="617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354320" name="Picture 16" descr="DOA-Logo-PMS653&amp;blackdarkes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231775"/>
            <a:ext cx="2362200" cy="682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hf hdr="0"/>
  <p:txStyles>
    <p:titleStyle>
      <a:lvl1pPr algn="r" rtl="0" eaLnBrk="1" fontAlgn="base" hangingPunct="1">
        <a:spcBef>
          <a:spcPct val="0"/>
        </a:spcBef>
        <a:spcAft>
          <a:spcPct val="0"/>
        </a:spcAft>
        <a:defRPr sz="3200" b="1" kern="1200">
          <a:solidFill>
            <a:schemeClr val="bg1"/>
          </a:solidFill>
          <a:latin typeface="+mj-lt"/>
          <a:ea typeface="+mj-ea"/>
          <a:cs typeface="+mj-cs"/>
        </a:defRPr>
      </a:lvl1pPr>
      <a:lvl2pPr algn="r" rtl="0" eaLnBrk="1" fontAlgn="base" hangingPunct="1">
        <a:spcBef>
          <a:spcPct val="0"/>
        </a:spcBef>
        <a:spcAft>
          <a:spcPct val="0"/>
        </a:spcAft>
        <a:defRPr sz="3200" b="1">
          <a:solidFill>
            <a:schemeClr val="bg1"/>
          </a:solidFill>
          <a:latin typeface="Palatino" pitchFamily="8" charset="0"/>
          <a:ea typeface="Osaka" pitchFamily="8" charset="-128"/>
        </a:defRPr>
      </a:lvl2pPr>
      <a:lvl3pPr algn="r" rtl="0" eaLnBrk="1" fontAlgn="base" hangingPunct="1">
        <a:spcBef>
          <a:spcPct val="0"/>
        </a:spcBef>
        <a:spcAft>
          <a:spcPct val="0"/>
        </a:spcAft>
        <a:defRPr sz="3200" b="1">
          <a:solidFill>
            <a:schemeClr val="bg1"/>
          </a:solidFill>
          <a:latin typeface="Palatino" pitchFamily="8" charset="0"/>
          <a:ea typeface="Osaka" pitchFamily="8" charset="-128"/>
        </a:defRPr>
      </a:lvl3pPr>
      <a:lvl4pPr algn="r" rtl="0" eaLnBrk="1" fontAlgn="base" hangingPunct="1">
        <a:spcBef>
          <a:spcPct val="0"/>
        </a:spcBef>
        <a:spcAft>
          <a:spcPct val="0"/>
        </a:spcAft>
        <a:defRPr sz="3200" b="1">
          <a:solidFill>
            <a:schemeClr val="bg1"/>
          </a:solidFill>
          <a:latin typeface="Palatino" pitchFamily="8" charset="0"/>
          <a:ea typeface="Osaka" pitchFamily="8" charset="-128"/>
        </a:defRPr>
      </a:lvl4pPr>
      <a:lvl5pPr algn="r" rtl="0" eaLnBrk="1" fontAlgn="base" hangingPunct="1">
        <a:spcBef>
          <a:spcPct val="0"/>
        </a:spcBef>
        <a:spcAft>
          <a:spcPct val="0"/>
        </a:spcAft>
        <a:defRPr sz="3200" b="1">
          <a:solidFill>
            <a:schemeClr val="bg1"/>
          </a:solidFill>
          <a:latin typeface="Palatino" pitchFamily="8" charset="0"/>
          <a:ea typeface="Osaka" pitchFamily="8" charset="-128"/>
        </a:defRPr>
      </a:lvl5pPr>
      <a:lvl6pPr marL="457200" algn="r" rtl="0" eaLnBrk="1" fontAlgn="base" hangingPunct="1">
        <a:spcBef>
          <a:spcPct val="0"/>
        </a:spcBef>
        <a:spcAft>
          <a:spcPct val="0"/>
        </a:spcAft>
        <a:defRPr sz="3200" b="1">
          <a:solidFill>
            <a:schemeClr val="bg1"/>
          </a:solidFill>
          <a:latin typeface="Palatino" pitchFamily="8" charset="0"/>
          <a:ea typeface="Osaka" pitchFamily="8" charset="-128"/>
        </a:defRPr>
      </a:lvl6pPr>
      <a:lvl7pPr marL="914400" algn="r" rtl="0" eaLnBrk="1" fontAlgn="base" hangingPunct="1">
        <a:spcBef>
          <a:spcPct val="0"/>
        </a:spcBef>
        <a:spcAft>
          <a:spcPct val="0"/>
        </a:spcAft>
        <a:defRPr sz="3200" b="1">
          <a:solidFill>
            <a:schemeClr val="bg1"/>
          </a:solidFill>
          <a:latin typeface="Palatino" pitchFamily="8" charset="0"/>
          <a:ea typeface="Osaka" pitchFamily="8" charset="-128"/>
        </a:defRPr>
      </a:lvl7pPr>
      <a:lvl8pPr marL="1371600" algn="r" rtl="0" eaLnBrk="1" fontAlgn="base" hangingPunct="1">
        <a:spcBef>
          <a:spcPct val="0"/>
        </a:spcBef>
        <a:spcAft>
          <a:spcPct val="0"/>
        </a:spcAft>
        <a:defRPr sz="3200" b="1">
          <a:solidFill>
            <a:schemeClr val="bg1"/>
          </a:solidFill>
          <a:latin typeface="Palatino" pitchFamily="8" charset="0"/>
          <a:ea typeface="Osaka" pitchFamily="8" charset="-128"/>
        </a:defRPr>
      </a:lvl8pPr>
      <a:lvl9pPr marL="1828800" algn="r" rtl="0" eaLnBrk="1" fontAlgn="base" hangingPunct="1">
        <a:spcBef>
          <a:spcPct val="0"/>
        </a:spcBef>
        <a:spcAft>
          <a:spcPct val="0"/>
        </a:spcAft>
        <a:defRPr sz="3200" b="1">
          <a:solidFill>
            <a:schemeClr val="bg1"/>
          </a:solidFill>
          <a:latin typeface="Palatino" pitchFamily="8" charset="0"/>
          <a:ea typeface="Osaka" pitchFamily="8" charset="-128"/>
        </a:defRPr>
      </a:lvl9pPr>
    </p:titleStyle>
    <p:bodyStyle>
      <a:lvl1pPr marL="342900" indent="-342900" algn="l" rtl="0" eaLnBrk="1" fontAlgn="base" hangingPunct="1">
        <a:spcBef>
          <a:spcPct val="20000"/>
        </a:spcBef>
        <a:spcAft>
          <a:spcPct val="0"/>
        </a:spcAft>
        <a:defRPr sz="3200" kern="1200">
          <a:solidFill>
            <a:srgbClr val="0B317A"/>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13.JPG"/><Relationship Id="rId4" Type="http://schemas.openxmlformats.org/officeDocument/2006/relationships/hyperlink" Target="http://vaperforms.virginia.gov/indicators/govtCitizens/bondRating.ph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hyperlink" Target="https://www.doa.virginia.gov/reference/ARMICS/ARMICS_Standards.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www.coso.org/Documents/2014-2-10-COSO-Thought-Paper.pdf"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5.xml"/><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6.xm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www.imanet.org/ima/index.asp" TargetMode="External"/><Relationship Id="rId12" Type="http://schemas.openxmlformats.org/officeDocument/2006/relationships/image" Target="../media/image8.png"/><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hyperlink" Target="http://www.fei.org/default.cfm"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30.xml"/><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hyperlink" Target="https://www.doa.virginia.gov/reference/CAPP/CAPP_Topics_Cardinal/10305.pdf" TargetMode="External"/><Relationship Id="rId4" Type="http://schemas.openxmlformats.org/officeDocument/2006/relationships/hyperlink" Target="https://www.doa.virginia.gov/reference.shtml#ARMICS"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8" Type="http://schemas.openxmlformats.org/officeDocument/2006/relationships/hyperlink" Target="http://vaperforms.virginia.gov/indicators/govtCitizens/bondRating.php" TargetMode="External"/><Relationship Id="rId3" Type="http://schemas.openxmlformats.org/officeDocument/2006/relationships/notesSlide" Target="../notesSlides/notesSlide39.xml"/><Relationship Id="rId7" Type="http://schemas.openxmlformats.org/officeDocument/2006/relationships/hyperlink" Target="jlarc.virginia.gov/va-compared-landing.asp"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s://www.coso.org/Documents/2014-2-10-COSO-Thought-Paper.pdf" TargetMode="External"/><Relationship Id="rId5" Type="http://schemas.openxmlformats.org/officeDocument/2006/relationships/hyperlink" Target="https://www.gao.gov/assets/670/665712.pdf" TargetMode="External"/><Relationship Id="rId4" Type="http://schemas.openxmlformats.org/officeDocument/2006/relationships/hyperlink" Target="https://www.doa.virginia.gov/reference/ARMICS/ARMICS_Standards.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coso.org/Documents/2014-2-10-COSO-Thought-Paper.pdf"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hyperlink" Target="https://www.gao.gov/assets/670/665712.pdf"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https://www.doa.virginia.gov/reference/ARMICS/ARMICS_Standard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hyperlink" Target="jlarc.virginia.gov/va-compared-landing.asp" TargetMode="External"/><Relationship Id="rId4" Type="http://schemas.openxmlformats.org/officeDocument/2006/relationships/hyperlink" Target="https://www.forbes.com/best-states-for-business/lis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4191000" y="914400"/>
            <a:ext cx="4724400" cy="5181600"/>
          </a:xfrm>
        </p:spPr>
        <p:txBody>
          <a:bodyPr/>
          <a:lstStyle/>
          <a:p>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smtClean="0">
                <a:solidFill>
                  <a:srgbClr val="FF0000"/>
                </a:solidFill>
              </a:rPr>
              <a:t>A</a:t>
            </a:r>
            <a:r>
              <a:rPr lang="en-US" altLang="en-US" dirty="0" smtClean="0"/>
              <a:t>GENCY </a:t>
            </a:r>
            <a:r>
              <a:rPr lang="en-US" altLang="en-US" dirty="0">
                <a:solidFill>
                  <a:srgbClr val="FF00FF"/>
                </a:solidFill>
              </a:rPr>
              <a:t/>
            </a:r>
            <a:br>
              <a:rPr lang="en-US" altLang="en-US" dirty="0">
                <a:solidFill>
                  <a:srgbClr val="FF00FF"/>
                </a:solidFill>
              </a:rPr>
            </a:br>
            <a:r>
              <a:rPr lang="en-US" altLang="en-US" dirty="0" smtClean="0">
                <a:solidFill>
                  <a:srgbClr val="FF0000"/>
                </a:solidFill>
              </a:rPr>
              <a:t>R </a:t>
            </a:r>
            <a:r>
              <a:rPr lang="en-US" altLang="en-US" dirty="0" smtClean="0"/>
              <a:t>ISK </a:t>
            </a:r>
            <a:r>
              <a:rPr lang="en-US" altLang="en-US" dirty="0">
                <a:solidFill>
                  <a:srgbClr val="FF00FF"/>
                </a:solidFill>
              </a:rPr>
              <a:t/>
            </a:r>
            <a:br>
              <a:rPr lang="en-US" altLang="en-US" dirty="0">
                <a:solidFill>
                  <a:srgbClr val="FF00FF"/>
                </a:solidFill>
              </a:rPr>
            </a:br>
            <a:r>
              <a:rPr lang="en-US" altLang="en-US" dirty="0" smtClean="0">
                <a:solidFill>
                  <a:srgbClr val="FF0000"/>
                </a:solidFill>
              </a:rPr>
              <a:t>M</a:t>
            </a:r>
            <a:r>
              <a:rPr lang="en-US" altLang="en-US" dirty="0" smtClean="0"/>
              <a:t>ANAGEMENT </a:t>
            </a:r>
            <a:r>
              <a:rPr lang="en-US" altLang="en-US" dirty="0"/>
              <a:t>&amp; </a:t>
            </a:r>
            <a:r>
              <a:rPr lang="en-US" altLang="en-US" dirty="0" smtClean="0">
                <a:solidFill>
                  <a:srgbClr val="FF00FF"/>
                </a:solidFill>
              </a:rPr>
              <a:t/>
            </a:r>
            <a:br>
              <a:rPr lang="en-US" altLang="en-US" dirty="0" smtClean="0">
                <a:solidFill>
                  <a:srgbClr val="FF00FF"/>
                </a:solidFill>
              </a:rPr>
            </a:br>
            <a:r>
              <a:rPr lang="en-US" altLang="en-US" dirty="0" smtClean="0"/>
              <a:t> </a:t>
            </a:r>
            <a:r>
              <a:rPr lang="en-US" altLang="en-US" dirty="0" smtClean="0">
                <a:solidFill>
                  <a:srgbClr val="FF0000"/>
                </a:solidFill>
              </a:rPr>
              <a:t>I </a:t>
            </a:r>
            <a:r>
              <a:rPr lang="en-US" altLang="en-US" dirty="0" smtClean="0"/>
              <a:t>NTERNAL </a:t>
            </a:r>
            <a:r>
              <a:rPr lang="en-US" altLang="en-US" dirty="0" smtClean="0">
                <a:solidFill>
                  <a:srgbClr val="FF00FF"/>
                </a:solidFill>
              </a:rPr>
              <a:t/>
            </a:r>
            <a:br>
              <a:rPr lang="en-US" altLang="en-US" dirty="0" smtClean="0">
                <a:solidFill>
                  <a:srgbClr val="FF00FF"/>
                </a:solidFill>
              </a:rPr>
            </a:br>
            <a:r>
              <a:rPr lang="en-US" altLang="en-US" dirty="0" smtClean="0">
                <a:solidFill>
                  <a:srgbClr val="FF0000"/>
                </a:solidFill>
              </a:rPr>
              <a:t>C</a:t>
            </a:r>
            <a:r>
              <a:rPr lang="en-US" altLang="en-US" dirty="0" smtClean="0"/>
              <a:t>ONTROL </a:t>
            </a:r>
            <a:r>
              <a:rPr lang="en-US" altLang="en-US" dirty="0">
                <a:solidFill>
                  <a:srgbClr val="FF0000"/>
                </a:solidFill>
              </a:rPr>
              <a:t>S</a:t>
            </a:r>
            <a:r>
              <a:rPr lang="en-US" altLang="en-US" dirty="0"/>
              <a:t>TANDARDS </a:t>
            </a: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sz="4800" dirty="0">
                <a:solidFill>
                  <a:srgbClr val="FF0000"/>
                </a:solidFill>
              </a:rPr>
              <a:t>ARMICS</a:t>
            </a:r>
            <a:r>
              <a:rPr lang="en-US" altLang="en-US" sz="4800" dirty="0">
                <a:solidFill>
                  <a:srgbClr val="FF00FF"/>
                </a:solidFill>
              </a:rPr>
              <a:t/>
            </a:r>
            <a:br>
              <a:rPr lang="en-US" altLang="en-US" sz="4800" dirty="0">
                <a:solidFill>
                  <a:srgbClr val="FF00FF"/>
                </a:solidFill>
              </a:rPr>
            </a:br>
            <a:r>
              <a:rPr lang="en-US" altLang="en-US" sz="2800" dirty="0" smtClean="0">
                <a:solidFill>
                  <a:srgbClr val="FFC000"/>
                </a:solidFill>
              </a:rPr>
              <a:t>TRAINING FOR STATE AGENCY HEADS</a:t>
            </a:r>
            <a:r>
              <a:rPr lang="en-US" altLang="en-US" sz="2800" dirty="0">
                <a:solidFill>
                  <a:srgbClr val="FF00FF"/>
                </a:solidFill>
              </a:rPr>
              <a:t/>
            </a:r>
            <a:br>
              <a:rPr lang="en-US" altLang="en-US" sz="2800"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356356" name="Text Box 4"/>
          <p:cNvSpPr txBox="1">
            <a:spLocks noChangeArrowheads="1"/>
          </p:cNvSpPr>
          <p:nvPr/>
        </p:nvSpPr>
        <p:spPr bwMode="auto">
          <a:xfrm>
            <a:off x="2895600" y="6324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29A68F-D9C3-48E1-AB4B-FB5E12A3BFB5}" type="slidenum">
              <a:rPr lang="en-US" altLang="en-US"/>
              <a:pPr/>
              <a:t>10</a:t>
            </a:fld>
            <a:endParaRPr lang="en-US" altLang="en-US" dirty="0"/>
          </a:p>
        </p:txBody>
      </p:sp>
      <p:sp>
        <p:nvSpPr>
          <p:cNvPr id="361474" name="Rectangle 2"/>
          <p:cNvSpPr>
            <a:spLocks noGrp="1" noChangeArrowheads="1"/>
          </p:cNvSpPr>
          <p:nvPr>
            <p:ph type="title"/>
          </p:nvPr>
        </p:nvSpPr>
        <p:spPr>
          <a:xfrm>
            <a:off x="2743200" y="250484"/>
            <a:ext cx="6172200" cy="913618"/>
          </a:xfrm>
        </p:spPr>
        <p:txBody>
          <a:bodyPr/>
          <a:lstStyle/>
          <a:p>
            <a:r>
              <a:rPr lang="en-US" sz="2400" dirty="0"/>
              <a:t>Roles &amp; Activities -  VA Achieving Long-Term Objectives</a:t>
            </a:r>
            <a:endParaRPr lang="en-US" altLang="en-US" sz="2400" dirty="0">
              <a:solidFill>
                <a:srgbClr val="FF00FF"/>
              </a:solidFill>
            </a:endParaRPr>
          </a:p>
        </p:txBody>
      </p:sp>
      <p:sp>
        <p:nvSpPr>
          <p:cNvPr id="7" name="TextBox 6"/>
          <p:cNvSpPr txBox="1"/>
          <p:nvPr/>
        </p:nvSpPr>
        <p:spPr>
          <a:xfrm>
            <a:off x="3900170" y="1460294"/>
            <a:ext cx="5125720" cy="4616648"/>
          </a:xfrm>
          <a:prstGeom prst="rect">
            <a:avLst/>
          </a:prstGeom>
          <a:noFill/>
        </p:spPr>
        <p:txBody>
          <a:bodyPr wrap="square" rtlCol="0">
            <a:spAutoFit/>
          </a:bodyPr>
          <a:lstStyle/>
          <a:p>
            <a:pPr marL="285750" indent="-285750">
              <a:spcAft>
                <a:spcPts val="1200"/>
              </a:spcAft>
              <a:buFont typeface="Wingdings" panose="05000000000000000000" pitchFamily="2" charset="2"/>
              <a:buChar char="q"/>
            </a:pPr>
            <a:r>
              <a:rPr lang="en-US" dirty="0"/>
              <a:t>Planning strategically</a:t>
            </a:r>
          </a:p>
          <a:p>
            <a:pPr marL="285750" indent="-285750">
              <a:spcAft>
                <a:spcPts val="1200"/>
              </a:spcAft>
              <a:buFont typeface="Wingdings" panose="05000000000000000000" pitchFamily="2" charset="2"/>
              <a:buChar char="q"/>
            </a:pPr>
            <a:r>
              <a:rPr lang="en-US" dirty="0" smtClean="0"/>
              <a:t>Accurately </a:t>
            </a:r>
            <a:r>
              <a:rPr lang="en-US" dirty="0"/>
              <a:t>forecasting expenditures and revenues</a:t>
            </a:r>
          </a:p>
          <a:p>
            <a:pPr marL="285750" indent="-285750">
              <a:spcAft>
                <a:spcPts val="1200"/>
              </a:spcAft>
              <a:buFont typeface="Wingdings" panose="05000000000000000000" pitchFamily="2" charset="2"/>
              <a:buChar char="q"/>
            </a:pPr>
            <a:r>
              <a:rPr lang="en-US" dirty="0" smtClean="0"/>
              <a:t>Complying </a:t>
            </a:r>
            <a:r>
              <a:rPr lang="en-US" dirty="0"/>
              <a:t>with financial reporting requirements, laws &amp; regulations</a:t>
            </a:r>
          </a:p>
          <a:p>
            <a:pPr marL="285750" indent="-285750">
              <a:spcAft>
                <a:spcPts val="1200"/>
              </a:spcAft>
              <a:buFont typeface="Wingdings" panose="05000000000000000000" pitchFamily="2" charset="2"/>
              <a:buChar char="q"/>
            </a:pPr>
            <a:r>
              <a:rPr lang="en-US" dirty="0" smtClean="0"/>
              <a:t>Monitoring </a:t>
            </a:r>
            <a:r>
              <a:rPr lang="en-US" dirty="0"/>
              <a:t>fiscal processes and procedures</a:t>
            </a:r>
          </a:p>
          <a:p>
            <a:pPr marL="285750" indent="-285750">
              <a:spcAft>
                <a:spcPts val="1200"/>
              </a:spcAft>
              <a:buFont typeface="Wingdings" panose="05000000000000000000" pitchFamily="2" charset="2"/>
              <a:buChar char="q"/>
            </a:pPr>
            <a:r>
              <a:rPr lang="en-US" dirty="0" smtClean="0"/>
              <a:t>Mitigating </a:t>
            </a:r>
            <a:r>
              <a:rPr lang="en-US" dirty="0"/>
              <a:t>potential organizational &amp; fraud </a:t>
            </a:r>
            <a:r>
              <a:rPr lang="en-US" dirty="0" smtClean="0"/>
              <a:t>risks</a:t>
            </a:r>
            <a:endParaRPr lang="en-US" dirty="0"/>
          </a:p>
          <a:p>
            <a:pPr marL="285750" indent="-285750">
              <a:spcAft>
                <a:spcPts val="1200"/>
              </a:spcAft>
              <a:buFont typeface="Wingdings" panose="05000000000000000000" pitchFamily="2" charset="2"/>
              <a:buChar char="q"/>
            </a:pPr>
            <a:r>
              <a:rPr lang="en-US" dirty="0" smtClean="0"/>
              <a:t>Helping </a:t>
            </a:r>
            <a:r>
              <a:rPr lang="en-US" dirty="0"/>
              <a:t>to safeguard assets and establish/maintain/monitor Internal Control</a:t>
            </a:r>
          </a:p>
          <a:p>
            <a:pPr marL="285750" indent="-285750">
              <a:spcAft>
                <a:spcPts val="1200"/>
              </a:spcAft>
              <a:buFont typeface="Wingdings" panose="05000000000000000000" pitchFamily="2" charset="2"/>
              <a:buChar char="q"/>
            </a:pPr>
            <a:r>
              <a:rPr lang="en-US" dirty="0" smtClean="0"/>
              <a:t>Independently </a:t>
            </a:r>
            <a:r>
              <a:rPr lang="en-US" dirty="0"/>
              <a:t>studying problem areas; recommending sound improvement strategies; and taking corrective action</a:t>
            </a:r>
          </a:p>
        </p:txBody>
      </p:sp>
      <p:sp>
        <p:nvSpPr>
          <p:cNvPr id="10" name="TextBox 9"/>
          <p:cNvSpPr txBox="1"/>
          <p:nvPr/>
        </p:nvSpPr>
        <p:spPr>
          <a:xfrm>
            <a:off x="0" y="6023118"/>
            <a:ext cx="7810500" cy="677108"/>
          </a:xfrm>
          <a:prstGeom prst="rect">
            <a:avLst/>
          </a:prstGeom>
          <a:noFill/>
        </p:spPr>
        <p:txBody>
          <a:bodyPr wrap="square" rtlCol="0">
            <a:spAutoFit/>
          </a:bodyPr>
          <a:lstStyle/>
          <a:p>
            <a:endParaRPr lang="en-US" sz="1000" dirty="0"/>
          </a:p>
          <a:p>
            <a:r>
              <a:rPr lang="en-US" sz="900" dirty="0"/>
              <a:t>Virginia Performs. Bond Rating. (2017). </a:t>
            </a:r>
            <a:r>
              <a:rPr lang="en-US" sz="900" dirty="0">
                <a:hlinkClick r:id="rId4"/>
              </a:rPr>
              <a:t>"Bond Ratings." What is the State’s Role? </a:t>
            </a:r>
            <a:endParaRPr lang="en-US" sz="900" dirty="0"/>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34" y="1330577"/>
            <a:ext cx="3283166" cy="4534767"/>
          </a:xfrm>
          <a:prstGeom prst="rect">
            <a:avLst/>
          </a:prstGeom>
        </p:spPr>
      </p:pic>
    </p:spTree>
    <p:custDataLst>
      <p:tags r:id="rId1"/>
    </p:custDataLst>
    <p:extLst>
      <p:ext uri="{BB962C8B-B14F-4D97-AF65-F5344CB8AC3E}">
        <p14:creationId xmlns:p14="http://schemas.microsoft.com/office/powerpoint/2010/main" val="4791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4AD352-8859-4D88-90C1-67E9DD09C6DC}" type="slidenum">
              <a:rPr lang="en-US" altLang="en-US"/>
              <a:pPr/>
              <a:t>11</a:t>
            </a:fld>
            <a:endParaRPr lang="en-US" altLang="en-US" dirty="0"/>
          </a:p>
        </p:txBody>
      </p:sp>
      <p:sp>
        <p:nvSpPr>
          <p:cNvPr id="367618" name="Rectangle 2"/>
          <p:cNvSpPr>
            <a:spLocks noGrp="1" noChangeArrowheads="1"/>
          </p:cNvSpPr>
          <p:nvPr>
            <p:ph type="title"/>
          </p:nvPr>
        </p:nvSpPr>
        <p:spPr/>
        <p:txBody>
          <a:bodyPr/>
          <a:lstStyle/>
          <a:p>
            <a:r>
              <a:rPr lang="en-US" altLang="en-US" sz="2800" dirty="0"/>
              <a:t>Internal Control - ACTION</a:t>
            </a:r>
          </a:p>
        </p:txBody>
      </p:sp>
      <p:sp>
        <p:nvSpPr>
          <p:cNvPr id="367619" name="Rectangle 3"/>
          <p:cNvSpPr>
            <a:spLocks noGrp="1" noChangeArrowheads="1"/>
          </p:cNvSpPr>
          <p:nvPr>
            <p:ph type="body" idx="1"/>
          </p:nvPr>
        </p:nvSpPr>
        <p:spPr>
          <a:xfrm>
            <a:off x="381000" y="1071354"/>
            <a:ext cx="8305800" cy="5100846"/>
          </a:xfrm>
        </p:spPr>
        <p:txBody>
          <a:bodyPr/>
          <a:lstStyle/>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pPr marL="0" indent="0"/>
            <a:endParaRPr lang="en-US" altLang="en-US" sz="2800" dirty="0"/>
          </a:p>
          <a:p>
            <a:endParaRPr lang="en-US" altLang="en-US" sz="1400" dirty="0"/>
          </a:p>
        </p:txBody>
      </p:sp>
      <p:sp>
        <p:nvSpPr>
          <p:cNvPr id="17" name="Oval 16"/>
          <p:cNvSpPr/>
          <p:nvPr/>
        </p:nvSpPr>
        <p:spPr bwMode="auto">
          <a:xfrm>
            <a:off x="3962400" y="1555039"/>
            <a:ext cx="3505200" cy="3135317"/>
          </a:xfrm>
          <a:prstGeom prst="ellipse">
            <a:avLst/>
          </a:prstGeom>
          <a:solidFill>
            <a:srgbClr val="00206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b="1" dirty="0">
              <a:solidFill>
                <a:schemeClr val="bg1">
                  <a:lumMod val="95000"/>
                </a:schemeClr>
              </a:solidFill>
              <a:latin typeface="MV Boli" panose="02000500030200090000" pitchFamily="2" charset="0"/>
              <a:cs typeface="MV Boli" panose="02000500030200090000" pitchFamily="2"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bg1">
                    <a:lumMod val="95000"/>
                  </a:schemeClr>
                </a:solidFill>
                <a:latin typeface="Britannic Bold" panose="020B0903060703020204" pitchFamily="34" charset="0"/>
                <a:cs typeface="MV Boli" panose="02000500030200090000" pitchFamily="2" charset="0"/>
              </a:rPr>
              <a:t>Agency Risk Management &amp; Internal Control Standards       </a:t>
            </a:r>
            <a:r>
              <a:rPr lang="en-US" sz="2400" b="1" dirty="0">
                <a:solidFill>
                  <a:srgbClr val="FF0000"/>
                </a:solidFill>
                <a:latin typeface="Britannic Bold" panose="020B0903060703020204" pitchFamily="34" charset="0"/>
                <a:cs typeface="MV Boli" panose="02000500030200090000" pitchFamily="2" charset="0"/>
              </a:rPr>
              <a:t>(ARMICS)</a:t>
            </a:r>
            <a:endParaRPr kumimoji="0" lang="en-US" sz="2400" b="1" i="0" u="none" strike="noStrike" cap="none" normalizeH="0" baseline="0" dirty="0">
              <a:ln>
                <a:noFill/>
              </a:ln>
              <a:solidFill>
                <a:srgbClr val="FF0000"/>
              </a:solidFill>
              <a:effectLst/>
              <a:latin typeface="Britannic Bold" panose="020B0903060703020204" pitchFamily="34" charset="0"/>
              <a:cs typeface="MV Boli" panose="02000500030200090000" pitchFamily="2"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69" y="1295400"/>
            <a:ext cx="3291580" cy="3352800"/>
          </a:xfrm>
          <a:prstGeom prst="rect">
            <a:avLst/>
          </a:prstGeom>
        </p:spPr>
      </p:pic>
      <p:sp>
        <p:nvSpPr>
          <p:cNvPr id="21" name="TextBox 20"/>
          <p:cNvSpPr txBox="1"/>
          <p:nvPr/>
        </p:nvSpPr>
        <p:spPr>
          <a:xfrm>
            <a:off x="2324100" y="4865902"/>
            <a:ext cx="6553200" cy="769441"/>
          </a:xfrm>
          <a:prstGeom prst="rect">
            <a:avLst/>
          </a:prstGeom>
          <a:noFill/>
        </p:spPr>
        <p:txBody>
          <a:bodyPr wrap="square" rtlCol="0">
            <a:spAutoFit/>
          </a:bodyPr>
          <a:lstStyle/>
          <a:p>
            <a:pPr marL="285750" indent="-285750">
              <a:buFont typeface="Wingdings" panose="05000000000000000000" pitchFamily="2" charset="2"/>
              <a:buChar char="l"/>
            </a:pPr>
            <a:r>
              <a:rPr lang="en-US" dirty="0">
                <a:solidFill>
                  <a:srgbClr val="FF0000"/>
                </a:solidFill>
                <a:latin typeface="MV Boli" panose="02000500030200090000" pitchFamily="2" charset="0"/>
                <a:cs typeface="MV Boli" panose="02000500030200090000" pitchFamily="2" charset="0"/>
              </a:rPr>
              <a:t>Authority of the Code of Virginia, §§ 2.2-800 </a:t>
            </a:r>
          </a:p>
          <a:p>
            <a:r>
              <a:rPr lang="en-US" dirty="0">
                <a:solidFill>
                  <a:srgbClr val="FF0000"/>
                </a:solidFill>
                <a:latin typeface="MV Boli" panose="02000500030200090000" pitchFamily="2" charset="0"/>
                <a:cs typeface="MV Boli" panose="02000500030200090000" pitchFamily="2" charset="0"/>
              </a:rPr>
              <a:t>       and 2.2-803</a:t>
            </a:r>
          </a:p>
          <a:p>
            <a:endParaRPr lang="en-US" sz="800" dirty="0">
              <a:solidFill>
                <a:srgbClr val="FF0000"/>
              </a:solidFill>
              <a:latin typeface="MV Boli" panose="02000500030200090000" pitchFamily="2" charset="0"/>
              <a:cs typeface="MV Boli" panose="02000500030200090000" pitchFamily="2" charset="0"/>
            </a:endParaRPr>
          </a:p>
        </p:txBody>
      </p:sp>
      <p:sp>
        <p:nvSpPr>
          <p:cNvPr id="22" name="TextBox 21"/>
          <p:cNvSpPr txBox="1"/>
          <p:nvPr/>
        </p:nvSpPr>
        <p:spPr>
          <a:xfrm>
            <a:off x="2927249" y="2133600"/>
            <a:ext cx="990600" cy="461665"/>
          </a:xfrm>
          <a:prstGeom prst="rect">
            <a:avLst/>
          </a:prstGeom>
          <a:noFill/>
        </p:spPr>
        <p:txBody>
          <a:bodyPr wrap="square" rtlCol="0">
            <a:spAutoFit/>
          </a:bodyPr>
          <a:lstStyle/>
          <a:p>
            <a:r>
              <a:rPr lang="en-US" sz="2400" b="1" dirty="0">
                <a:solidFill>
                  <a:srgbClr val="FF0000"/>
                </a:solidFill>
                <a:latin typeface="Britannic Bold" panose="020B0903060703020204" pitchFamily="34" charset="0"/>
                <a:cs typeface="MV Boli" panose="02000500030200090000" pitchFamily="2" charset="0"/>
              </a:rPr>
              <a:t>2006</a:t>
            </a:r>
          </a:p>
        </p:txBody>
      </p:sp>
    </p:spTree>
    <p:custDataLst>
      <p:tags r:id="rId1"/>
    </p:custDataLst>
    <p:extLst>
      <p:ext uri="{BB962C8B-B14F-4D97-AF65-F5344CB8AC3E}">
        <p14:creationId xmlns:p14="http://schemas.microsoft.com/office/powerpoint/2010/main" val="1086086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Objectives - ARMICS</a:t>
            </a:r>
            <a:endParaRPr lang="en-US" dirty="0"/>
          </a:p>
        </p:txBody>
      </p:sp>
      <p:sp>
        <p:nvSpPr>
          <p:cNvPr id="4" name="Date Placeholder 3"/>
          <p:cNvSpPr>
            <a:spLocks noGrp="1"/>
          </p:cNvSpPr>
          <p:nvPr>
            <p:ph type="dt" sz="half" idx="10"/>
          </p:nvPr>
        </p:nvSpPr>
        <p:spPr/>
        <p:txBody>
          <a:bodyPr/>
          <a:lstStyle/>
          <a:p>
            <a:fld id="{F8612DFA-EDA8-4AAF-93B3-3F503C0DBDC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FF08D380-FFB3-4E82-AA4C-0937F65483E0}" type="slidenum">
              <a:rPr lang="en-US" altLang="en-US" smtClean="0"/>
              <a:pPr/>
              <a:t>12</a:t>
            </a:fld>
            <a:endParaRPr lang="en-US" altLang="en-US" dirty="0"/>
          </a:p>
        </p:txBody>
      </p:sp>
      <p:sp>
        <p:nvSpPr>
          <p:cNvPr id="13" name="TextBox 12"/>
          <p:cNvSpPr txBox="1"/>
          <p:nvPr/>
        </p:nvSpPr>
        <p:spPr>
          <a:xfrm>
            <a:off x="381000" y="1538797"/>
            <a:ext cx="8366393" cy="4878259"/>
          </a:xfrm>
          <a:prstGeom prst="rect">
            <a:avLst/>
          </a:prstGeom>
          <a:noFill/>
        </p:spPr>
        <p:txBody>
          <a:bodyPr wrap="none" rtlCol="0">
            <a:spAutoFit/>
          </a:bodyPr>
          <a:lstStyle/>
          <a:p>
            <a:r>
              <a:rPr lang="en-US" sz="2400" b="1" dirty="0" smtClean="0"/>
              <a:t>STRATEGIC</a:t>
            </a:r>
            <a:r>
              <a:rPr lang="en-US" dirty="0" smtClean="0">
                <a:solidFill>
                  <a:srgbClr val="FF00FF"/>
                </a:solidFill>
              </a:rPr>
              <a:t>		</a:t>
            </a:r>
            <a:r>
              <a:rPr lang="en-US" dirty="0" smtClean="0"/>
              <a:t>Support for being “best-managed” state in the nation </a:t>
            </a:r>
          </a:p>
          <a:p>
            <a:r>
              <a:rPr lang="en-US" dirty="0">
                <a:solidFill>
                  <a:srgbClr val="FF00FF"/>
                </a:solidFill>
              </a:rPr>
              <a:t>	</a:t>
            </a:r>
            <a:r>
              <a:rPr lang="en-US" dirty="0" smtClean="0">
                <a:solidFill>
                  <a:srgbClr val="FF00FF"/>
                </a:solidFill>
              </a:rPr>
              <a:t>		</a:t>
            </a:r>
            <a:r>
              <a:rPr lang="en-US" dirty="0" smtClean="0"/>
              <a:t>through internal control best practices</a:t>
            </a:r>
          </a:p>
          <a:p>
            <a:endParaRPr lang="en-US" dirty="0"/>
          </a:p>
          <a:p>
            <a:r>
              <a:rPr lang="en-US" sz="2400" b="1" dirty="0" smtClean="0"/>
              <a:t>OPERATIONAL</a:t>
            </a:r>
            <a:r>
              <a:rPr lang="en-US" dirty="0" smtClean="0">
                <a:solidFill>
                  <a:srgbClr val="FF00FF"/>
                </a:solidFill>
              </a:rPr>
              <a:t>	</a:t>
            </a:r>
            <a:r>
              <a:rPr lang="en-US" dirty="0" smtClean="0"/>
              <a:t>Effective and efficient use of fiscal resources and </a:t>
            </a:r>
          </a:p>
          <a:p>
            <a:r>
              <a:rPr lang="en-US" dirty="0">
                <a:solidFill>
                  <a:srgbClr val="FF00FF"/>
                </a:solidFill>
              </a:rPr>
              <a:t>	</a:t>
            </a:r>
            <a:r>
              <a:rPr lang="en-US" dirty="0" smtClean="0">
                <a:solidFill>
                  <a:srgbClr val="FF00FF"/>
                </a:solidFill>
              </a:rPr>
              <a:t>		</a:t>
            </a:r>
            <a:r>
              <a:rPr lang="en-US" dirty="0" smtClean="0"/>
              <a:t>other assets</a:t>
            </a:r>
          </a:p>
          <a:p>
            <a:endParaRPr lang="en-US" dirty="0"/>
          </a:p>
          <a:p>
            <a:r>
              <a:rPr lang="en-US" sz="2400" b="1" dirty="0" smtClean="0"/>
              <a:t>REPORTING</a:t>
            </a:r>
            <a:r>
              <a:rPr lang="en-US" dirty="0" smtClean="0">
                <a:solidFill>
                  <a:srgbClr val="FF00FF"/>
                </a:solidFill>
              </a:rPr>
              <a:t>		</a:t>
            </a:r>
            <a:r>
              <a:rPr lang="en-US" dirty="0" smtClean="0"/>
              <a:t>Integrity and reliability of financial reporting</a:t>
            </a:r>
          </a:p>
          <a:p>
            <a:endParaRPr lang="en-US" dirty="0"/>
          </a:p>
          <a:p>
            <a:r>
              <a:rPr lang="en-US" sz="2400" b="1" dirty="0" smtClean="0"/>
              <a:t>COMPLIANCE</a:t>
            </a:r>
            <a:r>
              <a:rPr lang="en-US" dirty="0" smtClean="0">
                <a:solidFill>
                  <a:srgbClr val="FF00FF"/>
                </a:solidFill>
              </a:rPr>
              <a:t>	</a:t>
            </a:r>
            <a:r>
              <a:rPr lang="en-US" dirty="0" smtClean="0"/>
              <a:t>Compliance with applicable laws and regulations</a:t>
            </a:r>
          </a:p>
          <a:p>
            <a:endParaRPr lang="en-US" dirty="0"/>
          </a:p>
          <a:p>
            <a:r>
              <a:rPr lang="en-US" sz="2400" b="1" dirty="0" smtClean="0"/>
              <a:t>STEWARDSHIP</a:t>
            </a:r>
            <a:r>
              <a:rPr lang="en-US" dirty="0" smtClean="0">
                <a:solidFill>
                  <a:srgbClr val="FF00FF"/>
                </a:solidFill>
              </a:rPr>
              <a:t>	</a:t>
            </a:r>
            <a:r>
              <a:rPr lang="en-US" dirty="0" smtClean="0"/>
              <a:t>Safeguarding and conservation of assets</a:t>
            </a:r>
          </a:p>
          <a:p>
            <a:endParaRPr lang="en-US" dirty="0"/>
          </a:p>
          <a:p>
            <a:endParaRPr lang="en-US" dirty="0" smtClean="0"/>
          </a:p>
          <a:p>
            <a:endParaRPr lang="en-US" dirty="0"/>
          </a:p>
          <a:p>
            <a:r>
              <a:rPr lang="en-US" sz="1100" dirty="0">
                <a:hlinkClick r:id="rId4"/>
              </a:rPr>
              <a:t>Agency Risk Management and Internal Control Standards</a:t>
            </a:r>
            <a:r>
              <a:rPr lang="en-US" sz="1100" dirty="0"/>
              <a:t>. (2015).  Commonwealth of Virginia, Department of Accounts. Pg. 13 </a:t>
            </a:r>
            <a:endParaRPr lang="en-US" sz="1100" b="1" dirty="0"/>
          </a:p>
          <a:p>
            <a:endParaRPr lang="en-US" dirty="0"/>
          </a:p>
        </p:txBody>
      </p:sp>
    </p:spTree>
    <p:custDataLst>
      <p:tags r:id="rId1"/>
    </p:custDataLst>
    <p:extLst>
      <p:ext uri="{BB962C8B-B14F-4D97-AF65-F5344CB8AC3E}">
        <p14:creationId xmlns:p14="http://schemas.microsoft.com/office/powerpoint/2010/main" val="428213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 Guidance</a:t>
            </a:r>
          </a:p>
        </p:txBody>
      </p:sp>
      <p:sp>
        <p:nvSpPr>
          <p:cNvPr id="3" name="Content Placeholder 2"/>
          <p:cNvSpPr>
            <a:spLocks noGrp="1"/>
          </p:cNvSpPr>
          <p:nvPr>
            <p:ph idx="1"/>
          </p:nvPr>
        </p:nvSpPr>
        <p:spPr>
          <a:xfrm>
            <a:off x="304800" y="1028700"/>
            <a:ext cx="8229600" cy="5219700"/>
          </a:xfrm>
        </p:spPr>
        <p:txBody>
          <a:bodyPr/>
          <a:lstStyle/>
          <a:p>
            <a:pPr marL="0" indent="0"/>
            <a:endParaRPr lang="en-US" sz="800" dirty="0"/>
          </a:p>
          <a:p>
            <a:pPr>
              <a:buFont typeface="Arial" panose="020B0604020202020204" pitchFamily="34" charset="0"/>
              <a:buChar char="•"/>
            </a:pPr>
            <a:r>
              <a:rPr lang="en-US" sz="2000" dirty="0"/>
              <a:t>Initial Implementation: Comptroller’s Directives 1-07 and 1-08. </a:t>
            </a:r>
          </a:p>
          <a:p>
            <a:pPr>
              <a:buFont typeface="Arial" panose="020B0604020202020204" pitchFamily="34" charset="0"/>
              <a:buChar char="•"/>
            </a:pPr>
            <a:endParaRPr lang="en-US" sz="2000" dirty="0"/>
          </a:p>
          <a:p>
            <a:pPr>
              <a:buFont typeface="Arial" panose="020B0604020202020204" pitchFamily="34" charset="0"/>
              <a:buChar char="•"/>
            </a:pPr>
            <a:r>
              <a:rPr lang="en-US" sz="2000" dirty="0"/>
              <a:t>ARMICS requires agencies meet </a:t>
            </a:r>
            <a:r>
              <a:rPr lang="en-US" sz="2000" i="1" dirty="0"/>
              <a:t>Minimum Requirements </a:t>
            </a:r>
            <a:r>
              <a:rPr lang="en-US" sz="2000" dirty="0"/>
              <a:t>(MR) to provide reasonable assurance of adequate internal control</a:t>
            </a:r>
          </a:p>
          <a:p>
            <a:pPr marL="0" indent="0"/>
            <a:endParaRPr lang="en-US" sz="800" dirty="0"/>
          </a:p>
          <a:p>
            <a:pPr>
              <a:buFont typeface="Arial" panose="020B0604020202020204" pitchFamily="34" charset="0"/>
              <a:buChar char="•"/>
            </a:pPr>
            <a:endParaRPr lang="en-US" sz="800" dirty="0"/>
          </a:p>
          <a:p>
            <a:pPr>
              <a:buFont typeface="Arial" panose="020B0604020202020204" pitchFamily="34" charset="0"/>
              <a:buChar char="•"/>
            </a:pPr>
            <a:r>
              <a:rPr lang="en-US" sz="2000" b="1" u="sng" dirty="0">
                <a:solidFill>
                  <a:srgbClr val="FF0000"/>
                </a:solidFill>
              </a:rPr>
              <a:t>Agency Head has ultimate </a:t>
            </a:r>
            <a:r>
              <a:rPr lang="en-US" sz="2000" b="1" u="sng" dirty="0" smtClean="0">
                <a:solidFill>
                  <a:srgbClr val="FF0000"/>
                </a:solidFill>
              </a:rPr>
              <a:t>responsibility/ownership*</a:t>
            </a:r>
            <a:r>
              <a:rPr lang="en-US" sz="2000" dirty="0" smtClean="0"/>
              <a:t> </a:t>
            </a:r>
            <a:r>
              <a:rPr lang="en-US" sz="2000" dirty="0"/>
              <a:t>for Annual ARMICS Assessment and Internal Control.                                    </a:t>
            </a:r>
            <a:r>
              <a:rPr lang="en-US" sz="2000" b="1" dirty="0" smtClean="0">
                <a:solidFill>
                  <a:srgbClr val="FF0000"/>
                </a:solidFill>
              </a:rPr>
              <a:t>*</a:t>
            </a:r>
            <a:r>
              <a:rPr lang="en-US" sz="2000" b="1" u="sng" dirty="0" smtClean="0">
                <a:solidFill>
                  <a:srgbClr val="FF0000"/>
                </a:solidFill>
              </a:rPr>
              <a:t>NOTE</a:t>
            </a:r>
            <a:r>
              <a:rPr lang="en-US" sz="2000" b="1" u="sng" dirty="0">
                <a:solidFill>
                  <a:srgbClr val="FF0000"/>
                </a:solidFill>
              </a:rPr>
              <a:t>:  It is not the role of Internal Audit</a:t>
            </a:r>
            <a:r>
              <a:rPr lang="en-US" sz="2000" b="1" dirty="0">
                <a:solidFill>
                  <a:srgbClr val="FF0000"/>
                </a:solidFill>
              </a:rPr>
              <a:t>.</a:t>
            </a:r>
          </a:p>
          <a:p>
            <a:pPr>
              <a:buFont typeface="Arial" panose="020B0604020202020204" pitchFamily="34" charset="0"/>
              <a:buChar char="•"/>
            </a:pPr>
            <a:endParaRPr lang="en-US" sz="800" dirty="0">
              <a:solidFill>
                <a:srgbClr val="FF0000"/>
              </a:solidFill>
            </a:endParaRPr>
          </a:p>
          <a:p>
            <a:pPr>
              <a:buFont typeface="Arial" panose="020B0604020202020204" pitchFamily="34" charset="0"/>
              <a:buChar char="•"/>
            </a:pPr>
            <a:endParaRPr lang="en-US" sz="800" b="1" dirty="0">
              <a:solidFill>
                <a:srgbClr val="FF0000"/>
              </a:solidFill>
            </a:endParaRPr>
          </a:p>
          <a:p>
            <a:pPr>
              <a:buFont typeface="Arial" panose="020B0604020202020204" pitchFamily="34" charset="0"/>
              <a:buChar char="•"/>
            </a:pPr>
            <a:r>
              <a:rPr lang="en-US" sz="2000" dirty="0"/>
              <a:t>CAPP Topic 10305, Internal Control - Effective FY 2010</a:t>
            </a:r>
          </a:p>
          <a:p>
            <a:pPr>
              <a:buFont typeface="Arial" panose="020B0604020202020204" pitchFamily="34" charset="0"/>
              <a:buChar char="•"/>
            </a:pPr>
            <a:endParaRPr lang="en-US" sz="2000" b="1" dirty="0">
              <a:solidFill>
                <a:srgbClr val="FF0000"/>
              </a:solidFill>
            </a:endParaRPr>
          </a:p>
          <a:p>
            <a:pPr>
              <a:buFont typeface="Arial" panose="020B0604020202020204" pitchFamily="34" charset="0"/>
              <a:buChar char="•"/>
            </a:pPr>
            <a:r>
              <a:rPr lang="en-US" sz="2000" dirty="0"/>
              <a:t>Annual Agency </a:t>
            </a:r>
            <a:r>
              <a:rPr lang="en-US" sz="2000" dirty="0" smtClean="0"/>
              <a:t>ARMICS Assessment </a:t>
            </a:r>
            <a:r>
              <a:rPr lang="en-US" sz="2000" dirty="0"/>
              <a:t>- </a:t>
            </a:r>
            <a:r>
              <a:rPr lang="en-US" sz="2000" b="1" u="sng" dirty="0">
                <a:solidFill>
                  <a:srgbClr val="FF0000"/>
                </a:solidFill>
              </a:rPr>
              <a:t>Due Sept. 30</a:t>
            </a:r>
          </a:p>
          <a:p>
            <a:pPr>
              <a:buFont typeface="Arial" panose="020B0604020202020204" pitchFamily="34" charset="0"/>
              <a:buChar char="•"/>
            </a:pPr>
            <a:endParaRPr lang="en-US" sz="800" dirty="0"/>
          </a:p>
          <a:p>
            <a:pPr marL="0" indent="0"/>
            <a:endParaRPr lang="en-US" altLang="en-US" sz="1000" dirty="0"/>
          </a:p>
          <a:p>
            <a:pPr>
              <a:buFont typeface="Arial" panose="020B0604020202020204" pitchFamily="34" charset="0"/>
              <a:buChar char="•"/>
            </a:pPr>
            <a:r>
              <a:rPr lang="en-US" altLang="en-US" sz="2000" dirty="0"/>
              <a:t>Based on the COSO framework</a:t>
            </a:r>
            <a:endParaRPr lang="en-US" sz="2000" dirty="0"/>
          </a:p>
          <a:p>
            <a:endParaRPr lang="en-US" sz="2000"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13</a:t>
            </a:fld>
            <a:endParaRPr lang="en-US" altLang="en-US" dirty="0"/>
          </a:p>
        </p:txBody>
      </p:sp>
    </p:spTree>
    <p:custDataLst>
      <p:tags r:id="rId1"/>
    </p:custDataLst>
    <p:extLst>
      <p:ext uri="{BB962C8B-B14F-4D97-AF65-F5344CB8AC3E}">
        <p14:creationId xmlns:p14="http://schemas.microsoft.com/office/powerpoint/2010/main" val="3286323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51735" y="1885950"/>
            <a:ext cx="4314825" cy="3924300"/>
          </a:xfrm>
        </p:spPr>
      </p:pic>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14</a:t>
            </a:fld>
            <a:endParaRPr lang="en-US" altLang="en-US" dirty="0"/>
          </a:p>
        </p:txBody>
      </p:sp>
      <p:sp>
        <p:nvSpPr>
          <p:cNvPr id="7" name="Title 1"/>
          <p:cNvSpPr>
            <a:spLocks noGrp="1"/>
          </p:cNvSpPr>
          <p:nvPr>
            <p:ph type="title"/>
          </p:nvPr>
        </p:nvSpPr>
        <p:spPr>
          <a:xfrm>
            <a:off x="2514600" y="381000"/>
            <a:ext cx="6172200" cy="914400"/>
          </a:xfrm>
        </p:spPr>
        <p:txBody>
          <a:bodyPr/>
          <a:lstStyle/>
          <a:p>
            <a:r>
              <a:rPr lang="en-US" sz="2800" dirty="0"/>
              <a:t>COSO Internal Control Framework</a:t>
            </a:r>
          </a:p>
        </p:txBody>
      </p:sp>
      <p:sp>
        <p:nvSpPr>
          <p:cNvPr id="2" name="TextBox 1">
            <a:extLst>
              <a:ext uri="{FF2B5EF4-FFF2-40B4-BE49-F238E27FC236}">
                <a16:creationId xmlns:a16="http://schemas.microsoft.com/office/drawing/2014/main" id="{89F6416F-7848-4965-98A2-1FED10AA9BCF}"/>
              </a:ext>
            </a:extLst>
          </p:cNvPr>
          <p:cNvSpPr txBox="1"/>
          <p:nvPr/>
        </p:nvSpPr>
        <p:spPr>
          <a:xfrm>
            <a:off x="533400" y="5810250"/>
            <a:ext cx="7924800" cy="400110"/>
          </a:xfrm>
          <a:prstGeom prst="rect">
            <a:avLst/>
          </a:prstGeom>
          <a:noFill/>
        </p:spPr>
        <p:txBody>
          <a:bodyPr wrap="square" rtlCol="0">
            <a:spAutoFit/>
          </a:bodyPr>
          <a:lstStyle/>
          <a:p>
            <a:pPr marL="400050" lvl="1" indent="0">
              <a:buNone/>
            </a:pPr>
            <a:r>
              <a:rPr lang="en-US" sz="1000" dirty="0"/>
              <a:t>COSO. Committee of Sponsoring Organizations (COSO) of the Treadway Commission. “How the COSO Frameworks Can Help.” </a:t>
            </a:r>
            <a:r>
              <a:rPr lang="en-US" sz="1000" dirty="0" smtClean="0"/>
              <a:t> </a:t>
            </a:r>
          </a:p>
          <a:p>
            <a:pPr marL="400050" lvl="1" indent="0">
              <a:buNone/>
            </a:pPr>
            <a:r>
              <a:rPr lang="en-US" sz="1000" dirty="0"/>
              <a:t> </a:t>
            </a:r>
            <a:r>
              <a:rPr lang="en-US" sz="1000" dirty="0" smtClean="0"/>
              <a:t>       </a:t>
            </a:r>
            <a:r>
              <a:rPr lang="en-US" sz="1000" dirty="0" smtClean="0"/>
              <a:t>(</a:t>
            </a:r>
            <a:r>
              <a:rPr lang="en-US" sz="1000" dirty="0"/>
              <a:t>2014). </a:t>
            </a:r>
            <a:r>
              <a:rPr lang="en-US" sz="1000" dirty="0">
                <a:hlinkClick r:id="rId5"/>
              </a:rPr>
              <a:t>https://www.coso.org/Documents/2014-2-10-COSO-Thought-Paper.pdf</a:t>
            </a:r>
            <a:endParaRPr lang="en-US" sz="1000" dirty="0"/>
          </a:p>
        </p:txBody>
      </p:sp>
    </p:spTree>
    <p:custDataLst>
      <p:tags r:id="rId1"/>
    </p:custDataLst>
    <p:extLst>
      <p:ext uri="{BB962C8B-B14F-4D97-AF65-F5344CB8AC3E}">
        <p14:creationId xmlns:p14="http://schemas.microsoft.com/office/powerpoint/2010/main" val="366655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477000" cy="972553"/>
          </a:xfrm>
        </p:spPr>
        <p:txBody>
          <a:bodyPr/>
          <a:lstStyle/>
          <a:p>
            <a:r>
              <a:rPr lang="en-US" sz="2800" dirty="0"/>
              <a:t>3 Stages of ARMICS Assessment</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72405659"/>
              </p:ext>
            </p:extLst>
          </p:nvPr>
        </p:nvGraphicFramePr>
        <p:xfrm>
          <a:off x="3657600" y="1295400"/>
          <a:ext cx="51816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15</a:t>
            </a:fld>
            <a:endParaRPr lang="en-US" altLang="en-US" dirty="0"/>
          </a:p>
        </p:txBody>
      </p:sp>
      <p:sp>
        <p:nvSpPr>
          <p:cNvPr id="8" name="TextBox 7"/>
          <p:cNvSpPr txBox="1"/>
          <p:nvPr/>
        </p:nvSpPr>
        <p:spPr>
          <a:xfrm>
            <a:off x="336884" y="1165532"/>
            <a:ext cx="3092116" cy="5078313"/>
          </a:xfrm>
          <a:prstGeom prst="rect">
            <a:avLst/>
          </a:prstGeom>
          <a:noFill/>
        </p:spPr>
        <p:txBody>
          <a:bodyPr wrap="square" rtlCol="0">
            <a:spAutoFit/>
          </a:bodyPr>
          <a:lstStyle/>
          <a:p>
            <a:r>
              <a:rPr lang="en-US" sz="2600" dirty="0">
                <a:solidFill>
                  <a:srgbClr val="FF0000"/>
                </a:solidFill>
              </a:rPr>
              <a:t>To comply with ARMICS</a:t>
            </a:r>
            <a:r>
              <a:rPr lang="en-US" sz="2600" dirty="0"/>
              <a:t>:</a:t>
            </a:r>
          </a:p>
          <a:p>
            <a:endParaRPr lang="en-US" sz="1200" dirty="0"/>
          </a:p>
          <a:p>
            <a:r>
              <a:rPr lang="en-US" sz="2600" dirty="0"/>
              <a:t>Each agency must establish &amp; complete an assessment of Internal Control of </a:t>
            </a:r>
            <a:r>
              <a:rPr lang="en-US" sz="2600" u="sng" dirty="0"/>
              <a:t>Stages 1 &amp; 2, and meet the Minimum Requirements(MR).  Must complete Stage 3 </a:t>
            </a:r>
            <a:r>
              <a:rPr lang="en-US" sz="2200" u="sng" dirty="0"/>
              <a:t>(if applicable)</a:t>
            </a:r>
          </a:p>
        </p:txBody>
      </p:sp>
      <p:sp>
        <p:nvSpPr>
          <p:cNvPr id="9" name="TextBox 8"/>
          <p:cNvSpPr txBox="1"/>
          <p:nvPr/>
        </p:nvSpPr>
        <p:spPr>
          <a:xfrm>
            <a:off x="5943600" y="1369595"/>
            <a:ext cx="457200" cy="584775"/>
          </a:xfrm>
          <a:prstGeom prst="rect">
            <a:avLst/>
          </a:prstGeom>
          <a:noFill/>
        </p:spPr>
        <p:txBody>
          <a:bodyPr wrap="square" rtlCol="0">
            <a:spAutoFit/>
          </a:bodyPr>
          <a:lstStyle/>
          <a:p>
            <a:pPr algn="ctr"/>
            <a:r>
              <a:rPr lang="en-US" sz="3200" b="1" dirty="0">
                <a:solidFill>
                  <a:schemeClr val="accent6">
                    <a:lumMod val="75000"/>
                  </a:schemeClr>
                </a:solidFill>
              </a:rPr>
              <a:t>1</a:t>
            </a:r>
          </a:p>
        </p:txBody>
      </p:sp>
      <p:sp>
        <p:nvSpPr>
          <p:cNvPr id="10" name="TextBox 9"/>
          <p:cNvSpPr txBox="1"/>
          <p:nvPr/>
        </p:nvSpPr>
        <p:spPr>
          <a:xfrm>
            <a:off x="4610100" y="3886200"/>
            <a:ext cx="457200" cy="584775"/>
          </a:xfrm>
          <a:prstGeom prst="rect">
            <a:avLst/>
          </a:prstGeom>
          <a:noFill/>
        </p:spPr>
        <p:txBody>
          <a:bodyPr wrap="square" rtlCol="0">
            <a:spAutoFit/>
          </a:bodyPr>
          <a:lstStyle/>
          <a:p>
            <a:pPr algn="ctr"/>
            <a:r>
              <a:rPr lang="en-US" sz="3200" b="1" dirty="0">
                <a:solidFill>
                  <a:schemeClr val="accent6">
                    <a:lumMod val="75000"/>
                  </a:schemeClr>
                </a:solidFill>
              </a:rPr>
              <a:t>2</a:t>
            </a:r>
          </a:p>
        </p:txBody>
      </p:sp>
      <p:sp>
        <p:nvSpPr>
          <p:cNvPr id="11" name="TextBox 10"/>
          <p:cNvSpPr txBox="1"/>
          <p:nvPr/>
        </p:nvSpPr>
        <p:spPr>
          <a:xfrm>
            <a:off x="7277100" y="3869397"/>
            <a:ext cx="457200" cy="584775"/>
          </a:xfrm>
          <a:prstGeom prst="rect">
            <a:avLst/>
          </a:prstGeom>
          <a:noFill/>
        </p:spPr>
        <p:txBody>
          <a:bodyPr wrap="square" rtlCol="0">
            <a:spAutoFit/>
          </a:bodyPr>
          <a:lstStyle/>
          <a:p>
            <a:pPr algn="ctr"/>
            <a:r>
              <a:rPr lang="en-US" sz="3200" b="1" dirty="0">
                <a:solidFill>
                  <a:schemeClr val="accent6">
                    <a:lumMod val="75000"/>
                  </a:schemeClr>
                </a:solidFill>
              </a:rPr>
              <a:t>3</a:t>
            </a:r>
          </a:p>
        </p:txBody>
      </p:sp>
    </p:spTree>
    <p:custDataLst>
      <p:tags r:id="rId1"/>
    </p:custDataLst>
    <p:extLst>
      <p:ext uri="{BB962C8B-B14F-4D97-AF65-F5344CB8AC3E}">
        <p14:creationId xmlns:p14="http://schemas.microsoft.com/office/powerpoint/2010/main" val="141634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477000" cy="972553"/>
          </a:xfrm>
        </p:spPr>
        <p:txBody>
          <a:bodyPr/>
          <a:lstStyle/>
          <a:p>
            <a:r>
              <a:rPr lang="en-US" sz="2800" dirty="0"/>
              <a:t>Agency- Level </a:t>
            </a:r>
            <a:r>
              <a:rPr lang="en-US" sz="2800" dirty="0">
                <a:solidFill>
                  <a:srgbClr val="FF00FF"/>
                </a:solidFill>
              </a:rPr>
              <a:t/>
            </a:r>
            <a:br>
              <a:rPr lang="en-US" sz="2800" dirty="0">
                <a:solidFill>
                  <a:srgbClr val="FF00FF"/>
                </a:solidFill>
              </a:rPr>
            </a:br>
            <a:r>
              <a:rPr lang="en-US" sz="2800" dirty="0"/>
              <a:t>Assessment (Stage 1) </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5775608"/>
              </p:ext>
            </p:extLst>
          </p:nvPr>
        </p:nvGraphicFramePr>
        <p:xfrm>
          <a:off x="3657600" y="1600200"/>
          <a:ext cx="51816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16</a:t>
            </a:fld>
            <a:endParaRPr lang="en-US" altLang="en-US" dirty="0"/>
          </a:p>
        </p:txBody>
      </p:sp>
      <p:sp>
        <p:nvSpPr>
          <p:cNvPr id="8" name="TextBox 7"/>
          <p:cNvSpPr txBox="1"/>
          <p:nvPr/>
        </p:nvSpPr>
        <p:spPr>
          <a:xfrm>
            <a:off x="457200" y="1848683"/>
            <a:ext cx="3200400" cy="4247317"/>
          </a:xfrm>
          <a:prstGeom prst="rect">
            <a:avLst/>
          </a:prstGeom>
          <a:noFill/>
        </p:spPr>
        <p:txBody>
          <a:bodyPr wrap="square" rtlCol="0">
            <a:spAutoFit/>
          </a:bodyPr>
          <a:lstStyle/>
          <a:p>
            <a:r>
              <a:rPr lang="en-US" sz="3600" dirty="0"/>
              <a:t>Each agency must:</a:t>
            </a:r>
          </a:p>
          <a:p>
            <a:endParaRPr lang="en-US" dirty="0"/>
          </a:p>
          <a:p>
            <a:pPr marL="285750" indent="-285750">
              <a:buFont typeface="Wingdings" panose="05000000000000000000" pitchFamily="2" charset="2"/>
              <a:buChar char="q"/>
            </a:pPr>
            <a:r>
              <a:rPr lang="en-US" dirty="0"/>
              <a:t>DOCUMENT</a:t>
            </a:r>
          </a:p>
          <a:p>
            <a:endParaRPr lang="en-US" dirty="0"/>
          </a:p>
          <a:p>
            <a:pPr marL="285750" indent="-285750">
              <a:buFont typeface="Wingdings" panose="05000000000000000000" pitchFamily="2" charset="2"/>
              <a:buChar char="q"/>
            </a:pPr>
            <a:r>
              <a:rPr lang="en-US" dirty="0"/>
              <a:t>EVALUATE</a:t>
            </a:r>
          </a:p>
          <a:p>
            <a:endParaRPr lang="en-US" dirty="0"/>
          </a:p>
          <a:p>
            <a:pPr marL="285750" indent="-285750">
              <a:buFont typeface="Wingdings" panose="05000000000000000000" pitchFamily="2" charset="2"/>
              <a:buChar char="q"/>
            </a:pPr>
            <a:r>
              <a:rPr lang="en-US" dirty="0"/>
              <a:t>TEST AGENCY-LEVEL CONTROLS across the</a:t>
            </a:r>
          </a:p>
          <a:p>
            <a:r>
              <a:rPr lang="en-US" dirty="0"/>
              <a:t>    </a:t>
            </a:r>
            <a:r>
              <a:rPr lang="en-US" b="1" u="sng" dirty="0"/>
              <a:t>5 components</a:t>
            </a:r>
            <a:r>
              <a:rPr lang="en-US" b="1" dirty="0"/>
              <a:t> </a:t>
            </a:r>
            <a:r>
              <a:rPr lang="en-US" dirty="0"/>
              <a:t>of Internal </a:t>
            </a:r>
          </a:p>
          <a:p>
            <a:r>
              <a:rPr lang="en-US" dirty="0"/>
              <a:t>    Control</a:t>
            </a:r>
          </a:p>
          <a:p>
            <a:endParaRPr lang="en-US" dirty="0"/>
          </a:p>
          <a:p>
            <a:endParaRPr lang="en-US" dirty="0"/>
          </a:p>
        </p:txBody>
      </p:sp>
      <p:sp>
        <p:nvSpPr>
          <p:cNvPr id="3" name="Right Arrow 2"/>
          <p:cNvSpPr/>
          <p:nvPr/>
        </p:nvSpPr>
        <p:spPr bwMode="auto">
          <a:xfrm>
            <a:off x="2095500" y="5293519"/>
            <a:ext cx="838200" cy="304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pitchFamily="8" charset="0"/>
            </a:endParaRPr>
          </a:p>
        </p:txBody>
      </p:sp>
      <p:sp>
        <p:nvSpPr>
          <p:cNvPr id="9" name="TextBox 8">
            <a:extLst>
              <a:ext uri="{FF2B5EF4-FFF2-40B4-BE49-F238E27FC236}">
                <a16:creationId xmlns:a16="http://schemas.microsoft.com/office/drawing/2014/main" id="{A0DA057A-169D-41DD-85CD-621062870C3C}"/>
              </a:ext>
            </a:extLst>
          </p:cNvPr>
          <p:cNvSpPr txBox="1"/>
          <p:nvPr/>
        </p:nvSpPr>
        <p:spPr>
          <a:xfrm>
            <a:off x="4572000" y="1600200"/>
            <a:ext cx="457200" cy="369332"/>
          </a:xfrm>
          <a:prstGeom prst="rect">
            <a:avLst/>
          </a:prstGeom>
          <a:noFill/>
        </p:spPr>
        <p:txBody>
          <a:bodyPr wrap="square" rtlCol="0">
            <a:spAutoFit/>
          </a:bodyPr>
          <a:lstStyle/>
          <a:p>
            <a:pPr algn="ctr"/>
            <a:r>
              <a:rPr lang="en-US" b="1" dirty="0">
                <a:solidFill>
                  <a:schemeClr val="accent6">
                    <a:lumMod val="75000"/>
                  </a:schemeClr>
                </a:solidFill>
              </a:rPr>
              <a:t>1</a:t>
            </a:r>
          </a:p>
        </p:txBody>
      </p:sp>
      <p:sp>
        <p:nvSpPr>
          <p:cNvPr id="10" name="TextBox 9">
            <a:extLst>
              <a:ext uri="{FF2B5EF4-FFF2-40B4-BE49-F238E27FC236}">
                <a16:creationId xmlns:a16="http://schemas.microsoft.com/office/drawing/2014/main" id="{5FC5CD14-BD9E-4634-8A32-BA03E1C0FBFA}"/>
              </a:ext>
            </a:extLst>
          </p:cNvPr>
          <p:cNvSpPr txBox="1"/>
          <p:nvPr/>
        </p:nvSpPr>
        <p:spPr>
          <a:xfrm>
            <a:off x="7277100" y="1558271"/>
            <a:ext cx="457200" cy="369332"/>
          </a:xfrm>
          <a:prstGeom prst="rect">
            <a:avLst/>
          </a:prstGeom>
          <a:noFill/>
        </p:spPr>
        <p:txBody>
          <a:bodyPr wrap="square" rtlCol="0">
            <a:spAutoFit/>
          </a:bodyPr>
          <a:lstStyle/>
          <a:p>
            <a:pPr algn="ctr"/>
            <a:r>
              <a:rPr lang="en-US" b="1" dirty="0">
                <a:solidFill>
                  <a:schemeClr val="accent6">
                    <a:lumMod val="75000"/>
                  </a:schemeClr>
                </a:solidFill>
              </a:rPr>
              <a:t>2</a:t>
            </a:r>
          </a:p>
        </p:txBody>
      </p:sp>
      <p:sp>
        <p:nvSpPr>
          <p:cNvPr id="11" name="TextBox 10">
            <a:extLst>
              <a:ext uri="{FF2B5EF4-FFF2-40B4-BE49-F238E27FC236}">
                <a16:creationId xmlns:a16="http://schemas.microsoft.com/office/drawing/2014/main" id="{DDD9D0FA-52D6-4823-B51B-310C16B0E73F}"/>
              </a:ext>
            </a:extLst>
          </p:cNvPr>
          <p:cNvSpPr txBox="1"/>
          <p:nvPr/>
        </p:nvSpPr>
        <p:spPr>
          <a:xfrm>
            <a:off x="4592053" y="3136780"/>
            <a:ext cx="457200" cy="369332"/>
          </a:xfrm>
          <a:prstGeom prst="rect">
            <a:avLst/>
          </a:prstGeom>
          <a:noFill/>
        </p:spPr>
        <p:txBody>
          <a:bodyPr wrap="square" rtlCol="0">
            <a:spAutoFit/>
          </a:bodyPr>
          <a:lstStyle/>
          <a:p>
            <a:pPr algn="ctr"/>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678A6AFB-FD90-4CF4-8ADE-3C2CFFB21493}"/>
              </a:ext>
            </a:extLst>
          </p:cNvPr>
          <p:cNvSpPr txBox="1"/>
          <p:nvPr/>
        </p:nvSpPr>
        <p:spPr>
          <a:xfrm>
            <a:off x="7216942" y="3100685"/>
            <a:ext cx="457200" cy="369332"/>
          </a:xfrm>
          <a:prstGeom prst="rect">
            <a:avLst/>
          </a:prstGeom>
          <a:noFill/>
        </p:spPr>
        <p:txBody>
          <a:bodyPr wrap="square" rtlCol="0">
            <a:spAutoFit/>
          </a:bodyPr>
          <a:lstStyle/>
          <a:p>
            <a:pPr algn="ctr"/>
            <a:r>
              <a:rPr lang="en-US" b="1" dirty="0">
                <a:solidFill>
                  <a:schemeClr val="accent6">
                    <a:lumMod val="75000"/>
                  </a:schemeClr>
                </a:solidFill>
              </a:rPr>
              <a:t>4</a:t>
            </a:r>
          </a:p>
        </p:txBody>
      </p:sp>
      <p:sp>
        <p:nvSpPr>
          <p:cNvPr id="13" name="TextBox 12">
            <a:extLst>
              <a:ext uri="{FF2B5EF4-FFF2-40B4-BE49-F238E27FC236}">
                <a16:creationId xmlns:a16="http://schemas.microsoft.com/office/drawing/2014/main" id="{D6AA5F97-908F-42DD-9A61-C3B9C825F286}"/>
              </a:ext>
            </a:extLst>
          </p:cNvPr>
          <p:cNvSpPr txBox="1"/>
          <p:nvPr/>
        </p:nvSpPr>
        <p:spPr>
          <a:xfrm>
            <a:off x="5867400" y="4724400"/>
            <a:ext cx="457200" cy="369332"/>
          </a:xfrm>
          <a:prstGeom prst="rect">
            <a:avLst/>
          </a:prstGeom>
          <a:noFill/>
        </p:spPr>
        <p:txBody>
          <a:bodyPr wrap="square" rtlCol="0">
            <a:spAutoFit/>
          </a:bodyPr>
          <a:lstStyle/>
          <a:p>
            <a:pPr algn="ctr"/>
            <a:r>
              <a:rPr lang="en-US" b="1" dirty="0">
                <a:solidFill>
                  <a:schemeClr val="accent6">
                    <a:lumMod val="75000"/>
                  </a:schemeClr>
                </a:solidFill>
              </a:rPr>
              <a:t>5</a:t>
            </a:r>
          </a:p>
        </p:txBody>
      </p:sp>
    </p:spTree>
    <p:custDataLst>
      <p:tags r:id="rId1"/>
    </p:custDataLst>
    <p:extLst>
      <p:ext uri="{BB962C8B-B14F-4D97-AF65-F5344CB8AC3E}">
        <p14:creationId xmlns:p14="http://schemas.microsoft.com/office/powerpoint/2010/main" val="3181142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172200" cy="10668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Control Environment- #1</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17</a:t>
            </a:fld>
            <a:endParaRPr lang="en-US" altLang="en-US" dirty="0"/>
          </a:p>
        </p:txBody>
      </p:sp>
      <p:sp>
        <p:nvSpPr>
          <p:cNvPr id="8" name="Content Placeholder 7"/>
          <p:cNvSpPr>
            <a:spLocks noGrp="1"/>
          </p:cNvSpPr>
          <p:nvPr>
            <p:ph idx="1"/>
          </p:nvPr>
        </p:nvSpPr>
        <p:spPr>
          <a:xfrm>
            <a:off x="457200" y="1143000"/>
            <a:ext cx="8229600" cy="5257800"/>
          </a:xfrm>
        </p:spPr>
        <p:txBody>
          <a:bodyPr/>
          <a:lstStyle/>
          <a:p>
            <a:pPr marL="457200" indent="-457200">
              <a:buFont typeface="Wingdings" panose="05000000000000000000" pitchFamily="2" charset="2"/>
              <a:buChar char="§"/>
            </a:pPr>
            <a:r>
              <a:rPr lang="en-US" u="sng" dirty="0"/>
              <a:t>Definition</a:t>
            </a:r>
            <a:r>
              <a:rPr lang="en-US" dirty="0"/>
              <a:t>:  The agency’s corporate culture or “</a:t>
            </a:r>
            <a:r>
              <a:rPr lang="en-US" dirty="0">
                <a:solidFill>
                  <a:srgbClr val="FF0000"/>
                </a:solidFill>
              </a:rPr>
              <a:t>Tone at the Top</a:t>
            </a:r>
            <a:r>
              <a:rPr lang="en-US" dirty="0"/>
              <a:t>” and how much the agency’s leaders value ethical behavior and internal control.</a:t>
            </a:r>
          </a:p>
          <a:p>
            <a:pPr marL="457200" indent="-457200">
              <a:buFont typeface="Wingdings" panose="05000000000000000000" pitchFamily="2" charset="2"/>
              <a:buChar char="§"/>
            </a:pPr>
            <a:r>
              <a:rPr lang="en-US" u="sng" dirty="0"/>
              <a:t>Purpose</a:t>
            </a:r>
            <a:r>
              <a:rPr lang="en-US" dirty="0"/>
              <a:t>:  To establish a tone and Control Environment which reflects top management’s expectations for how seriously agency employees should view and execute their internal control and fiduciary responsibilities.              </a:t>
            </a:r>
          </a:p>
        </p:txBody>
      </p:sp>
    </p:spTree>
    <p:custDataLst>
      <p:tags r:id="rId1"/>
    </p:custDataLst>
    <p:extLst>
      <p:ext uri="{BB962C8B-B14F-4D97-AF65-F5344CB8AC3E}">
        <p14:creationId xmlns:p14="http://schemas.microsoft.com/office/powerpoint/2010/main" val="2250376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172200" cy="10668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Tips: Control Environment </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18</a:t>
            </a:fld>
            <a:endParaRPr lang="en-US" altLang="en-US" dirty="0"/>
          </a:p>
        </p:txBody>
      </p:sp>
      <p:sp>
        <p:nvSpPr>
          <p:cNvPr id="8" name="Content Placeholder 7"/>
          <p:cNvSpPr>
            <a:spLocks noGrp="1"/>
          </p:cNvSpPr>
          <p:nvPr>
            <p:ph idx="1"/>
          </p:nvPr>
        </p:nvSpPr>
        <p:spPr>
          <a:xfrm>
            <a:off x="457200" y="1143000"/>
            <a:ext cx="8229600" cy="5257800"/>
          </a:xfrm>
        </p:spPr>
        <p:txBody>
          <a:bodyPr/>
          <a:lstStyle/>
          <a:p>
            <a:pPr marL="457200" indent="-457200">
              <a:buFont typeface="Wingdings" panose="05000000000000000000" pitchFamily="2" charset="2"/>
              <a:buChar char="§"/>
            </a:pPr>
            <a:r>
              <a:rPr lang="en-US" sz="2300" dirty="0"/>
              <a:t>Is there a list of Agency-Level Controls &amp; Testing conducted</a:t>
            </a:r>
          </a:p>
          <a:p>
            <a:pPr marL="457200" indent="-457200">
              <a:buFont typeface="Wingdings" panose="05000000000000000000" pitchFamily="2" charset="2"/>
              <a:buChar char="§"/>
            </a:pPr>
            <a:r>
              <a:rPr lang="en-US" sz="2300" dirty="0"/>
              <a:t>Accountability &amp; Responsibility from Leadership &amp; Employees</a:t>
            </a:r>
          </a:p>
          <a:p>
            <a:pPr marL="457200" indent="-457200">
              <a:buFont typeface="Wingdings" panose="05000000000000000000" pitchFamily="2" charset="2"/>
              <a:buChar char="§"/>
            </a:pPr>
            <a:r>
              <a:rPr lang="en-US" sz="2300" dirty="0"/>
              <a:t>Actively promotes a “Code of Ethics”</a:t>
            </a:r>
          </a:p>
          <a:p>
            <a:pPr marL="457200" indent="-457200">
              <a:buFont typeface="Wingdings" panose="05000000000000000000" pitchFamily="2" charset="2"/>
              <a:buChar char="§"/>
            </a:pPr>
            <a:r>
              <a:rPr lang="en-US" sz="2300" dirty="0"/>
              <a:t>Employees acknowledge receipt of the COE. Agency requires employee training on ethics</a:t>
            </a:r>
          </a:p>
          <a:p>
            <a:pPr marL="457200" indent="-457200">
              <a:buFont typeface="Wingdings" panose="05000000000000000000" pitchFamily="2" charset="2"/>
              <a:buChar char="§"/>
            </a:pPr>
            <a:r>
              <a:rPr lang="en-US" sz="2300" dirty="0"/>
              <a:t>Conflict of Interest Policy</a:t>
            </a:r>
          </a:p>
          <a:p>
            <a:pPr marL="457200" indent="-457200">
              <a:buFont typeface="Wingdings" panose="05000000000000000000" pitchFamily="2" charset="2"/>
              <a:buChar char="§"/>
            </a:pPr>
            <a:r>
              <a:rPr lang="en-US" sz="2300" dirty="0"/>
              <a:t>Well-designed Recruiting, Hiring &amp; Performance Review process </a:t>
            </a:r>
          </a:p>
          <a:p>
            <a:pPr marL="457200" indent="-457200">
              <a:buFont typeface="Wingdings" panose="05000000000000000000" pitchFamily="2" charset="2"/>
              <a:buChar char="§"/>
            </a:pPr>
            <a:r>
              <a:rPr lang="en-US" sz="2300" dirty="0"/>
              <a:t>Current Job Descriptions for each Position</a:t>
            </a:r>
          </a:p>
          <a:p>
            <a:pPr marL="457200" indent="-457200">
              <a:buFont typeface="Wingdings" panose="05000000000000000000" pitchFamily="2" charset="2"/>
              <a:buChar char="§"/>
            </a:pPr>
            <a:r>
              <a:rPr lang="en-US" sz="2300" dirty="0"/>
              <a:t>Commitment to Workforce Competence/Training</a:t>
            </a:r>
          </a:p>
          <a:p>
            <a:pPr marL="457200" indent="-457200">
              <a:buFont typeface="Wingdings" panose="05000000000000000000" pitchFamily="2" charset="2"/>
              <a:buChar char="§"/>
            </a:pPr>
            <a:r>
              <a:rPr lang="en-US" sz="2300" dirty="0"/>
              <a:t>Standards and Current Policies and Procedures</a:t>
            </a:r>
          </a:p>
          <a:p>
            <a:pPr marL="457200" indent="-457200">
              <a:buFont typeface="Wingdings" panose="05000000000000000000" pitchFamily="2" charset="2"/>
              <a:buChar char="§"/>
            </a:pPr>
            <a:endParaRPr lang="en-US" sz="2300" dirty="0"/>
          </a:p>
        </p:txBody>
      </p:sp>
    </p:spTree>
    <p:custDataLst>
      <p:tags r:id="rId1"/>
    </p:custDataLst>
    <p:extLst>
      <p:ext uri="{BB962C8B-B14F-4D97-AF65-F5344CB8AC3E}">
        <p14:creationId xmlns:p14="http://schemas.microsoft.com/office/powerpoint/2010/main" val="150009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19</a:t>
            </a:fld>
            <a:endParaRPr lang="en-US" altLang="en-US" dirty="0"/>
          </a:p>
        </p:txBody>
      </p:sp>
      <p:sp>
        <p:nvSpPr>
          <p:cNvPr id="9" name="Title 1"/>
          <p:cNvSpPr>
            <a:spLocks noGrp="1"/>
          </p:cNvSpPr>
          <p:nvPr>
            <p:ph type="title"/>
          </p:nvPr>
        </p:nvSpPr>
        <p:spPr>
          <a:xfrm>
            <a:off x="2514600" y="228600"/>
            <a:ext cx="6172200" cy="10668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Risk Assessment - #2</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r>
              <a:rPr lang="en-US" sz="2800" u="sng" dirty="0"/>
              <a:t>Definition</a:t>
            </a:r>
            <a:r>
              <a:rPr lang="en-US" sz="2800" dirty="0"/>
              <a:t>:  The agency’s process of identifying and analyzing agency level </a:t>
            </a:r>
            <a:r>
              <a:rPr lang="en-US" sz="2800" dirty="0">
                <a:solidFill>
                  <a:srgbClr val="FF0000"/>
                </a:solidFill>
              </a:rPr>
              <a:t>Risks, Potential Events </a:t>
            </a:r>
            <a:r>
              <a:rPr lang="en-US" sz="2800" dirty="0"/>
              <a:t>and determining the </a:t>
            </a:r>
            <a:r>
              <a:rPr lang="en-US" sz="2800" dirty="0">
                <a:solidFill>
                  <a:srgbClr val="FF0000"/>
                </a:solidFill>
              </a:rPr>
              <a:t>Likelihood and Impact</a:t>
            </a:r>
            <a:r>
              <a:rPr lang="en-US" sz="2800" dirty="0"/>
              <a:t> they may have on achieving agency objectives. </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Enables the agency to consider the extent to which potential events could affect the achievement of objectives.</a:t>
            </a:r>
          </a:p>
          <a:p>
            <a:pPr marL="0" indent="0"/>
            <a:endParaRPr lang="en-US" sz="1400" dirty="0"/>
          </a:p>
          <a:p>
            <a:r>
              <a:rPr lang="en-US" sz="1600" dirty="0">
                <a:solidFill>
                  <a:srgbClr val="FF0000"/>
                </a:solidFill>
              </a:rPr>
              <a:t>Note: The risk of fraud must be included in the agency-level risk assessment and the transaction-level risk assessments of each agency fiscal process. Fraud originating inside an agency, as well as fraud perpetrated by individuals outside of the agency, should be considered.</a:t>
            </a:r>
          </a:p>
          <a:p>
            <a:endParaRPr lang="en-US" sz="1600" dirty="0"/>
          </a:p>
        </p:txBody>
      </p:sp>
    </p:spTree>
    <p:custDataLst>
      <p:tags r:id="rId1"/>
    </p:custDataLst>
    <p:extLst>
      <p:ext uri="{BB962C8B-B14F-4D97-AF65-F5344CB8AC3E}">
        <p14:creationId xmlns:p14="http://schemas.microsoft.com/office/powerpoint/2010/main" val="337187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762000"/>
          </a:xfrm>
        </p:spPr>
        <p:txBody>
          <a:bodyPr/>
          <a:lstStyle/>
          <a:p>
            <a:r>
              <a:rPr lang="en-US" dirty="0"/>
              <a:t>OBJECTIVES</a:t>
            </a:r>
          </a:p>
        </p:txBody>
      </p:sp>
      <p:sp>
        <p:nvSpPr>
          <p:cNvPr id="3" name="Content Placeholder 2"/>
          <p:cNvSpPr>
            <a:spLocks noGrp="1"/>
          </p:cNvSpPr>
          <p:nvPr>
            <p:ph idx="1"/>
          </p:nvPr>
        </p:nvSpPr>
        <p:spPr>
          <a:xfrm>
            <a:off x="457200" y="1143000"/>
            <a:ext cx="8229600" cy="5257800"/>
          </a:xfrm>
        </p:spPr>
        <p:txBody>
          <a:bodyPr/>
          <a:lstStyle/>
          <a:p>
            <a:r>
              <a:rPr lang="en-US" dirty="0"/>
              <a:t>To review and understand:</a:t>
            </a:r>
          </a:p>
          <a:p>
            <a:pPr marL="857250" lvl="1" indent="-457200">
              <a:buFont typeface="Wingdings" panose="05000000000000000000" pitchFamily="2" charset="2"/>
              <a:buChar char="§"/>
            </a:pPr>
            <a:r>
              <a:rPr lang="en-US" dirty="0"/>
              <a:t>Definition of “Internal Control”</a:t>
            </a:r>
          </a:p>
          <a:p>
            <a:pPr marL="857250" lvl="1" indent="-457200">
              <a:buFont typeface="Wingdings" panose="05000000000000000000" pitchFamily="2" charset="2"/>
              <a:buChar char="§"/>
            </a:pPr>
            <a:r>
              <a:rPr lang="en-US" dirty="0"/>
              <a:t>Role of Internal Control in Achieving Objectives</a:t>
            </a:r>
          </a:p>
          <a:p>
            <a:pPr marL="857250" lvl="1" indent="-457200">
              <a:buFont typeface="Wingdings" panose="05000000000000000000" pitchFamily="2" charset="2"/>
              <a:buChar char="§"/>
            </a:pPr>
            <a:r>
              <a:rPr lang="en-US" dirty="0"/>
              <a:t>Virginia’s Long-Term Objectives</a:t>
            </a:r>
          </a:p>
          <a:p>
            <a:pPr marL="857250" lvl="1" indent="-457200">
              <a:buFont typeface="Wingdings" panose="05000000000000000000" pitchFamily="2" charset="2"/>
              <a:buChar char="§"/>
            </a:pPr>
            <a:r>
              <a:rPr lang="en-US" dirty="0"/>
              <a:t>ARMICS Process &amp; COSO Framework </a:t>
            </a:r>
          </a:p>
          <a:p>
            <a:pPr marL="857250" lvl="1" indent="-457200">
              <a:buFont typeface="Wingdings" panose="05000000000000000000" pitchFamily="2" charset="2"/>
              <a:buChar char="§"/>
            </a:pPr>
            <a:r>
              <a:rPr lang="en-US" dirty="0"/>
              <a:t>Agency </a:t>
            </a:r>
            <a:r>
              <a:rPr lang="en-US" dirty="0" smtClean="0"/>
              <a:t>Head Responsibilities </a:t>
            </a:r>
            <a:endParaRPr lang="en-US" dirty="0"/>
          </a:p>
          <a:p>
            <a:pPr marL="857250" lvl="1" indent="-457200">
              <a:buFont typeface="Wingdings" panose="05000000000000000000" pitchFamily="2" charset="2"/>
              <a:buChar char="§"/>
            </a:pPr>
            <a:r>
              <a:rPr lang="en-US" dirty="0"/>
              <a:t>Tips on Complying with </a:t>
            </a:r>
            <a:r>
              <a:rPr lang="en-US" dirty="0" smtClean="0"/>
              <a:t>ARMICS &amp; Certification Process</a:t>
            </a:r>
            <a:endParaRPr lang="en-US" dirty="0"/>
          </a:p>
          <a:p>
            <a:pPr marL="857250" lvl="1" indent="-457200">
              <a:buFont typeface="Wingdings" panose="05000000000000000000" pitchFamily="2" charset="2"/>
              <a:buChar char="§"/>
            </a:pPr>
            <a:r>
              <a:rPr lang="en-US" dirty="0"/>
              <a:t>ARMICS Online Tools </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a:t>
            </a:fld>
            <a:endParaRPr lang="en-US" altLang="en-US" dirty="0"/>
          </a:p>
        </p:txBody>
      </p:sp>
      <p:sp>
        <p:nvSpPr>
          <p:cNvPr id="7" name="Footer Placeholder 4"/>
          <p:cNvSpPr>
            <a:spLocks noGrp="1"/>
          </p:cNvSpPr>
          <p:nvPr>
            <p:ph type="ftr" sz="quarter" idx="11"/>
          </p:nvPr>
        </p:nvSpPr>
        <p:spPr>
          <a:xfrm>
            <a:off x="2705100" y="6553200"/>
            <a:ext cx="3695700" cy="228600"/>
          </a:xfrm>
        </p:spPr>
        <p:txBody>
          <a:bodyPr/>
          <a:lstStyle/>
          <a:p>
            <a:r>
              <a:rPr lang="en-US" dirty="0"/>
              <a:t>Compliance Oversight and Federal Reporting</a:t>
            </a:r>
            <a:endParaRPr lang="en-US" altLang="en-US" sz="1400" dirty="0">
              <a:latin typeface="Arial" panose="020B0604020202020204" pitchFamily="34" charset="0"/>
            </a:endParaRPr>
          </a:p>
        </p:txBody>
      </p:sp>
    </p:spTree>
    <p:custDataLst>
      <p:tags r:id="rId1"/>
    </p:custDataLst>
    <p:extLst>
      <p:ext uri="{BB962C8B-B14F-4D97-AF65-F5344CB8AC3E}">
        <p14:creationId xmlns:p14="http://schemas.microsoft.com/office/powerpoint/2010/main" val="2665769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47" y="1236921"/>
            <a:ext cx="8229600" cy="5087679"/>
          </a:xfrm>
        </p:spPr>
        <p:txBody>
          <a:bodyPr/>
          <a:lstStyle/>
          <a:p>
            <a:pPr marL="457200" indent="-457200">
              <a:buFont typeface="Arial" panose="020B0604020202020204" pitchFamily="34" charset="0"/>
              <a:buChar char="•"/>
            </a:pPr>
            <a:r>
              <a:rPr lang="en-US" sz="2800" dirty="0"/>
              <a:t>Each agency should identify its “</a:t>
            </a:r>
            <a:r>
              <a:rPr lang="en-US" sz="2800" dirty="0">
                <a:solidFill>
                  <a:srgbClr val="FF0000"/>
                </a:solidFill>
              </a:rPr>
              <a:t>Risk Profile,</a:t>
            </a:r>
            <a:r>
              <a:rPr lang="en-US" sz="2800" dirty="0"/>
              <a:t>” which identifies all risks facing the agency</a:t>
            </a:r>
          </a:p>
          <a:p>
            <a:pPr marL="457200" indent="-457200">
              <a:buFont typeface="Arial" panose="020B0604020202020204" pitchFamily="34" charset="0"/>
              <a:buChar char="•"/>
            </a:pPr>
            <a:r>
              <a:rPr lang="en-US" sz="2800" dirty="0"/>
              <a:t>Develop a common set of Risk Assessment Criteria to be deployed across the agency</a:t>
            </a:r>
          </a:p>
          <a:p>
            <a:pPr marL="457200" indent="-457200">
              <a:buFont typeface="Arial" panose="020B0604020202020204" pitchFamily="34" charset="0"/>
              <a:buChar char="•"/>
            </a:pPr>
            <a:r>
              <a:rPr lang="en-US" sz="2800" dirty="0"/>
              <a:t>Develop a process to measure risk, along with risk rating levels, and definitions.</a:t>
            </a:r>
          </a:p>
          <a:p>
            <a:pPr marL="457200" indent="-457200">
              <a:buFont typeface="Arial" panose="020B0604020202020204" pitchFamily="34" charset="0"/>
              <a:buChar char="•"/>
            </a:pPr>
            <a:r>
              <a:rPr lang="en-US" sz="2800" dirty="0"/>
              <a:t>Assess Agency-Level risks events from the  perspectives of “Likelihood” and “Impact”</a:t>
            </a:r>
          </a:p>
          <a:p>
            <a:pPr marL="457200" indent="-457200">
              <a:buFont typeface="Arial" panose="020B0604020202020204" pitchFamily="34" charset="0"/>
              <a:buChar char="•"/>
            </a:pPr>
            <a:r>
              <a:rPr lang="en-US" sz="2800" dirty="0"/>
              <a:t> The agency must design the controls,  implement the controls; and </a:t>
            </a:r>
            <a:r>
              <a:rPr lang="en-US" sz="2800" u="sng" dirty="0"/>
              <a:t>test</a:t>
            </a:r>
            <a:r>
              <a:rPr lang="en-US" sz="2800" dirty="0"/>
              <a:t> the controls to mitigate risks</a:t>
            </a:r>
          </a:p>
          <a:p>
            <a:pPr marL="457200" indent="-457200">
              <a:buFont typeface="Arial" panose="020B0604020202020204" pitchFamily="34" charset="0"/>
              <a:buChar char="•"/>
            </a:pPr>
            <a:endParaRPr lang="en-US" dirty="0"/>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20</a:t>
            </a:fld>
            <a:endParaRPr lang="en-US" altLang="en-US" dirty="0"/>
          </a:p>
        </p:txBody>
      </p:sp>
      <p:sp>
        <p:nvSpPr>
          <p:cNvPr id="7" name="Title 1"/>
          <p:cNvSpPr>
            <a:spLocks noGrp="1"/>
          </p:cNvSpPr>
          <p:nvPr>
            <p:ph type="title"/>
          </p:nvPr>
        </p:nvSpPr>
        <p:spPr>
          <a:xfrm>
            <a:off x="2438400" y="152400"/>
            <a:ext cx="6172200" cy="9144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Tips - Risk Assessment </a:t>
            </a:r>
          </a:p>
        </p:txBody>
      </p:sp>
    </p:spTree>
    <p:custDataLst>
      <p:tags r:id="rId1"/>
    </p:custDataLst>
    <p:extLst>
      <p:ext uri="{BB962C8B-B14F-4D97-AF65-F5344CB8AC3E}">
        <p14:creationId xmlns:p14="http://schemas.microsoft.com/office/powerpoint/2010/main" val="294805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84520"/>
            <a:ext cx="8229600" cy="5392479"/>
          </a:xfrm>
        </p:spPr>
        <p:txBody>
          <a:bodyPr/>
          <a:lstStyle/>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21</a:t>
            </a:fld>
            <a:endParaRPr lang="en-US" altLang="en-US" dirty="0"/>
          </a:p>
        </p:txBody>
      </p:sp>
      <p:sp>
        <p:nvSpPr>
          <p:cNvPr id="7" name="Title 1"/>
          <p:cNvSpPr>
            <a:spLocks noGrp="1"/>
          </p:cNvSpPr>
          <p:nvPr>
            <p:ph type="title"/>
          </p:nvPr>
        </p:nvSpPr>
        <p:spPr>
          <a:xfrm>
            <a:off x="2438400" y="152400"/>
            <a:ext cx="6400800" cy="9144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Risk Assessment – Risk (Heat) Map</a:t>
            </a:r>
          </a:p>
        </p:txBody>
      </p:sp>
      <p:pic>
        <p:nvPicPr>
          <p:cNvPr id="2" name="Picture 1"/>
          <p:cNvPicPr>
            <a:picLocks noChangeAspect="1"/>
          </p:cNvPicPr>
          <p:nvPr/>
        </p:nvPicPr>
        <p:blipFill>
          <a:blip r:embed="rId4"/>
          <a:stretch>
            <a:fillRect/>
          </a:stretch>
        </p:blipFill>
        <p:spPr>
          <a:xfrm>
            <a:off x="3048000" y="1403319"/>
            <a:ext cx="3588585" cy="4754880"/>
          </a:xfrm>
          <a:prstGeom prst="rect">
            <a:avLst/>
          </a:prstGeom>
        </p:spPr>
      </p:pic>
    </p:spTree>
    <p:custDataLst>
      <p:tags r:id="rId1"/>
    </p:custDataLst>
    <p:extLst>
      <p:ext uri="{BB962C8B-B14F-4D97-AF65-F5344CB8AC3E}">
        <p14:creationId xmlns:p14="http://schemas.microsoft.com/office/powerpoint/2010/main" val="2243233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22</a:t>
            </a:fld>
            <a:endParaRPr lang="en-US" altLang="en-US" dirty="0"/>
          </a:p>
        </p:txBody>
      </p:sp>
      <p:sp>
        <p:nvSpPr>
          <p:cNvPr id="9" name="Title 1"/>
          <p:cNvSpPr>
            <a:spLocks noGrp="1"/>
          </p:cNvSpPr>
          <p:nvPr>
            <p:ph type="title"/>
          </p:nvPr>
        </p:nvSpPr>
        <p:spPr>
          <a:xfrm>
            <a:off x="2514600" y="228600"/>
            <a:ext cx="6172200" cy="10668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Control Activities - #3</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endParaRPr lang="en-US" sz="2800" u="sng" dirty="0"/>
          </a:p>
          <a:p>
            <a:pPr marL="457200" indent="-457200">
              <a:buFont typeface="Wingdings" panose="05000000000000000000" pitchFamily="2" charset="2"/>
              <a:buChar char="§"/>
            </a:pPr>
            <a:r>
              <a:rPr lang="en-US" sz="2800" u="sng" dirty="0"/>
              <a:t>Definition</a:t>
            </a:r>
            <a:r>
              <a:rPr lang="en-US" sz="2800" dirty="0"/>
              <a:t>:  The agency’s implemented controls, which are deployed through its policies and procedures to help ensure the risk response are effectively carried out.</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Establish controls to mitigate risks, and events that prevent achievement of objectives.</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4050062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99098"/>
            <a:ext cx="6172200" cy="914400"/>
          </a:xfrm>
        </p:spPr>
        <p:txBody>
          <a:bodyPr/>
          <a:lstStyle/>
          <a:p>
            <a:r>
              <a:rPr lang="en-US" dirty="0"/>
              <a:t>Agency Level:</a:t>
            </a:r>
            <a:r>
              <a:rPr lang="en-US" dirty="0">
                <a:solidFill>
                  <a:srgbClr val="FF00FF"/>
                </a:solidFill>
              </a:rPr>
              <a:t/>
            </a:r>
            <a:br>
              <a:rPr lang="en-US" dirty="0">
                <a:solidFill>
                  <a:srgbClr val="FF00FF"/>
                </a:solidFill>
              </a:rPr>
            </a:br>
            <a:r>
              <a:rPr lang="en-US" sz="2800" dirty="0">
                <a:solidFill>
                  <a:schemeClr val="accent1">
                    <a:lumMod val="90000"/>
                  </a:schemeClr>
                </a:solidFill>
              </a:rPr>
              <a:t>Tips – Control Activities</a:t>
            </a:r>
            <a:endParaRPr lang="en-US" sz="2800"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23</a:t>
            </a:fld>
            <a:endParaRPr lang="en-US" altLang="en-US" dirty="0"/>
          </a:p>
        </p:txBody>
      </p:sp>
      <p:sp>
        <p:nvSpPr>
          <p:cNvPr id="9" name="Content Placeholder 8"/>
          <p:cNvSpPr>
            <a:spLocks noGrp="1"/>
          </p:cNvSpPr>
          <p:nvPr>
            <p:ph idx="1"/>
          </p:nvPr>
        </p:nvSpPr>
        <p:spPr/>
        <p:txBody>
          <a:bodyPr/>
          <a:lstStyle/>
          <a:p>
            <a:pPr marL="0" indent="0" algn="ctr"/>
            <a:endParaRPr lang="en-US" dirty="0">
              <a:solidFill>
                <a:schemeClr val="accent2">
                  <a:lumMod val="75000"/>
                </a:schemeClr>
              </a:solidFill>
            </a:endParaRP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 y="1072391"/>
            <a:ext cx="6486525" cy="5290309"/>
          </a:xfrm>
          <a:prstGeom prst="rect">
            <a:avLst/>
          </a:prstGeom>
        </p:spPr>
      </p:pic>
      <p:sp>
        <p:nvSpPr>
          <p:cNvPr id="3" name="TextBox 2">
            <a:extLst>
              <a:ext uri="{FF2B5EF4-FFF2-40B4-BE49-F238E27FC236}">
                <a16:creationId xmlns:a16="http://schemas.microsoft.com/office/drawing/2014/main" id="{0EA346EB-E097-4494-9B7C-8A7568AABC3B}"/>
              </a:ext>
            </a:extLst>
          </p:cNvPr>
          <p:cNvSpPr txBox="1"/>
          <p:nvPr/>
        </p:nvSpPr>
        <p:spPr>
          <a:xfrm>
            <a:off x="6787342" y="2011036"/>
            <a:ext cx="21336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Preventive</a:t>
            </a:r>
          </a:p>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Detective</a:t>
            </a:r>
          </a:p>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Corrective</a:t>
            </a:r>
          </a:p>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Directive</a:t>
            </a:r>
          </a:p>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Mitigating</a:t>
            </a:r>
          </a:p>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Compensating</a:t>
            </a:r>
          </a:p>
          <a:p>
            <a:pPr marL="285750" indent="-285750">
              <a:buFont typeface="Arial" panose="020B0604020202020204" pitchFamily="34" charset="0"/>
              <a:buChar char="•"/>
            </a:pPr>
            <a:r>
              <a:rPr lang="en-US" sz="2000" dirty="0">
                <a:solidFill>
                  <a:srgbClr val="FF0000"/>
                </a:solidFill>
                <a:latin typeface="Franklin Gothic Book" panose="020B0503020102020204" pitchFamily="34" charset="0"/>
              </a:rPr>
              <a:t>Redundant</a:t>
            </a:r>
          </a:p>
        </p:txBody>
      </p:sp>
    </p:spTree>
    <p:custDataLst>
      <p:tags r:id="rId1"/>
    </p:custDataLst>
    <p:extLst>
      <p:ext uri="{BB962C8B-B14F-4D97-AF65-F5344CB8AC3E}">
        <p14:creationId xmlns:p14="http://schemas.microsoft.com/office/powerpoint/2010/main" val="2742021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99098"/>
            <a:ext cx="6172200" cy="914400"/>
          </a:xfrm>
        </p:spPr>
        <p:txBody>
          <a:bodyPr/>
          <a:lstStyle/>
          <a:p>
            <a:r>
              <a:rPr lang="en-US" sz="2400" dirty="0"/>
              <a:t>Agency Level:</a:t>
            </a:r>
            <a:r>
              <a:rPr lang="en-US" sz="2400" dirty="0">
                <a:solidFill>
                  <a:srgbClr val="FF00FF"/>
                </a:solidFill>
              </a:rPr>
              <a:t/>
            </a:r>
            <a:br>
              <a:rPr lang="en-US" sz="2400" dirty="0">
                <a:solidFill>
                  <a:srgbClr val="FF00FF"/>
                </a:solidFill>
              </a:rPr>
            </a:br>
            <a:r>
              <a:rPr lang="en-US" sz="2000" dirty="0" smtClean="0">
                <a:solidFill>
                  <a:schemeClr val="accent1">
                    <a:lumMod val="90000"/>
                  </a:schemeClr>
                </a:solidFill>
              </a:rPr>
              <a:t>Cost/Benefit/Quality/Reputation Considerations </a:t>
            </a:r>
            <a:r>
              <a:rPr lang="en-US" sz="2000" dirty="0">
                <a:solidFill>
                  <a:schemeClr val="accent1">
                    <a:lumMod val="90000"/>
                  </a:schemeClr>
                </a:solidFill>
              </a:rPr>
              <a:t>– Control Activities</a:t>
            </a:r>
            <a:endParaRPr lang="en-US" sz="2000"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24</a:t>
            </a:fld>
            <a:endParaRPr lang="en-US" alt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741" y="1227909"/>
            <a:ext cx="4342209" cy="4389120"/>
          </a:xfrm>
          <a:prstGeom prst="rect">
            <a:avLst/>
          </a:prstGeom>
        </p:spPr>
      </p:pic>
      <p:sp>
        <p:nvSpPr>
          <p:cNvPr id="8" name="TextBox 7">
            <a:extLst>
              <a:ext uri="{FF2B5EF4-FFF2-40B4-BE49-F238E27FC236}">
                <a16:creationId xmlns:a16="http://schemas.microsoft.com/office/drawing/2014/main" id="{8DE3FA7D-6226-498C-BB08-2F1BCDE391CC}"/>
              </a:ext>
            </a:extLst>
          </p:cNvPr>
          <p:cNvSpPr txBox="1"/>
          <p:nvPr/>
        </p:nvSpPr>
        <p:spPr>
          <a:xfrm>
            <a:off x="493295" y="5867400"/>
            <a:ext cx="8345905" cy="261610"/>
          </a:xfrm>
          <a:prstGeom prst="rect">
            <a:avLst/>
          </a:prstGeom>
          <a:noFill/>
        </p:spPr>
        <p:txBody>
          <a:bodyPr wrap="square" rtlCol="0">
            <a:spAutoFit/>
          </a:bodyPr>
          <a:lstStyle/>
          <a:p>
            <a:r>
              <a:rPr lang="en-US" sz="1100" dirty="0"/>
              <a:t>Designer Hipster Cartoon.  Segregation of Duties.  Retrieved from DesignerHipster.com.  License purchased May 5, 2018.</a:t>
            </a:r>
          </a:p>
        </p:txBody>
      </p:sp>
    </p:spTree>
    <p:custDataLst>
      <p:tags r:id="rId1"/>
    </p:custDataLst>
    <p:extLst>
      <p:ext uri="{BB962C8B-B14F-4D97-AF65-F5344CB8AC3E}">
        <p14:creationId xmlns:p14="http://schemas.microsoft.com/office/powerpoint/2010/main" val="348382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25</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Information &amp; Communication - #4</a:t>
            </a:r>
          </a:p>
        </p:txBody>
      </p:sp>
      <p:sp>
        <p:nvSpPr>
          <p:cNvPr id="7" name="Content Placeholder 6"/>
          <p:cNvSpPr>
            <a:spLocks noGrp="1"/>
          </p:cNvSpPr>
          <p:nvPr>
            <p:ph idx="1"/>
          </p:nvPr>
        </p:nvSpPr>
        <p:spPr>
          <a:xfrm>
            <a:off x="449580" y="1394460"/>
            <a:ext cx="8229600" cy="4953000"/>
          </a:xfrm>
        </p:spPr>
        <p:txBody>
          <a:bodyPr/>
          <a:lstStyle/>
          <a:p>
            <a:pPr marL="457200" indent="-457200">
              <a:buFont typeface="Wingdings" panose="05000000000000000000" pitchFamily="2" charset="2"/>
              <a:buChar char="§"/>
            </a:pPr>
            <a:r>
              <a:rPr lang="en-US" sz="2800" u="sng" dirty="0"/>
              <a:t>Definition</a:t>
            </a:r>
            <a:r>
              <a:rPr lang="en-US" sz="2800" dirty="0"/>
              <a:t>:  The communication of relevant information in a timeframe to enable staff to carry out their responsibilities.  Effective communication occurs down, across, and up the agency.</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Effective information and communication ensures a clear message of objectives, risks, controls, and other pertinent information to those that need it.</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3364576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26</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400" dirty="0"/>
              <a:t>Agency Level:</a:t>
            </a:r>
            <a:r>
              <a:rPr lang="en-US" sz="2400" dirty="0">
                <a:solidFill>
                  <a:srgbClr val="FF00FF"/>
                </a:solidFill>
              </a:rPr>
              <a:t/>
            </a:r>
            <a:br>
              <a:rPr lang="en-US" sz="2400" dirty="0">
                <a:solidFill>
                  <a:srgbClr val="FF00FF"/>
                </a:solidFill>
              </a:rPr>
            </a:br>
            <a:r>
              <a:rPr lang="en-US" sz="2400" dirty="0">
                <a:solidFill>
                  <a:schemeClr val="accent1">
                    <a:lumMod val="90000"/>
                  </a:schemeClr>
                </a:solidFill>
              </a:rPr>
              <a:t>Tips: Information &amp; Communication</a:t>
            </a:r>
          </a:p>
        </p:txBody>
      </p:sp>
      <p:sp>
        <p:nvSpPr>
          <p:cNvPr id="7" name="Content Placeholder 6"/>
          <p:cNvSpPr>
            <a:spLocks noGrp="1"/>
          </p:cNvSpPr>
          <p:nvPr>
            <p:ph idx="1"/>
          </p:nvPr>
        </p:nvSpPr>
        <p:spPr>
          <a:xfrm>
            <a:off x="457200" y="1143000"/>
            <a:ext cx="8229600" cy="5181600"/>
          </a:xfrm>
        </p:spPr>
        <p:txBody>
          <a:bodyPr/>
          <a:lstStyle/>
          <a:p>
            <a:pPr marL="457200" indent="-457200">
              <a:buFont typeface="Wingdings" panose="05000000000000000000" pitchFamily="2" charset="2"/>
              <a:buChar char="§"/>
            </a:pPr>
            <a:r>
              <a:rPr lang="en-US" sz="2600" dirty="0"/>
              <a:t>Is Management receptive to employee concerns, suggestions, and complaints</a:t>
            </a:r>
          </a:p>
          <a:p>
            <a:pPr marL="457200" indent="-457200">
              <a:buFont typeface="Wingdings" panose="05000000000000000000" pitchFamily="2" charset="2"/>
              <a:buChar char="§"/>
            </a:pPr>
            <a:r>
              <a:rPr lang="en-US" sz="2600" dirty="0"/>
              <a:t>Communication timely and effective across the organization (internal/external) </a:t>
            </a:r>
          </a:p>
          <a:p>
            <a:pPr marL="457200" indent="-457200">
              <a:buFont typeface="Wingdings" panose="05000000000000000000" pitchFamily="2" charset="2"/>
              <a:buChar char="§"/>
            </a:pPr>
            <a:r>
              <a:rPr lang="en-US" sz="2600" dirty="0"/>
              <a:t>How does the agency communicate? Do they have </a:t>
            </a:r>
            <a:r>
              <a:rPr lang="en-US" sz="2600" dirty="0" smtClean="0"/>
              <a:t>meetings? </a:t>
            </a:r>
            <a:r>
              <a:rPr lang="en-US" sz="2600" dirty="0"/>
              <a:t>Intranet Communications? Memos? Training? Town Hall Meetings?</a:t>
            </a:r>
          </a:p>
          <a:p>
            <a:pPr marL="457200" indent="-457200">
              <a:buFont typeface="Wingdings" panose="05000000000000000000" pitchFamily="2" charset="2"/>
              <a:buChar char="§"/>
            </a:pPr>
            <a:r>
              <a:rPr lang="en-US" sz="2600" dirty="0"/>
              <a:t>Agency standards for business conduct are conveyed to external/third parties and SOC reports obtained</a:t>
            </a:r>
          </a:p>
          <a:p>
            <a:pPr marL="457200" indent="-457200">
              <a:buFont typeface="Wingdings" panose="05000000000000000000" pitchFamily="2" charset="2"/>
              <a:buChar char="§"/>
            </a:pPr>
            <a:r>
              <a:rPr lang="en-US" sz="2600" dirty="0" smtClean="0"/>
              <a:t>Info. security and does Issues </a:t>
            </a:r>
            <a:r>
              <a:rPr lang="en-US" sz="2600" dirty="0"/>
              <a:t>get disseminated to the right level and resolved appropriately</a:t>
            </a:r>
          </a:p>
          <a:p>
            <a:endParaRPr lang="en-US" sz="1600" dirty="0"/>
          </a:p>
        </p:txBody>
      </p:sp>
    </p:spTree>
    <p:custDataLst>
      <p:tags r:id="rId1"/>
    </p:custDataLst>
    <p:extLst>
      <p:ext uri="{BB962C8B-B14F-4D97-AF65-F5344CB8AC3E}">
        <p14:creationId xmlns:p14="http://schemas.microsoft.com/office/powerpoint/2010/main" val="3906187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27</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a:solidFill>
                  <a:schemeClr val="accent1">
                    <a:lumMod val="90000"/>
                  </a:schemeClr>
                </a:solidFill>
              </a:rPr>
              <a:t>Monitoring - #5</a:t>
            </a:r>
          </a:p>
        </p:txBody>
      </p:sp>
      <p:sp>
        <p:nvSpPr>
          <p:cNvPr id="7" name="Content Placeholder 6"/>
          <p:cNvSpPr>
            <a:spLocks noGrp="1"/>
          </p:cNvSpPr>
          <p:nvPr>
            <p:ph idx="1"/>
          </p:nvPr>
        </p:nvSpPr>
        <p:spPr>
          <a:xfrm>
            <a:off x="457200" y="1143000"/>
            <a:ext cx="8229600" cy="4953000"/>
          </a:xfrm>
        </p:spPr>
        <p:txBody>
          <a:bodyPr/>
          <a:lstStyle/>
          <a:p>
            <a:pPr marL="457200" indent="-457200">
              <a:buFont typeface="Wingdings" panose="05000000000000000000" pitchFamily="2" charset="2"/>
              <a:buChar char="§"/>
            </a:pPr>
            <a:endParaRPr lang="en-US" sz="2800" u="sng" dirty="0"/>
          </a:p>
          <a:p>
            <a:pPr marL="457200" indent="-457200">
              <a:buFont typeface="Wingdings" panose="05000000000000000000" pitchFamily="2" charset="2"/>
              <a:buChar char="§"/>
            </a:pPr>
            <a:r>
              <a:rPr lang="en-US" sz="2800" u="sng" dirty="0"/>
              <a:t>Definition</a:t>
            </a:r>
            <a:r>
              <a:rPr lang="en-US" sz="2800" dirty="0"/>
              <a:t>:  The process that assesses the presence and quality of internal control performance over time; along with improvements.</a:t>
            </a:r>
          </a:p>
          <a:p>
            <a:pPr marL="0" indent="0"/>
            <a:endParaRPr lang="en-US" sz="2800" dirty="0"/>
          </a:p>
          <a:p>
            <a:pPr marL="457200" indent="-457200">
              <a:buFont typeface="Wingdings" panose="05000000000000000000" pitchFamily="2" charset="2"/>
              <a:buChar char="§"/>
            </a:pPr>
            <a:r>
              <a:rPr lang="en-US" sz="2800" u="sng" dirty="0"/>
              <a:t>Purpose</a:t>
            </a:r>
            <a:r>
              <a:rPr lang="en-US" sz="2800" dirty="0"/>
              <a:t>:  Evaluate the design and operation of controls on a timely basis and ensures action is taken when specific controls are not functioning.</a:t>
            </a:r>
          </a:p>
          <a:p>
            <a:pPr marL="0" indent="0"/>
            <a:endParaRPr lang="en-US" sz="1400" dirty="0"/>
          </a:p>
          <a:p>
            <a:endParaRPr lang="en-US" sz="1600" dirty="0"/>
          </a:p>
        </p:txBody>
      </p:sp>
    </p:spTree>
    <p:custDataLst>
      <p:tags r:id="rId1"/>
    </p:custDataLst>
    <p:extLst>
      <p:ext uri="{BB962C8B-B14F-4D97-AF65-F5344CB8AC3E}">
        <p14:creationId xmlns:p14="http://schemas.microsoft.com/office/powerpoint/2010/main" val="4271843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28</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800" dirty="0"/>
              <a:t>Agency Level:</a:t>
            </a:r>
            <a:r>
              <a:rPr lang="en-US" sz="2800" dirty="0">
                <a:solidFill>
                  <a:srgbClr val="FF00FF"/>
                </a:solidFill>
              </a:rPr>
              <a:t/>
            </a:r>
            <a:br>
              <a:rPr lang="en-US" sz="2800" dirty="0">
                <a:solidFill>
                  <a:srgbClr val="FF00FF"/>
                </a:solidFill>
              </a:rPr>
            </a:br>
            <a:r>
              <a:rPr lang="en-US" sz="2800" dirty="0" smtClean="0">
                <a:solidFill>
                  <a:schemeClr val="accent1"/>
                </a:solidFill>
              </a:rPr>
              <a:t>“</a:t>
            </a:r>
            <a:r>
              <a:rPr lang="en-US" sz="2800" dirty="0" smtClean="0">
                <a:solidFill>
                  <a:schemeClr val="accent1">
                    <a:lumMod val="90000"/>
                  </a:schemeClr>
                </a:solidFill>
              </a:rPr>
              <a:t>Tips</a:t>
            </a:r>
            <a:r>
              <a:rPr lang="en-US" sz="2800" dirty="0">
                <a:solidFill>
                  <a:schemeClr val="accent1">
                    <a:lumMod val="90000"/>
                  </a:schemeClr>
                </a:solidFill>
              </a:rPr>
              <a:t>:   </a:t>
            </a:r>
            <a:r>
              <a:rPr lang="en-US" sz="2800" dirty="0" smtClean="0">
                <a:solidFill>
                  <a:schemeClr val="accent1">
                    <a:lumMod val="90000"/>
                  </a:schemeClr>
                </a:solidFill>
              </a:rPr>
              <a:t>Monitoring”</a:t>
            </a:r>
            <a:endParaRPr lang="en-US" sz="2800" dirty="0">
              <a:solidFill>
                <a:schemeClr val="accent1">
                  <a:lumMod val="90000"/>
                </a:schemeClr>
              </a:solidFill>
            </a:endParaRPr>
          </a:p>
        </p:txBody>
      </p:sp>
      <p:sp>
        <p:nvSpPr>
          <p:cNvPr id="7" name="Content Placeholder 6"/>
          <p:cNvSpPr>
            <a:spLocks noGrp="1"/>
          </p:cNvSpPr>
          <p:nvPr>
            <p:ph idx="1"/>
          </p:nvPr>
        </p:nvSpPr>
        <p:spPr>
          <a:xfrm>
            <a:off x="381000" y="1600200"/>
            <a:ext cx="8229600" cy="4572000"/>
          </a:xfrm>
        </p:spPr>
        <p:txBody>
          <a:bodyPr/>
          <a:lstStyle/>
          <a:p>
            <a:pPr marL="457200" indent="-457200">
              <a:spcBef>
                <a:spcPts val="0"/>
              </a:spcBef>
              <a:spcAft>
                <a:spcPts val="1200"/>
              </a:spcAft>
              <a:buFont typeface="Wingdings" panose="05000000000000000000" pitchFamily="2" charset="2"/>
              <a:buChar char="§"/>
            </a:pPr>
            <a:r>
              <a:rPr lang="en-US" sz="2400" dirty="0"/>
              <a:t>Monitoring is used to test and evaluate whether the Internal Control Plan is up to date</a:t>
            </a:r>
          </a:p>
          <a:p>
            <a:pPr marL="457200" indent="-457200">
              <a:spcBef>
                <a:spcPts val="0"/>
              </a:spcBef>
              <a:spcAft>
                <a:spcPts val="1200"/>
              </a:spcAft>
              <a:buFont typeface="Wingdings" panose="05000000000000000000" pitchFamily="2" charset="2"/>
              <a:buChar char="§"/>
            </a:pPr>
            <a:r>
              <a:rPr lang="en-US" sz="2400" dirty="0"/>
              <a:t>Monitoring includes the agency conducting independent self–assessments; including the ARMICS Annual assessment</a:t>
            </a:r>
          </a:p>
          <a:p>
            <a:pPr marL="457200" indent="-457200">
              <a:spcBef>
                <a:spcPts val="0"/>
              </a:spcBef>
              <a:spcAft>
                <a:spcPts val="1200"/>
              </a:spcAft>
              <a:buFont typeface="Wingdings" panose="05000000000000000000" pitchFamily="2" charset="2"/>
              <a:buChar char="§"/>
            </a:pPr>
            <a:r>
              <a:rPr lang="en-US" sz="2400" dirty="0"/>
              <a:t>Documentation and audit trail of monitoring activities, an evaluation of the results; reporting any deficiencies, and take corrective actions</a:t>
            </a:r>
          </a:p>
          <a:p>
            <a:pPr marL="457200" indent="-457200">
              <a:spcBef>
                <a:spcPts val="0"/>
              </a:spcBef>
              <a:spcAft>
                <a:spcPts val="1200"/>
              </a:spcAft>
              <a:buFont typeface="Wingdings" panose="05000000000000000000" pitchFamily="2" charset="2"/>
              <a:buChar char="§"/>
            </a:pPr>
            <a:r>
              <a:rPr lang="en-US" sz="2400" dirty="0"/>
              <a:t>Accountability for management, supervisors and staff monitoring controls and providing </a:t>
            </a:r>
            <a:r>
              <a:rPr lang="en-US" sz="2400" dirty="0" smtClean="0"/>
              <a:t>feedback</a:t>
            </a:r>
            <a:endParaRPr lang="en-US" sz="1400" dirty="0"/>
          </a:p>
          <a:p>
            <a:endParaRPr lang="en-US" sz="1600" dirty="0"/>
          </a:p>
        </p:txBody>
      </p:sp>
    </p:spTree>
    <p:custDataLst>
      <p:tags r:id="rId1"/>
    </p:custDataLst>
    <p:extLst>
      <p:ext uri="{BB962C8B-B14F-4D97-AF65-F5344CB8AC3E}">
        <p14:creationId xmlns:p14="http://schemas.microsoft.com/office/powerpoint/2010/main" val="1750161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29</a:t>
            </a:fld>
            <a:endParaRPr lang="en-US" altLang="en-US" dirty="0"/>
          </a:p>
        </p:txBody>
      </p:sp>
      <p:sp>
        <p:nvSpPr>
          <p:cNvPr id="9" name="Title 1"/>
          <p:cNvSpPr>
            <a:spLocks noGrp="1"/>
          </p:cNvSpPr>
          <p:nvPr>
            <p:ph type="title"/>
          </p:nvPr>
        </p:nvSpPr>
        <p:spPr>
          <a:xfrm>
            <a:off x="2514600" y="228600"/>
            <a:ext cx="6172200" cy="838200"/>
          </a:xfrm>
        </p:spPr>
        <p:txBody>
          <a:bodyPr/>
          <a:lstStyle/>
          <a:p>
            <a:r>
              <a:rPr lang="en-US" sz="2400" dirty="0"/>
              <a:t>Agency Level:</a:t>
            </a:r>
            <a:r>
              <a:rPr lang="en-US" sz="2400" dirty="0">
                <a:solidFill>
                  <a:srgbClr val="FF00FF"/>
                </a:solidFill>
              </a:rPr>
              <a:t/>
            </a:r>
            <a:br>
              <a:rPr lang="en-US" sz="2400" dirty="0">
                <a:solidFill>
                  <a:srgbClr val="FF00FF"/>
                </a:solidFill>
              </a:rPr>
            </a:br>
            <a:r>
              <a:rPr lang="en-US" sz="2400" dirty="0">
                <a:solidFill>
                  <a:schemeClr val="accent1">
                    <a:lumMod val="90000"/>
                  </a:schemeClr>
                </a:solidFill>
              </a:rPr>
              <a:t>Assessment – Every 3 years  or sooner*</a:t>
            </a:r>
          </a:p>
        </p:txBody>
      </p:sp>
      <p:sp>
        <p:nvSpPr>
          <p:cNvPr id="7" name="Content Placeholder 6"/>
          <p:cNvSpPr>
            <a:spLocks noGrp="1"/>
          </p:cNvSpPr>
          <p:nvPr>
            <p:ph idx="1"/>
          </p:nvPr>
        </p:nvSpPr>
        <p:spPr>
          <a:xfrm>
            <a:off x="396024" y="1431701"/>
            <a:ext cx="8290775" cy="5181600"/>
          </a:xfrm>
        </p:spPr>
        <p:txBody>
          <a:bodyPr/>
          <a:lstStyle/>
          <a:p>
            <a:pPr marL="457200" indent="-457200">
              <a:buFont typeface="Wingdings" panose="05000000000000000000" pitchFamily="2" charset="2"/>
              <a:buChar char=""/>
            </a:pPr>
            <a:r>
              <a:rPr lang="en-US" sz="2700" dirty="0" smtClean="0"/>
              <a:t>Agency </a:t>
            </a:r>
            <a:r>
              <a:rPr lang="en-US" sz="2700" dirty="0"/>
              <a:t>must repeat the Agency-Level </a:t>
            </a:r>
            <a:endParaRPr lang="en-US" sz="2700" dirty="0" smtClean="0"/>
          </a:p>
          <a:p>
            <a:pPr marL="0" indent="0"/>
            <a:r>
              <a:rPr lang="en-US" sz="2700" dirty="0"/>
              <a:t> </a:t>
            </a:r>
            <a:r>
              <a:rPr lang="en-US" sz="2700" dirty="0" smtClean="0"/>
              <a:t>    Assessment </a:t>
            </a:r>
            <a:r>
              <a:rPr lang="en-US" sz="2700" dirty="0"/>
              <a:t>at least every 3 years or </a:t>
            </a:r>
            <a:r>
              <a:rPr lang="en-US" sz="2700" u="sng" dirty="0" smtClean="0"/>
              <a:t>sooner</a:t>
            </a:r>
            <a:r>
              <a:rPr lang="en-US" sz="2700" dirty="0" smtClean="0"/>
              <a:t>.</a:t>
            </a:r>
            <a:r>
              <a:rPr lang="en-US" sz="2700" b="1" dirty="0" smtClean="0">
                <a:solidFill>
                  <a:srgbClr val="FF0000"/>
                </a:solidFill>
              </a:rPr>
              <a:t>*</a:t>
            </a:r>
            <a:endParaRPr lang="en-US" sz="2700" dirty="0"/>
          </a:p>
          <a:p>
            <a:pPr marL="457200" indent="-457200">
              <a:buFont typeface="Wingdings" panose="05000000000000000000" pitchFamily="2" charset="2"/>
              <a:buChar char=""/>
            </a:pPr>
            <a:r>
              <a:rPr lang="en-US" sz="2700" dirty="0" smtClean="0"/>
              <a:t>The </a:t>
            </a:r>
            <a:r>
              <a:rPr lang="en-US" sz="2700" dirty="0"/>
              <a:t>Agency should refresh and refine the </a:t>
            </a:r>
            <a:r>
              <a:rPr lang="en-US" sz="2700" dirty="0" smtClean="0"/>
              <a:t>Agency-</a:t>
            </a:r>
          </a:p>
          <a:p>
            <a:pPr marL="0" indent="0"/>
            <a:r>
              <a:rPr lang="en-US" sz="2700" dirty="0"/>
              <a:t> </a:t>
            </a:r>
            <a:r>
              <a:rPr lang="en-US" sz="2700" dirty="0" smtClean="0"/>
              <a:t>    </a:t>
            </a:r>
            <a:r>
              <a:rPr lang="en-US" sz="2700" dirty="0"/>
              <a:t>L</a:t>
            </a:r>
            <a:r>
              <a:rPr lang="en-US" sz="2700" dirty="0" smtClean="0"/>
              <a:t>evel </a:t>
            </a:r>
            <a:r>
              <a:rPr lang="en-US" sz="2700" dirty="0"/>
              <a:t>control evaluation </a:t>
            </a:r>
            <a:r>
              <a:rPr lang="en-US" sz="2700" u="sng" dirty="0"/>
              <a:t>every year </a:t>
            </a:r>
            <a:r>
              <a:rPr lang="en-US" sz="2700" dirty="0" smtClean="0"/>
              <a:t>considering: </a:t>
            </a:r>
            <a:endParaRPr lang="en-US" sz="2700" dirty="0"/>
          </a:p>
          <a:p>
            <a:pPr marL="800100" lvl="1" indent="-342900">
              <a:buFont typeface="+mj-lt"/>
              <a:buAutoNum type="alphaLcPeriod"/>
            </a:pPr>
            <a:r>
              <a:rPr lang="en-US" sz="2700" dirty="0">
                <a:solidFill>
                  <a:srgbClr val="0B317A"/>
                </a:solidFill>
              </a:rPr>
              <a:t>Any changes to the organization, its management, </a:t>
            </a:r>
            <a:r>
              <a:rPr lang="en-US" sz="2700" dirty="0" smtClean="0">
                <a:solidFill>
                  <a:srgbClr val="0B317A"/>
                </a:solidFill>
              </a:rPr>
              <a:t>systems or </a:t>
            </a:r>
            <a:r>
              <a:rPr lang="en-US" sz="2700" dirty="0">
                <a:solidFill>
                  <a:srgbClr val="0B317A"/>
                </a:solidFill>
              </a:rPr>
              <a:t>functions from its prior implementations of </a:t>
            </a:r>
            <a:r>
              <a:rPr lang="en-US" sz="2700" dirty="0" smtClean="0">
                <a:solidFill>
                  <a:srgbClr val="0B317A"/>
                </a:solidFill>
              </a:rPr>
              <a:t>ARMICS</a:t>
            </a:r>
            <a:r>
              <a:rPr lang="en-US" sz="2700" b="1" dirty="0" smtClean="0">
                <a:solidFill>
                  <a:srgbClr val="FF0000"/>
                </a:solidFill>
              </a:rPr>
              <a:t>*</a:t>
            </a:r>
            <a:r>
              <a:rPr lang="en-US" sz="2700" dirty="0" smtClean="0">
                <a:solidFill>
                  <a:srgbClr val="0B317A"/>
                </a:solidFill>
              </a:rPr>
              <a:t> </a:t>
            </a:r>
            <a:endParaRPr lang="en-US" sz="2700" dirty="0">
              <a:solidFill>
                <a:srgbClr val="0B317A"/>
              </a:solidFill>
            </a:endParaRPr>
          </a:p>
          <a:p>
            <a:pPr marL="800100" lvl="1" indent="-342900">
              <a:buFont typeface="+mj-lt"/>
              <a:buAutoNum type="alphaLcPeriod"/>
            </a:pPr>
            <a:r>
              <a:rPr lang="en-US" sz="2700" dirty="0">
                <a:solidFill>
                  <a:srgbClr val="0B317A"/>
                </a:solidFill>
              </a:rPr>
              <a:t>Control issues identified internally from prior ARMICS reviews, DOA Quality Assurance Reviews (QARs), APA audits, or other </a:t>
            </a:r>
            <a:r>
              <a:rPr lang="en-US" sz="2700" dirty="0" smtClean="0">
                <a:solidFill>
                  <a:srgbClr val="0B317A"/>
                </a:solidFill>
              </a:rPr>
              <a:t>sources</a:t>
            </a:r>
            <a:r>
              <a:rPr lang="en-US" sz="2700" b="1" dirty="0" smtClean="0">
                <a:solidFill>
                  <a:srgbClr val="FF0000"/>
                </a:solidFill>
              </a:rPr>
              <a:t>*</a:t>
            </a:r>
            <a:endParaRPr lang="en-US" sz="2700" dirty="0">
              <a:solidFill>
                <a:srgbClr val="0B317A"/>
              </a:solidFill>
            </a:endParaRPr>
          </a:p>
        </p:txBody>
      </p:sp>
    </p:spTree>
    <p:custDataLst>
      <p:tags r:id="rId1"/>
    </p:custDataLst>
    <p:extLst>
      <p:ext uri="{BB962C8B-B14F-4D97-AF65-F5344CB8AC3E}">
        <p14:creationId xmlns:p14="http://schemas.microsoft.com/office/powerpoint/2010/main" val="256019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4AD352-8859-4D88-90C1-67E9DD09C6DC}" type="slidenum">
              <a:rPr lang="en-US" altLang="en-US"/>
              <a:pPr/>
              <a:t>3</a:t>
            </a:fld>
            <a:endParaRPr lang="en-US" altLang="en-US" dirty="0"/>
          </a:p>
        </p:txBody>
      </p:sp>
      <p:sp>
        <p:nvSpPr>
          <p:cNvPr id="367618" name="Rectangle 2"/>
          <p:cNvSpPr>
            <a:spLocks noGrp="1" noChangeArrowheads="1"/>
          </p:cNvSpPr>
          <p:nvPr>
            <p:ph type="title"/>
          </p:nvPr>
        </p:nvSpPr>
        <p:spPr>
          <a:xfrm>
            <a:off x="2263046" y="204646"/>
            <a:ext cx="6172200" cy="914400"/>
          </a:xfrm>
        </p:spPr>
        <p:txBody>
          <a:bodyPr/>
          <a:lstStyle/>
          <a:p>
            <a:r>
              <a:rPr lang="en-US" altLang="en-US" sz="2800" dirty="0" smtClean="0"/>
              <a:t>COSO - Internal Control Framework</a:t>
            </a:r>
            <a:endParaRPr lang="en-US" altLang="en-US" sz="2800" dirty="0"/>
          </a:p>
        </p:txBody>
      </p:sp>
      <p:sp>
        <p:nvSpPr>
          <p:cNvPr id="367619" name="Rectangle 3"/>
          <p:cNvSpPr>
            <a:spLocks noGrp="1" noChangeArrowheads="1"/>
          </p:cNvSpPr>
          <p:nvPr>
            <p:ph type="body" idx="1"/>
          </p:nvPr>
        </p:nvSpPr>
        <p:spPr>
          <a:xfrm>
            <a:off x="381000" y="1071354"/>
            <a:ext cx="8305800" cy="5100846"/>
          </a:xfrm>
        </p:spPr>
        <p:txBody>
          <a:bodyPr/>
          <a:lstStyle/>
          <a:p>
            <a:endParaRPr lang="en-US" altLang="en-US" sz="1400" dirty="0" smtClean="0"/>
          </a:p>
          <a:p>
            <a:endParaRPr lang="en-US" altLang="en-US" sz="1400" dirty="0"/>
          </a:p>
          <a:p>
            <a:endParaRPr lang="en-US" altLang="en-US" sz="1400" dirty="0" smtClean="0"/>
          </a:p>
          <a:p>
            <a:endParaRPr lang="en-US" altLang="en-US" sz="1400" dirty="0"/>
          </a:p>
          <a:p>
            <a:endParaRPr lang="en-US" altLang="en-US" sz="1400" dirty="0" smtClean="0"/>
          </a:p>
          <a:p>
            <a:endParaRPr lang="en-US" altLang="en-US" sz="1400" dirty="0" smtClean="0"/>
          </a:p>
          <a:p>
            <a:endParaRPr lang="en-US" altLang="en-US" sz="1400" dirty="0" smtClean="0"/>
          </a:p>
          <a:p>
            <a:endParaRPr lang="en-US" altLang="en-US" sz="1400" dirty="0" smtClean="0"/>
          </a:p>
          <a:p>
            <a:endParaRPr lang="en-US" altLang="en-US" sz="1400" dirty="0" smtClean="0"/>
          </a:p>
          <a:p>
            <a:pPr marL="0" indent="0"/>
            <a:endParaRPr lang="en-US" altLang="en-US" sz="2800" dirty="0"/>
          </a:p>
          <a:p>
            <a:endParaRPr lang="en-US" altLang="en-US" sz="1400" dirty="0" smtClean="0"/>
          </a:p>
        </p:txBody>
      </p:sp>
      <p:sp>
        <p:nvSpPr>
          <p:cNvPr id="24" name="Rounded Rectangle 23"/>
          <p:cNvSpPr/>
          <p:nvPr/>
        </p:nvSpPr>
        <p:spPr bwMode="auto">
          <a:xfrm>
            <a:off x="2477403" y="1295400"/>
            <a:ext cx="3933736" cy="5029200"/>
          </a:xfrm>
          <a:prstGeom prst="roundRect">
            <a:avLst/>
          </a:prstGeom>
          <a:solidFill>
            <a:srgbClr val="FFC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algn="ctr"/>
            <a:r>
              <a:rPr lang="en-US" b="1" dirty="0"/>
              <a:t>The Committee of Sponsoring Organizations (COSO) Framework </a:t>
            </a:r>
            <a:endParaRPr lang="en-US" b="1" dirty="0" smtClean="0"/>
          </a:p>
          <a:p>
            <a:pPr algn="ctr"/>
            <a:endParaRPr lang="en-US" b="1" dirty="0" smtClean="0"/>
          </a:p>
          <a:p>
            <a:pPr algn="ctr"/>
            <a:endParaRPr lang="en-US" b="1" dirty="0" smtClean="0"/>
          </a:p>
          <a:p>
            <a:pPr algn="ctr"/>
            <a:endParaRPr kumimoji="0" lang="en-US" b="1" strike="noStrike" cap="none" normalizeH="0" baseline="0" dirty="0" smtClean="0">
              <a:ln>
                <a:noFill/>
              </a:ln>
              <a:solidFill>
                <a:srgbClr val="0B317A"/>
              </a:solidFill>
              <a:effectLst/>
            </a:endParaRPr>
          </a:p>
        </p:txBody>
      </p:sp>
      <p:graphicFrame>
        <p:nvGraphicFramePr>
          <p:cNvPr id="25" name="Object 51" descr="The Institute of Internal Auditors"/>
          <p:cNvGraphicFramePr>
            <a:graphicFrameLocks noChangeAspect="1"/>
          </p:cNvGraphicFramePr>
          <p:nvPr>
            <p:extLst>
              <p:ext uri="{D42A27DB-BD31-4B8C-83A1-F6EECF244321}">
                <p14:modId xmlns:p14="http://schemas.microsoft.com/office/powerpoint/2010/main" val="2366047266"/>
              </p:ext>
            </p:extLst>
          </p:nvPr>
        </p:nvGraphicFramePr>
        <p:xfrm>
          <a:off x="3086100" y="3026947"/>
          <a:ext cx="2895600" cy="657225"/>
        </p:xfrm>
        <a:graphic>
          <a:graphicData uri="http://schemas.openxmlformats.org/presentationml/2006/ole">
            <mc:AlternateContent xmlns:mc="http://schemas.openxmlformats.org/markup-compatibility/2006">
              <mc:Choice xmlns:v="urn:schemas-microsoft-com:vml" Requires="v">
                <p:oleObj spid="_x0000_s1060" name="Visio" r:id="rId5" imgW="5091379" imgH="557479" progId="Visio.Drawing.11">
                  <p:embed/>
                </p:oleObj>
              </mc:Choice>
              <mc:Fallback>
                <p:oleObj name="Visio" r:id="rId5" imgW="5091379" imgH="557479" progId="Visio.Drawing.11">
                  <p:embed/>
                  <p:pic>
                    <p:nvPicPr>
                      <p:cNvPr id="25" name="Object 51" descr="The Institute of Internal Audit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3026947"/>
                        <a:ext cx="2895600" cy="657225"/>
                      </a:xfrm>
                      <a:prstGeom prst="rect">
                        <a:avLst/>
                      </a:prstGeom>
                      <a:noFill/>
                      <a:ln>
                        <a:noFill/>
                      </a:ln>
                      <a:effectLst/>
                    </p:spPr>
                  </p:pic>
                </p:oleObj>
              </mc:Fallback>
            </mc:AlternateContent>
          </a:graphicData>
        </a:graphic>
      </p:graphicFrame>
      <p:pic>
        <p:nvPicPr>
          <p:cNvPr id="27" name="Picture 32" descr="Institute of Management Accountant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5402692"/>
            <a:ext cx="3352800" cy="65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www.fei.or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6113" y="3779644"/>
            <a:ext cx="2762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2" descr="American Accounting Associ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9437" y="4535647"/>
            <a:ext cx="2828926" cy="71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3" descr="AICP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9396" y="2429319"/>
            <a:ext cx="1809750" cy="50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671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0658"/>
            <a:ext cx="6324600" cy="914400"/>
          </a:xfrm>
        </p:spPr>
        <p:txBody>
          <a:bodyPr/>
          <a:lstStyle/>
          <a:p>
            <a:r>
              <a:rPr lang="en-US" sz="2800" dirty="0"/>
              <a:t>Transaction - Level </a:t>
            </a:r>
            <a:r>
              <a:rPr lang="en-US" sz="2800" dirty="0">
                <a:solidFill>
                  <a:srgbClr val="FF00FF"/>
                </a:solidFill>
              </a:rPr>
              <a:t/>
            </a:r>
            <a:br>
              <a:rPr lang="en-US" sz="2800" dirty="0">
                <a:solidFill>
                  <a:srgbClr val="FF00FF"/>
                </a:solidFill>
              </a:rPr>
            </a:br>
            <a:r>
              <a:rPr lang="en-US" sz="2800" dirty="0">
                <a:solidFill>
                  <a:schemeClr val="accent5">
                    <a:lumMod val="75000"/>
                  </a:schemeClr>
                </a:solidFill>
              </a:rPr>
              <a:t>Annual Assessment (Stage 2)</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621280936"/>
              </p:ext>
            </p:extLst>
          </p:nvPr>
        </p:nvGraphicFramePr>
        <p:xfrm>
          <a:off x="1969119" y="1165058"/>
          <a:ext cx="7022481" cy="4524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30</a:t>
            </a:fld>
            <a:endParaRPr lang="en-US" altLang="en-US" dirty="0"/>
          </a:p>
        </p:txBody>
      </p:sp>
      <p:sp>
        <p:nvSpPr>
          <p:cNvPr id="8" name="TextBox 7"/>
          <p:cNvSpPr txBox="1"/>
          <p:nvPr/>
        </p:nvSpPr>
        <p:spPr>
          <a:xfrm>
            <a:off x="152400" y="1423151"/>
            <a:ext cx="2133600" cy="4524315"/>
          </a:xfrm>
          <a:prstGeom prst="rect">
            <a:avLst/>
          </a:prstGeom>
          <a:noFill/>
        </p:spPr>
        <p:txBody>
          <a:bodyPr wrap="square" rtlCol="0">
            <a:spAutoFit/>
          </a:bodyPr>
          <a:lstStyle/>
          <a:p>
            <a:r>
              <a:rPr lang="en-US" sz="3600" dirty="0"/>
              <a:t>Each agency must:</a:t>
            </a:r>
          </a:p>
          <a:p>
            <a:endParaRPr lang="en-US" dirty="0"/>
          </a:p>
          <a:p>
            <a:pPr marL="285750" indent="-285750">
              <a:buFont typeface="Wingdings" panose="05000000000000000000" pitchFamily="2" charset="2"/>
              <a:buChar char="q"/>
            </a:pPr>
            <a:r>
              <a:rPr lang="en-US" dirty="0"/>
              <a:t>DOCUMENT</a:t>
            </a:r>
          </a:p>
          <a:p>
            <a:endParaRPr lang="en-US" dirty="0"/>
          </a:p>
          <a:p>
            <a:pPr marL="285750" indent="-285750">
              <a:buFont typeface="Wingdings" panose="05000000000000000000" pitchFamily="2" charset="2"/>
              <a:buChar char="q"/>
            </a:pPr>
            <a:r>
              <a:rPr lang="en-US" dirty="0"/>
              <a:t>EVALUATE</a:t>
            </a:r>
          </a:p>
          <a:p>
            <a:endParaRPr lang="en-US" dirty="0"/>
          </a:p>
          <a:p>
            <a:pPr marL="285750" indent="-285750">
              <a:buFont typeface="Wingdings" panose="05000000000000000000" pitchFamily="2" charset="2"/>
              <a:buChar char="q"/>
            </a:pPr>
            <a:r>
              <a:rPr lang="en-US" dirty="0"/>
              <a:t>TEST </a:t>
            </a:r>
          </a:p>
          <a:p>
            <a:endParaRPr lang="en-US" dirty="0"/>
          </a:p>
          <a:p>
            <a:r>
              <a:rPr lang="en-US" b="1" dirty="0"/>
              <a:t>TRANSACTION-LEVEL</a:t>
            </a:r>
          </a:p>
          <a:p>
            <a:r>
              <a:rPr lang="en-US" b="1" dirty="0"/>
              <a:t>CONTROLS</a:t>
            </a:r>
          </a:p>
        </p:txBody>
      </p:sp>
      <p:sp>
        <p:nvSpPr>
          <p:cNvPr id="3" name="TextBox 2">
            <a:extLst>
              <a:ext uri="{FF2B5EF4-FFF2-40B4-BE49-F238E27FC236}">
                <a16:creationId xmlns:a16="http://schemas.microsoft.com/office/drawing/2014/main" id="{F1AE63E8-8A12-41C0-853B-CC0445302D65}"/>
              </a:ext>
            </a:extLst>
          </p:cNvPr>
          <p:cNvSpPr txBox="1"/>
          <p:nvPr/>
        </p:nvSpPr>
        <p:spPr>
          <a:xfrm>
            <a:off x="2324100" y="5458860"/>
            <a:ext cx="5372100" cy="923330"/>
          </a:xfrm>
          <a:prstGeom prst="rect">
            <a:avLst/>
          </a:prstGeom>
          <a:solidFill>
            <a:srgbClr val="FF0000"/>
          </a:solidFill>
        </p:spPr>
        <p:txBody>
          <a:bodyPr wrap="square" rtlCol="0">
            <a:spAutoFit/>
          </a:bodyPr>
          <a:lstStyle/>
          <a:p>
            <a:pPr marL="285750" indent="-285750">
              <a:buFont typeface="Arial" panose="020B0604020202020204" pitchFamily="34" charset="0"/>
              <a:buChar char="•"/>
            </a:pPr>
            <a:r>
              <a:rPr lang="en-US" dirty="0">
                <a:solidFill>
                  <a:schemeClr val="bg1"/>
                </a:solidFill>
              </a:rPr>
              <a:t>NOTE: Monthly Reconciliations and CAFR </a:t>
            </a:r>
            <a:r>
              <a:rPr lang="en-US" dirty="0" smtClean="0">
                <a:solidFill>
                  <a:schemeClr val="bg1"/>
                </a:solidFill>
              </a:rPr>
              <a:t>Submissions </a:t>
            </a:r>
            <a:r>
              <a:rPr lang="en-US" u="sng" dirty="0">
                <a:solidFill>
                  <a:schemeClr val="bg1"/>
                </a:solidFill>
              </a:rPr>
              <a:t>must</a:t>
            </a:r>
            <a:r>
              <a:rPr lang="en-US" dirty="0">
                <a:solidFill>
                  <a:schemeClr val="bg1"/>
                </a:solidFill>
              </a:rPr>
              <a:t> be included as a Significant Fiscal Process</a:t>
            </a:r>
          </a:p>
        </p:txBody>
      </p:sp>
    </p:spTree>
    <p:custDataLst>
      <p:tags r:id="rId1"/>
    </p:custDataLst>
    <p:extLst>
      <p:ext uri="{BB962C8B-B14F-4D97-AF65-F5344CB8AC3E}">
        <p14:creationId xmlns:p14="http://schemas.microsoft.com/office/powerpoint/2010/main" val="1259141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433-BB45-4EC9-9CA2-C193DF45620A}"/>
              </a:ext>
            </a:extLst>
          </p:cNvPr>
          <p:cNvSpPr>
            <a:spLocks noGrp="1"/>
          </p:cNvSpPr>
          <p:nvPr>
            <p:ph type="title"/>
          </p:nvPr>
        </p:nvSpPr>
        <p:spPr>
          <a:xfrm>
            <a:off x="2971800" y="204281"/>
            <a:ext cx="6172200" cy="914400"/>
          </a:xfrm>
        </p:spPr>
        <p:txBody>
          <a:bodyPr/>
          <a:lstStyle/>
          <a:p>
            <a:r>
              <a:rPr lang="en-US" dirty="0"/>
              <a:t>Transaction Level:</a:t>
            </a:r>
            <a:r>
              <a:rPr lang="en-US" dirty="0">
                <a:solidFill>
                  <a:srgbClr val="FF00FF"/>
                </a:solidFill>
              </a:rPr>
              <a:t/>
            </a:r>
            <a:br>
              <a:rPr lang="en-US" dirty="0">
                <a:solidFill>
                  <a:srgbClr val="FF00FF"/>
                </a:solidFill>
              </a:rPr>
            </a:br>
            <a:r>
              <a:rPr lang="en-US" dirty="0" smtClean="0">
                <a:solidFill>
                  <a:schemeClr val="accent1"/>
                </a:solidFill>
              </a:rPr>
              <a:t>“</a:t>
            </a:r>
            <a:r>
              <a:rPr lang="en-US" sz="2800" dirty="0" smtClean="0">
                <a:solidFill>
                  <a:schemeClr val="accent5">
                    <a:lumMod val="75000"/>
                  </a:schemeClr>
                </a:solidFill>
              </a:rPr>
              <a:t>Tips </a:t>
            </a:r>
            <a:r>
              <a:rPr lang="en-US" sz="2800" dirty="0">
                <a:solidFill>
                  <a:schemeClr val="accent5">
                    <a:lumMod val="75000"/>
                  </a:schemeClr>
                </a:solidFill>
              </a:rPr>
              <a:t>on Annual Testing (Stage 2</a:t>
            </a:r>
            <a:r>
              <a:rPr lang="en-US" sz="2800" dirty="0" smtClean="0">
                <a:solidFill>
                  <a:schemeClr val="accent5">
                    <a:lumMod val="75000"/>
                  </a:schemeClr>
                </a:solidFill>
              </a:rPr>
              <a:t>)”</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7E579133-EDE9-40E2-8A90-657576F5743D}"/>
              </a:ext>
            </a:extLst>
          </p:cNvPr>
          <p:cNvSpPr>
            <a:spLocks noGrp="1"/>
          </p:cNvSpPr>
          <p:nvPr>
            <p:ph idx="1"/>
          </p:nvPr>
        </p:nvSpPr>
        <p:spPr>
          <a:xfrm>
            <a:off x="457200" y="1600200"/>
            <a:ext cx="8229600" cy="4876800"/>
          </a:xfrm>
        </p:spPr>
        <p:txBody>
          <a:bodyPr/>
          <a:lstStyle/>
          <a:p>
            <a:pPr marL="457200" indent="-457200">
              <a:spcBef>
                <a:spcPts val="0"/>
              </a:spcBef>
              <a:spcAft>
                <a:spcPts val="1200"/>
              </a:spcAft>
              <a:buFont typeface="Arial" panose="020B0604020202020204" pitchFamily="34" charset="0"/>
              <a:buChar char="•"/>
            </a:pPr>
            <a:r>
              <a:rPr lang="en-US" sz="2400" dirty="0"/>
              <a:t>Agency should monitor, update and retest the </a:t>
            </a:r>
            <a:r>
              <a:rPr lang="en-US" sz="2400" dirty="0" smtClean="0"/>
              <a:t>Transaction-Level </a:t>
            </a:r>
            <a:r>
              <a:rPr lang="en-US" sz="2400" dirty="0"/>
              <a:t>controls </a:t>
            </a:r>
            <a:r>
              <a:rPr lang="en-US" sz="2400" b="1" u="sng" dirty="0"/>
              <a:t>annually</a:t>
            </a:r>
          </a:p>
          <a:p>
            <a:pPr marL="457200" indent="-457200">
              <a:spcBef>
                <a:spcPts val="0"/>
              </a:spcBef>
              <a:spcAft>
                <a:spcPts val="1200"/>
              </a:spcAft>
              <a:buFont typeface="Arial" panose="020B0604020202020204" pitchFamily="34" charset="0"/>
              <a:buChar char="•"/>
            </a:pPr>
            <a:r>
              <a:rPr lang="en-US" sz="2400" dirty="0"/>
              <a:t>Determine if any organizational </a:t>
            </a:r>
            <a:r>
              <a:rPr lang="en-US" sz="2400" dirty="0" smtClean="0"/>
              <a:t>OR functional changes </a:t>
            </a:r>
            <a:r>
              <a:rPr lang="en-US" sz="2400" dirty="0"/>
              <a:t>require a re-evaluation of the fiscal processes determined to be significant </a:t>
            </a:r>
          </a:p>
          <a:p>
            <a:pPr marL="457200" indent="-457200">
              <a:spcBef>
                <a:spcPts val="0"/>
              </a:spcBef>
              <a:spcAft>
                <a:spcPts val="1200"/>
              </a:spcAft>
              <a:buFont typeface="Arial" panose="020B0604020202020204" pitchFamily="34" charset="0"/>
              <a:buChar char="•"/>
            </a:pPr>
            <a:r>
              <a:rPr lang="en-US" sz="2400" dirty="0"/>
              <a:t>For significant fiscal processes that have not changed since the prior year, </a:t>
            </a:r>
            <a:r>
              <a:rPr lang="en-US" sz="2400" u="sng" dirty="0"/>
              <a:t>retest</a:t>
            </a:r>
            <a:r>
              <a:rPr lang="en-US" sz="2400" dirty="0"/>
              <a:t> the key controls to ensure that they are still working </a:t>
            </a:r>
          </a:p>
          <a:p>
            <a:pPr marL="457200" indent="-457200">
              <a:spcBef>
                <a:spcPts val="0"/>
              </a:spcBef>
              <a:spcAft>
                <a:spcPts val="1200"/>
              </a:spcAft>
              <a:buFont typeface="Arial" panose="020B0604020202020204" pitchFamily="34" charset="0"/>
              <a:buChar char="•"/>
            </a:pPr>
            <a:r>
              <a:rPr lang="en-US" sz="2400" dirty="0"/>
              <a:t>Processes that were improved as the result of CAP, should be tested to ensure the new or enhanced controls have addressed the internal control weakness </a:t>
            </a:r>
          </a:p>
        </p:txBody>
      </p:sp>
      <p:sp>
        <p:nvSpPr>
          <p:cNvPr id="4" name="Date Placeholder 3">
            <a:extLst>
              <a:ext uri="{FF2B5EF4-FFF2-40B4-BE49-F238E27FC236}">
                <a16:creationId xmlns:a16="http://schemas.microsoft.com/office/drawing/2014/main" id="{8810BD7C-CFEA-4A05-822E-F306CAEDF270}"/>
              </a:ext>
            </a:extLst>
          </p:cNvPr>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a:extLst>
              <a:ext uri="{FF2B5EF4-FFF2-40B4-BE49-F238E27FC236}">
                <a16:creationId xmlns:a16="http://schemas.microsoft.com/office/drawing/2014/main" id="{4B009C0A-BB4D-42D3-91E4-9C2A52F1ED24}"/>
              </a:ext>
            </a:extLst>
          </p:cNvPr>
          <p:cNvSpPr>
            <a:spLocks noGrp="1"/>
          </p:cNvSpPr>
          <p:nvPr>
            <p:ph type="sldNum" sz="quarter" idx="12"/>
          </p:nvPr>
        </p:nvSpPr>
        <p:spPr/>
        <p:txBody>
          <a:bodyPr/>
          <a:lstStyle/>
          <a:p>
            <a:fld id="{B2FD608B-9CFD-472F-B2D4-D232788670D5}" type="slidenum">
              <a:rPr lang="en-US" altLang="en-US" smtClean="0"/>
              <a:pPr/>
              <a:t>31</a:t>
            </a:fld>
            <a:endParaRPr lang="en-US" altLang="en-US" dirty="0"/>
          </a:p>
        </p:txBody>
      </p:sp>
    </p:spTree>
    <p:custDataLst>
      <p:tags r:id="rId1"/>
    </p:custDataLst>
    <p:extLst>
      <p:ext uri="{BB962C8B-B14F-4D97-AF65-F5344CB8AC3E}">
        <p14:creationId xmlns:p14="http://schemas.microsoft.com/office/powerpoint/2010/main" val="164228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6172200" cy="914400"/>
          </a:xfrm>
        </p:spPr>
        <p:txBody>
          <a:bodyPr/>
          <a:lstStyle/>
          <a:p>
            <a:r>
              <a:rPr lang="en-US" sz="3000" dirty="0"/>
              <a:t>ARMICS Documentation</a:t>
            </a:r>
          </a:p>
        </p:txBody>
      </p:sp>
      <p:sp>
        <p:nvSpPr>
          <p:cNvPr id="3" name="Content Placeholder 2"/>
          <p:cNvSpPr>
            <a:spLocks noGrp="1"/>
          </p:cNvSpPr>
          <p:nvPr>
            <p:ph idx="1"/>
          </p:nvPr>
        </p:nvSpPr>
        <p:spPr/>
        <p:txBody>
          <a:bodyPr/>
          <a:lstStyle/>
          <a:p>
            <a:pPr algn="ctr"/>
            <a:endParaRPr lang="en-US" sz="1400" dirty="0"/>
          </a:p>
          <a:p>
            <a:pPr indent="0" algn="just"/>
            <a:r>
              <a:rPr lang="en-US" dirty="0"/>
              <a:t>Formal documentation of the ARMICS assessment process, tests performed, AND results of the assessment </a:t>
            </a:r>
            <a:r>
              <a:rPr lang="en-US" u="sng" dirty="0"/>
              <a:t>MUST</a:t>
            </a:r>
            <a:r>
              <a:rPr lang="en-US" dirty="0"/>
              <a:t> be maintained at the agency, and made available for review by the Department of Accounts and other appropriate parties. </a:t>
            </a:r>
          </a:p>
          <a:p>
            <a:pPr algn="ctr"/>
            <a:endParaRPr lang="en-US" dirty="0"/>
          </a:p>
          <a:p>
            <a:pPr algn="ctr"/>
            <a:r>
              <a:rPr lang="en-US" sz="1800" dirty="0"/>
              <a:t>(Electronic Files or Hard-Copy documentation is acceptable)</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32</a:t>
            </a:fld>
            <a:endParaRPr lang="en-US" altLang="en-US" dirty="0"/>
          </a:p>
        </p:txBody>
      </p:sp>
    </p:spTree>
    <p:custDataLst>
      <p:tags r:id="rId1"/>
    </p:custDataLst>
    <p:extLst>
      <p:ext uri="{BB962C8B-B14F-4D97-AF65-F5344CB8AC3E}">
        <p14:creationId xmlns:p14="http://schemas.microsoft.com/office/powerpoint/2010/main" val="527492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Certification</a:t>
            </a:r>
          </a:p>
        </p:txBody>
      </p:sp>
      <p:sp>
        <p:nvSpPr>
          <p:cNvPr id="3" name="Content Placeholder 2"/>
          <p:cNvSpPr>
            <a:spLocks noGrp="1"/>
          </p:cNvSpPr>
          <p:nvPr>
            <p:ph idx="1"/>
          </p:nvPr>
        </p:nvSpPr>
        <p:spPr>
          <a:xfrm>
            <a:off x="381000" y="1280160"/>
            <a:ext cx="8229600" cy="5029200"/>
          </a:xfrm>
        </p:spPr>
        <p:txBody>
          <a:bodyPr/>
          <a:lstStyle/>
          <a:p>
            <a:pPr marL="457200" indent="-457200">
              <a:buFont typeface="Arial" panose="020B0604020202020204" pitchFamily="34" charset="0"/>
              <a:buChar char="•"/>
            </a:pPr>
            <a:r>
              <a:rPr lang="en-US" sz="2800" dirty="0"/>
              <a:t>ARMICS annual certification must be submitted to the Department of Accounts by </a:t>
            </a:r>
            <a:r>
              <a:rPr lang="en-US" sz="2800" u="sng" dirty="0"/>
              <a:t>September 30th </a:t>
            </a:r>
            <a:r>
              <a:rPr lang="en-US" sz="2800" dirty="0"/>
              <a:t>of each year based on the agency’s June 30 status of ARMICS compliance</a:t>
            </a:r>
          </a:p>
          <a:p>
            <a:pPr marL="0" indent="0"/>
            <a:endParaRPr lang="en-US" sz="1400" dirty="0"/>
          </a:p>
          <a:p>
            <a:pPr marL="457200" indent="-457200">
              <a:buFont typeface="Arial" panose="020B0604020202020204" pitchFamily="34" charset="0"/>
              <a:buChar char="•"/>
            </a:pPr>
            <a:r>
              <a:rPr lang="en-US" sz="2800" dirty="0"/>
              <a:t>Agencies may not certify compliance unless they have performed </a:t>
            </a:r>
            <a:r>
              <a:rPr lang="en-US" sz="2800" dirty="0" smtClean="0"/>
              <a:t>ARMICS in accordance with standards </a:t>
            </a:r>
            <a:endParaRPr lang="en-US" sz="2800" dirty="0"/>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2800" dirty="0" smtClean="0"/>
              <a:t>Certification </a:t>
            </a:r>
            <a:r>
              <a:rPr lang="en-US" sz="2800" dirty="0"/>
              <a:t>Statements </a:t>
            </a:r>
            <a:r>
              <a:rPr lang="en-US" sz="2800" dirty="0" smtClean="0"/>
              <a:t>are </a:t>
            </a:r>
            <a:r>
              <a:rPr lang="en-US" sz="2800" dirty="0"/>
              <a:t>included as exhibits in CAPP Topic </a:t>
            </a:r>
            <a:r>
              <a:rPr lang="en-US" sz="2800" dirty="0" smtClean="0"/>
              <a:t>10305</a:t>
            </a:r>
            <a:endParaRPr lang="en-US" sz="2800"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33</a:t>
            </a:fld>
            <a:endParaRPr lang="en-US" altLang="en-US" dirty="0"/>
          </a:p>
        </p:txBody>
      </p:sp>
    </p:spTree>
    <p:custDataLst>
      <p:tags r:id="rId1"/>
    </p:custDataLst>
    <p:extLst>
      <p:ext uri="{BB962C8B-B14F-4D97-AF65-F5344CB8AC3E}">
        <p14:creationId xmlns:p14="http://schemas.microsoft.com/office/powerpoint/2010/main" val="1715162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Information</a:t>
            </a:r>
          </a:p>
        </p:txBody>
      </p:sp>
      <p:sp>
        <p:nvSpPr>
          <p:cNvPr id="3" name="Content Placeholder 2"/>
          <p:cNvSpPr>
            <a:spLocks noGrp="1"/>
          </p:cNvSpPr>
          <p:nvPr>
            <p:ph idx="1"/>
          </p:nvPr>
        </p:nvSpPr>
        <p:spPr>
          <a:xfrm>
            <a:off x="381000" y="1600200"/>
            <a:ext cx="8305800" cy="4495800"/>
          </a:xfrm>
        </p:spPr>
        <p:txBody>
          <a:bodyPr/>
          <a:lstStyle/>
          <a:p>
            <a:pPr algn="ctr"/>
            <a:r>
              <a:rPr lang="en-US" dirty="0">
                <a:solidFill>
                  <a:srgbClr val="FF00FF"/>
                </a:solidFill>
              </a:rPr>
              <a:t>	</a:t>
            </a:r>
            <a:r>
              <a:rPr lang="en-US" dirty="0"/>
              <a:t>Located on the DOA website</a:t>
            </a:r>
          </a:p>
          <a:p>
            <a:pPr algn="ctr"/>
            <a:r>
              <a:rPr lang="en-US" dirty="0"/>
              <a:t>ARMICS Standards:</a:t>
            </a:r>
          </a:p>
          <a:p>
            <a:pPr algn="ctr"/>
            <a:r>
              <a:rPr lang="en-US" dirty="0">
                <a:hlinkClick r:id="rId4"/>
              </a:rPr>
              <a:t>Agency Risk Management and Internal Control Standards</a:t>
            </a:r>
            <a:endParaRPr lang="en-US" dirty="0"/>
          </a:p>
          <a:p>
            <a:pPr algn="ctr"/>
            <a:endParaRPr lang="en-US" dirty="0"/>
          </a:p>
          <a:p>
            <a:pPr algn="ctr"/>
            <a:r>
              <a:rPr lang="en-US" dirty="0"/>
              <a:t>CAPP Manual Topic 10305 (Internal Control):</a:t>
            </a:r>
          </a:p>
          <a:p>
            <a:pPr algn="ctr"/>
            <a:r>
              <a:rPr lang="en-US" dirty="0">
                <a:hlinkClick r:id="rId5"/>
              </a:rPr>
              <a:t>CAPP_Topics_Cardinal/10305.pdf</a:t>
            </a:r>
            <a:endParaRPr lang="en-US" dirty="0"/>
          </a:p>
          <a:p>
            <a:endParaRPr lang="en-US"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34</a:t>
            </a:fld>
            <a:endParaRPr lang="en-US" altLang="en-US" dirty="0"/>
          </a:p>
        </p:txBody>
      </p:sp>
    </p:spTree>
    <p:custDataLst>
      <p:tags r:id="rId1"/>
    </p:custDataLst>
    <p:extLst>
      <p:ext uri="{BB962C8B-B14F-4D97-AF65-F5344CB8AC3E}">
        <p14:creationId xmlns:p14="http://schemas.microsoft.com/office/powerpoint/2010/main" val="4166763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ARMICS ONLINE TOOLS</a:t>
            </a:r>
          </a:p>
        </p:txBody>
      </p:sp>
      <p:sp>
        <p:nvSpPr>
          <p:cNvPr id="3" name="Content Placeholder 2"/>
          <p:cNvSpPr>
            <a:spLocks noGrp="1"/>
          </p:cNvSpPr>
          <p:nvPr>
            <p:ph idx="1"/>
          </p:nvPr>
        </p:nvSpPr>
        <p:spPr>
          <a:xfrm>
            <a:off x="457200" y="1295400"/>
            <a:ext cx="8229600" cy="5105400"/>
          </a:xfrm>
        </p:spPr>
        <p:txBody>
          <a:bodyPr/>
          <a:lstStyle/>
          <a:p>
            <a:pPr marL="0" indent="0" algn="ctr"/>
            <a:r>
              <a:rPr lang="en-US" dirty="0"/>
              <a:t>Located on DOA’s Website</a:t>
            </a:r>
          </a:p>
          <a:p>
            <a:pPr marL="0" indent="0" algn="ctr"/>
            <a:endParaRPr lang="en-US" sz="1800" dirty="0"/>
          </a:p>
          <a:p>
            <a:pPr marL="457200" indent="-457200">
              <a:buFont typeface="Arial" panose="020B0604020202020204" pitchFamily="34" charset="0"/>
              <a:buChar char="•"/>
            </a:pPr>
            <a:r>
              <a:rPr lang="en-US" dirty="0">
                <a:solidFill>
                  <a:srgbClr val="00B050"/>
                </a:solidFill>
              </a:rPr>
              <a:t>ARMICS Review Checklist </a:t>
            </a:r>
            <a:r>
              <a:rPr lang="en-US" sz="2000" dirty="0">
                <a:solidFill>
                  <a:srgbClr val="00B050"/>
                </a:solidFill>
              </a:rPr>
              <a:t>(Checklist of areas to consider while performing the Annual ARMICS assessment)</a:t>
            </a:r>
          </a:p>
          <a:p>
            <a:pPr marL="457200" indent="-457200">
              <a:buFont typeface="Arial" panose="020B0604020202020204" pitchFamily="34" charset="0"/>
              <a:buChar char="•"/>
            </a:pPr>
            <a:endParaRPr lang="en-US" sz="1400" dirty="0">
              <a:solidFill>
                <a:srgbClr val="00B050"/>
              </a:solidFill>
            </a:endParaRPr>
          </a:p>
          <a:p>
            <a:pPr marL="457200" indent="-457200">
              <a:buFont typeface="Arial" panose="020B0604020202020204" pitchFamily="34" charset="0"/>
              <a:buChar char="•"/>
            </a:pPr>
            <a:r>
              <a:rPr lang="en-US" dirty="0">
                <a:solidFill>
                  <a:srgbClr val="00B050"/>
                </a:solidFill>
              </a:rPr>
              <a:t>ARMICS Questionnaires </a:t>
            </a:r>
            <a:r>
              <a:rPr lang="en-US" sz="2000" dirty="0">
                <a:solidFill>
                  <a:srgbClr val="00B050"/>
                </a:solidFill>
              </a:rPr>
              <a:t>(Surveys to gain insight and feedback from agency staff)</a:t>
            </a:r>
          </a:p>
          <a:p>
            <a:pPr marL="0" indent="0"/>
            <a:endParaRPr lang="en-US" sz="1400" dirty="0">
              <a:solidFill>
                <a:srgbClr val="00B050"/>
              </a:solidFill>
            </a:endParaRPr>
          </a:p>
          <a:p>
            <a:pPr marL="457200" indent="-457200">
              <a:buFont typeface="Arial" panose="020B0604020202020204" pitchFamily="34" charset="0"/>
              <a:buChar char="•"/>
            </a:pPr>
            <a:r>
              <a:rPr lang="en-US" dirty="0">
                <a:solidFill>
                  <a:srgbClr val="00B050"/>
                </a:solidFill>
              </a:rPr>
              <a:t>ARMICS FAQS </a:t>
            </a:r>
            <a:r>
              <a:rPr lang="en-US" sz="2000" dirty="0">
                <a:solidFill>
                  <a:srgbClr val="00B050"/>
                </a:solidFill>
              </a:rPr>
              <a:t>(Quick answers to typical agency questions)</a:t>
            </a:r>
          </a:p>
          <a:p>
            <a:pPr marL="457200" indent="-457200">
              <a:buFont typeface="Arial" panose="020B0604020202020204" pitchFamily="34" charset="0"/>
              <a:buChar char="•"/>
            </a:pPr>
            <a:endParaRPr lang="en-US" sz="2000" dirty="0">
              <a:solidFill>
                <a:srgbClr val="00B050"/>
              </a:solidFill>
            </a:endParaRPr>
          </a:p>
          <a:p>
            <a:pPr marL="0" indent="0"/>
            <a:endParaRPr lang="en-US"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35</a:t>
            </a:fld>
            <a:endParaRPr lang="en-US" altLang="en-US" dirty="0"/>
          </a:p>
        </p:txBody>
      </p:sp>
    </p:spTree>
    <p:custDataLst>
      <p:tags r:id="rId1"/>
    </p:custDataLst>
    <p:extLst>
      <p:ext uri="{BB962C8B-B14F-4D97-AF65-F5344CB8AC3E}">
        <p14:creationId xmlns:p14="http://schemas.microsoft.com/office/powerpoint/2010/main" val="3803658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81800" cy="914400"/>
          </a:xfrm>
        </p:spPr>
        <p:txBody>
          <a:bodyPr/>
          <a:lstStyle/>
          <a:p>
            <a:r>
              <a:rPr lang="en-US" sz="2800" dirty="0"/>
              <a:t>ACFE:  2018 “Report to the Nations”</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a:xfrm>
            <a:off x="2705100" y="6553200"/>
            <a:ext cx="3695700" cy="228600"/>
          </a:xfrm>
        </p:spPr>
        <p:txBody>
          <a:bodyPr/>
          <a:lstStyle/>
          <a:p>
            <a:r>
              <a:rPr lang="en-US" dirty="0"/>
              <a:t>Compliance Oversight and Federal Reporting</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36</a:t>
            </a:fld>
            <a:endParaRPr lang="en-US" altLang="en-US" dirty="0"/>
          </a:p>
        </p:txBody>
      </p:sp>
      <p:sp>
        <p:nvSpPr>
          <p:cNvPr id="11" name="TextBox 10"/>
          <p:cNvSpPr txBox="1"/>
          <p:nvPr/>
        </p:nvSpPr>
        <p:spPr>
          <a:xfrm>
            <a:off x="1143000" y="5715000"/>
            <a:ext cx="8001000" cy="369332"/>
          </a:xfrm>
          <a:prstGeom prst="rect">
            <a:avLst/>
          </a:prstGeom>
          <a:noFill/>
        </p:spPr>
        <p:txBody>
          <a:bodyPr wrap="square" rtlCol="0">
            <a:spAutoFit/>
          </a:bodyPr>
          <a:lstStyle/>
          <a:p>
            <a:r>
              <a:rPr lang="en-US" sz="1000" dirty="0"/>
              <a:t>2018 </a:t>
            </a:r>
            <a:r>
              <a:rPr lang="en-US" sz="1000" i="1" dirty="0"/>
              <a:t>Report to the Nations</a:t>
            </a:r>
            <a:r>
              <a:rPr lang="en-US" sz="1000" dirty="0"/>
              <a:t>. Copyright 2018 by the Association of Certified Fraud Examiners, Inc</a:t>
            </a:r>
            <a:r>
              <a:rPr lang="en-US" dirty="0"/>
              <a:t>.</a:t>
            </a:r>
            <a:endParaRPr lang="en-US" sz="1200" dirty="0"/>
          </a:p>
        </p:txBody>
      </p:sp>
      <p:pic>
        <p:nvPicPr>
          <p:cNvPr id="13" name="Content Placeholder 12"/>
          <p:cNvPicPr>
            <a:picLocks noGrp="1" noChangeAspect="1"/>
          </p:cNvPicPr>
          <p:nvPr>
            <p:ph idx="1"/>
          </p:nvPr>
        </p:nvPicPr>
        <p:blipFill>
          <a:blip r:embed="rId4"/>
          <a:stretch>
            <a:fillRect/>
          </a:stretch>
        </p:blipFill>
        <p:spPr>
          <a:xfrm>
            <a:off x="1333500" y="1905000"/>
            <a:ext cx="6398406"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098795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42900"/>
            <a:ext cx="6705600" cy="914400"/>
          </a:xfrm>
        </p:spPr>
        <p:txBody>
          <a:bodyPr/>
          <a:lstStyle/>
          <a:p>
            <a:r>
              <a:rPr lang="en-US" sz="2800" dirty="0"/>
              <a:t>ACFE – </a:t>
            </a:r>
            <a:r>
              <a:rPr lang="en-US" sz="2600" dirty="0"/>
              <a:t>Government Median Losses</a:t>
            </a:r>
          </a:p>
        </p:txBody>
      </p:sp>
      <p:pic>
        <p:nvPicPr>
          <p:cNvPr id="7" name="Content Placeholder 6"/>
          <p:cNvPicPr>
            <a:picLocks noGrp="1" noChangeAspect="1"/>
          </p:cNvPicPr>
          <p:nvPr>
            <p:ph idx="1"/>
          </p:nvPr>
        </p:nvPicPr>
        <p:blipFill rotWithShape="1">
          <a:blip r:embed="rId4"/>
          <a:srcRect b="3704"/>
          <a:stretch/>
        </p:blipFill>
        <p:spPr>
          <a:xfrm>
            <a:off x="381000" y="1257300"/>
            <a:ext cx="8566689" cy="3962400"/>
          </a:xfrm>
          <a:prstGeom prst="rect">
            <a:avLst/>
          </a:prstGeom>
        </p:spPr>
      </p:pic>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37</a:t>
            </a:fld>
            <a:endParaRPr lang="en-US" altLang="en-US" dirty="0"/>
          </a:p>
        </p:txBody>
      </p:sp>
      <p:sp>
        <p:nvSpPr>
          <p:cNvPr id="8" name="Oval 7"/>
          <p:cNvSpPr/>
          <p:nvPr/>
        </p:nvSpPr>
        <p:spPr bwMode="auto">
          <a:xfrm>
            <a:off x="3886200" y="1257300"/>
            <a:ext cx="1600200" cy="2095500"/>
          </a:xfrm>
          <a:prstGeom prst="ellipse">
            <a:avLst/>
          </a:prstGeom>
          <a:noFill/>
          <a:ln w="381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pitchFamily="8" charset="0"/>
            </a:endParaRPr>
          </a:p>
        </p:txBody>
      </p:sp>
      <p:sp>
        <p:nvSpPr>
          <p:cNvPr id="9" name="TextBox 8"/>
          <p:cNvSpPr txBox="1"/>
          <p:nvPr/>
        </p:nvSpPr>
        <p:spPr>
          <a:xfrm>
            <a:off x="714375" y="5791200"/>
            <a:ext cx="8001000" cy="369332"/>
          </a:xfrm>
          <a:prstGeom prst="rect">
            <a:avLst/>
          </a:prstGeom>
          <a:noFill/>
        </p:spPr>
        <p:txBody>
          <a:bodyPr wrap="square" rtlCol="0">
            <a:spAutoFit/>
          </a:bodyPr>
          <a:lstStyle/>
          <a:p>
            <a:r>
              <a:rPr lang="en-US" sz="1000" dirty="0"/>
              <a:t>2018 </a:t>
            </a:r>
            <a:r>
              <a:rPr lang="en-US" sz="1000" i="1" dirty="0"/>
              <a:t>Report to the Nations</a:t>
            </a:r>
            <a:r>
              <a:rPr lang="en-US" sz="1000" dirty="0"/>
              <a:t>. Copyright 2018 by the Association of Certified Fraud Examiners, Inc</a:t>
            </a:r>
            <a:r>
              <a:rPr lang="en-US" dirty="0"/>
              <a:t>.</a:t>
            </a:r>
            <a:endParaRPr lang="en-US" sz="1200" dirty="0"/>
          </a:p>
        </p:txBody>
      </p:sp>
    </p:spTree>
    <p:custDataLst>
      <p:tags r:id="rId1"/>
    </p:custDataLst>
    <p:extLst>
      <p:ext uri="{BB962C8B-B14F-4D97-AF65-F5344CB8AC3E}">
        <p14:creationId xmlns:p14="http://schemas.microsoft.com/office/powerpoint/2010/main" val="2573917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81800" cy="914400"/>
          </a:xfrm>
        </p:spPr>
        <p:txBody>
          <a:bodyPr/>
          <a:lstStyle/>
          <a:p>
            <a:r>
              <a:rPr lang="en-US" sz="2800" dirty="0">
                <a:solidFill>
                  <a:srgbClr val="FF0000"/>
                </a:solidFill>
              </a:rPr>
              <a:t>What Role will Your Agency Play?</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a:xfrm>
            <a:off x="2705100" y="6553200"/>
            <a:ext cx="3695700" cy="228600"/>
          </a:xfrm>
        </p:spPr>
        <p:txBody>
          <a:bodyPr/>
          <a:lstStyle/>
          <a:p>
            <a:r>
              <a:rPr lang="en-US" dirty="0"/>
              <a:t>Compliance Oversight and Federal Reporting</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38</a:t>
            </a:fld>
            <a:endParaRPr lang="en-US" altLang="en-US" dirty="0"/>
          </a:p>
        </p:txBody>
      </p:sp>
      <p:pic>
        <p:nvPicPr>
          <p:cNvPr id="10" name="Content Placeholder 9">
            <a:extLst>
              <a:ext uri="{FF2B5EF4-FFF2-40B4-BE49-F238E27FC236}">
                <a16:creationId xmlns:a16="http://schemas.microsoft.com/office/drawing/2014/main" id="{D64A3752-50BE-4BC6-BED2-BB8A72ED29F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28843" y="1600200"/>
            <a:ext cx="1752600" cy="1752600"/>
          </a:xfrm>
          <a:prstGeom prst="rect">
            <a:avLst/>
          </a:prstGeom>
        </p:spPr>
      </p:pic>
      <p:sp>
        <p:nvSpPr>
          <p:cNvPr id="9" name="TextBox 8">
            <a:extLst>
              <a:ext uri="{FF2B5EF4-FFF2-40B4-BE49-F238E27FC236}">
                <a16:creationId xmlns:a16="http://schemas.microsoft.com/office/drawing/2014/main" id="{ABA534B9-9C0C-451C-ADA6-0522F6093303}"/>
              </a:ext>
            </a:extLst>
          </p:cNvPr>
          <p:cNvSpPr txBox="1"/>
          <p:nvPr/>
        </p:nvSpPr>
        <p:spPr>
          <a:xfrm>
            <a:off x="1447800" y="4267200"/>
            <a:ext cx="6934200" cy="1323439"/>
          </a:xfrm>
          <a:prstGeom prst="rect">
            <a:avLst/>
          </a:prstGeom>
          <a:noFill/>
        </p:spPr>
        <p:txBody>
          <a:bodyPr wrap="square" rtlCol="0">
            <a:spAutoFit/>
          </a:bodyPr>
          <a:lstStyle/>
          <a:p>
            <a:pPr algn="ctr"/>
            <a:r>
              <a:rPr lang="en-US" sz="4000" dirty="0"/>
              <a:t>Best Managed State in the Nation</a:t>
            </a:r>
          </a:p>
        </p:txBody>
      </p:sp>
    </p:spTree>
    <p:custDataLst>
      <p:tags r:id="rId1"/>
    </p:custDataLst>
    <p:extLst>
      <p:ext uri="{BB962C8B-B14F-4D97-AF65-F5344CB8AC3E}">
        <p14:creationId xmlns:p14="http://schemas.microsoft.com/office/powerpoint/2010/main" val="3951889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39</a:t>
            </a:fld>
            <a:endParaRPr lang="en-US" altLang="en-US" dirty="0"/>
          </a:p>
        </p:txBody>
      </p:sp>
      <p:sp>
        <p:nvSpPr>
          <p:cNvPr id="7" name="Content Placeholder 6"/>
          <p:cNvSpPr txBox="1">
            <a:spLocks noGrp="1"/>
          </p:cNvSpPr>
          <p:nvPr>
            <p:ph idx="1"/>
          </p:nvPr>
        </p:nvSpPr>
        <p:spPr>
          <a:xfrm>
            <a:off x="356795" y="1295400"/>
            <a:ext cx="7992035" cy="4838248"/>
          </a:xfrm>
          <a:prstGeom prst="rect">
            <a:avLst/>
          </a:prstGeom>
          <a:noFill/>
        </p:spPr>
        <p:txBody>
          <a:bodyPr wrap="square" rtlCol="0">
            <a:spAutoFit/>
          </a:bodyPr>
          <a:lstStyle/>
          <a:p>
            <a:endParaRPr lang="en-US" sz="1000" dirty="0"/>
          </a:p>
          <a:p>
            <a:endParaRPr lang="en-US" sz="1400" dirty="0">
              <a:hlinkClick r:id="rId4"/>
            </a:endParaRPr>
          </a:p>
          <a:p>
            <a:r>
              <a:rPr lang="en-US" sz="1600" i="1" dirty="0"/>
              <a:t>ACFE - Report to the Nations</a:t>
            </a:r>
            <a:r>
              <a:rPr lang="en-US" sz="1600" dirty="0"/>
              <a:t>. (2018). 2018 Global Study on Occupational Fraud and Abuse. Copyright 2018 by the Association of Certified Fraud Examiners, Inc.</a:t>
            </a:r>
          </a:p>
          <a:p>
            <a:r>
              <a:rPr lang="en-US" sz="1600" dirty="0"/>
              <a:t>Agency Risk Management and Internal Control Standards. (2015).  Commonwealth of Virginia, Department of Accounts. Pg. 5 - 13 </a:t>
            </a:r>
          </a:p>
          <a:p>
            <a:r>
              <a:rPr lang="en-US" sz="1600" dirty="0"/>
              <a:t>Comptroller General of the United States (2014).  </a:t>
            </a:r>
            <a:r>
              <a:rPr lang="en-US" sz="1600" dirty="0">
                <a:hlinkClick r:id="rId5"/>
              </a:rPr>
              <a:t>Standards for Internal Control in the Federal Government</a:t>
            </a:r>
            <a:r>
              <a:rPr lang="en-US" sz="1600" dirty="0"/>
              <a:t>. United States Government Accountability Office. </a:t>
            </a:r>
          </a:p>
          <a:p>
            <a:r>
              <a:rPr lang="en-US" sz="1600" dirty="0"/>
              <a:t>COSO. Committee of Sponsoring Organizations (COSO) of the Treadway Commission. “How the COSO Frameworks Can Help.” (2014). </a:t>
            </a:r>
            <a:r>
              <a:rPr lang="en-US" sz="1600" dirty="0">
                <a:hlinkClick r:id="rId6"/>
              </a:rPr>
              <a:t>https://www.coso.org/Documents/2014-2-10-COSO-Thought-Paper.pdf</a:t>
            </a:r>
            <a:endParaRPr lang="en-US" sz="1600" dirty="0"/>
          </a:p>
          <a:p>
            <a:r>
              <a:rPr lang="en-US" sz="1600" dirty="0"/>
              <a:t>Designer Hipster Cartoon.  Segregation of Duties.  Retrieved from DesignerHipster.com.  License for use purchased May 5, </a:t>
            </a:r>
            <a:r>
              <a:rPr lang="en-US" sz="1600" dirty="0" smtClean="0"/>
              <a:t>2018</a:t>
            </a:r>
          </a:p>
          <a:p>
            <a:r>
              <a:rPr lang="en-US" sz="1600" dirty="0" smtClean="0"/>
              <a:t>Virginia Department of Accounts.  Office of the Comptroller. (2015). Agency </a:t>
            </a:r>
            <a:r>
              <a:rPr lang="en-US" sz="1600" dirty="0"/>
              <a:t>Risk Management and Internal Control Standards. </a:t>
            </a:r>
            <a:r>
              <a:rPr lang="en-US" sz="1600" dirty="0" smtClean="0"/>
              <a:t>Pg</a:t>
            </a:r>
            <a:r>
              <a:rPr lang="en-US" sz="1600" dirty="0"/>
              <a:t>. </a:t>
            </a:r>
            <a:r>
              <a:rPr lang="en-US" sz="1600" dirty="0" smtClean="0"/>
              <a:t>5. </a:t>
            </a:r>
            <a:endParaRPr lang="en-US" sz="1600" dirty="0"/>
          </a:p>
          <a:p>
            <a:r>
              <a:rPr lang="en-US" sz="1600" dirty="0" smtClean="0"/>
              <a:t>Virginia </a:t>
            </a:r>
            <a:r>
              <a:rPr lang="en-US" sz="1600" dirty="0"/>
              <a:t>General Assembly, Joint Legislative Audit and Review Commission (JLARC). (2017). </a:t>
            </a:r>
            <a:r>
              <a:rPr lang="en-US" sz="1600" dirty="0">
                <a:hlinkClick r:id="rId7" action="ppaction://hlinkfile"/>
              </a:rPr>
              <a:t>"Virginia Compared to Other States"</a:t>
            </a:r>
            <a:r>
              <a:rPr lang="en-US" sz="1600" dirty="0"/>
              <a:t>  "Bond Ratings" (22). </a:t>
            </a:r>
          </a:p>
          <a:p>
            <a:r>
              <a:rPr lang="en-US" sz="1600" dirty="0"/>
              <a:t>Virginia Performs. Bond Rating. (2017). </a:t>
            </a:r>
            <a:r>
              <a:rPr lang="en-US" sz="1600" dirty="0">
                <a:hlinkClick r:id="rId8"/>
              </a:rPr>
              <a:t>"Bond Ratings." What is the State’s Role? </a:t>
            </a:r>
            <a:endParaRPr lang="en-US" sz="1200" dirty="0"/>
          </a:p>
        </p:txBody>
      </p:sp>
    </p:spTree>
    <p:custDataLst>
      <p:tags r:id="rId1"/>
    </p:custDataLst>
    <p:extLst>
      <p:ext uri="{BB962C8B-B14F-4D97-AF65-F5344CB8AC3E}">
        <p14:creationId xmlns:p14="http://schemas.microsoft.com/office/powerpoint/2010/main" val="393284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762000"/>
          </a:xfrm>
        </p:spPr>
        <p:txBody>
          <a:bodyPr/>
          <a:lstStyle/>
          <a:p>
            <a:r>
              <a:rPr lang="en-US" dirty="0"/>
              <a:t>COSO defines Internal Control</a:t>
            </a:r>
          </a:p>
        </p:txBody>
      </p:sp>
      <p:sp>
        <p:nvSpPr>
          <p:cNvPr id="3" name="Content Placeholder 2"/>
          <p:cNvSpPr>
            <a:spLocks noGrp="1"/>
          </p:cNvSpPr>
          <p:nvPr>
            <p:ph idx="1"/>
          </p:nvPr>
        </p:nvSpPr>
        <p:spPr>
          <a:xfrm>
            <a:off x="457200" y="1371600"/>
            <a:ext cx="8229600" cy="4876800"/>
          </a:xfrm>
        </p:spPr>
        <p:txBody>
          <a:bodyPr/>
          <a:lstStyle/>
          <a:p>
            <a:pPr marL="400050" lvl="1" indent="0">
              <a:buNone/>
            </a:pPr>
            <a:r>
              <a:rPr lang="en-US" altLang="en-US" sz="2400" dirty="0"/>
              <a:t>The </a:t>
            </a:r>
            <a:r>
              <a:rPr lang="en-US" altLang="en-US" sz="2400" i="1" dirty="0"/>
              <a:t>Committee of Sponsoring Organizations (COSO) of the Treadway Commission </a:t>
            </a:r>
            <a:r>
              <a:rPr lang="en-US" altLang="en-US" sz="2400" dirty="0"/>
              <a:t>defines </a:t>
            </a:r>
            <a:r>
              <a:rPr lang="en-US" altLang="en-US" sz="2400" u="sng" dirty="0">
                <a:solidFill>
                  <a:srgbClr val="FF0000"/>
                </a:solidFill>
              </a:rPr>
              <a:t>Internal Control</a:t>
            </a:r>
            <a:r>
              <a:rPr lang="en-US" altLang="en-US" sz="2400" dirty="0">
                <a:solidFill>
                  <a:srgbClr val="FF0000"/>
                </a:solidFill>
              </a:rPr>
              <a:t> </a:t>
            </a:r>
            <a:r>
              <a:rPr lang="en-US" altLang="en-US" sz="2400" dirty="0"/>
              <a:t>as a:</a:t>
            </a:r>
          </a:p>
          <a:p>
            <a:endParaRPr lang="en-US" sz="1400" dirty="0"/>
          </a:p>
          <a:p>
            <a:pPr algn="just"/>
            <a:r>
              <a:rPr lang="en-US" sz="2400" dirty="0"/>
              <a:t>   </a:t>
            </a:r>
            <a:r>
              <a:rPr lang="en-US" sz="2000" dirty="0"/>
              <a:t> </a:t>
            </a:r>
            <a:r>
              <a:rPr lang="en-US" sz="2000" dirty="0" smtClean="0"/>
              <a:t>“Process</a:t>
            </a:r>
            <a:r>
              <a:rPr lang="en-US" sz="2000" dirty="0"/>
              <a:t>, effected by an entity’s board of directors, management, and other personnel, but more specifically states that it is designed to provide reasonable assurance regarding the achievement of objectives in the following areas:</a:t>
            </a:r>
          </a:p>
          <a:p>
            <a:pPr algn="just"/>
            <a:endParaRPr lang="en-US" sz="2000" dirty="0"/>
          </a:p>
          <a:p>
            <a:pPr marL="822960" lvl="2" indent="-342900">
              <a:buFont typeface="Arial" panose="020B0604020202020204" pitchFamily="34" charset="0"/>
              <a:buChar char="•"/>
            </a:pPr>
            <a:r>
              <a:rPr lang="en-US" sz="2000" dirty="0">
                <a:solidFill>
                  <a:srgbClr val="0B317A"/>
                </a:solidFill>
              </a:rPr>
              <a:t>Effective and Efficient Operations</a:t>
            </a:r>
          </a:p>
          <a:p>
            <a:pPr marL="822960" lvl="2" indent="-342900">
              <a:buFont typeface="Arial" panose="020B0604020202020204" pitchFamily="34" charset="0"/>
              <a:buChar char="•"/>
            </a:pPr>
            <a:r>
              <a:rPr lang="en-US" sz="2000" dirty="0">
                <a:solidFill>
                  <a:srgbClr val="0B317A"/>
                </a:solidFill>
              </a:rPr>
              <a:t>Reliable Financial Reporting</a:t>
            </a:r>
          </a:p>
          <a:p>
            <a:pPr marL="822960" lvl="2" indent="-342900">
              <a:buFont typeface="Arial" panose="020B0604020202020204" pitchFamily="34" charset="0"/>
              <a:buChar char="•"/>
            </a:pPr>
            <a:r>
              <a:rPr lang="en-US" sz="2000" dirty="0">
                <a:solidFill>
                  <a:srgbClr val="0B317A"/>
                </a:solidFill>
              </a:rPr>
              <a:t>Compliance with Laws &amp; </a:t>
            </a:r>
            <a:r>
              <a:rPr lang="en-US" sz="2000" dirty="0" smtClean="0">
                <a:solidFill>
                  <a:srgbClr val="0B317A"/>
                </a:solidFill>
              </a:rPr>
              <a:t>Regulations”</a:t>
            </a:r>
            <a:endParaRPr lang="en-US" sz="2000" dirty="0">
              <a:solidFill>
                <a:srgbClr val="0B317A"/>
              </a:solidFill>
            </a:endParaRPr>
          </a:p>
          <a:p>
            <a:endParaRPr lang="en-US" sz="2000" dirty="0"/>
          </a:p>
          <a:p>
            <a:r>
              <a:rPr lang="en-US" sz="1000" dirty="0"/>
              <a:t>COSO. Committee of Sponsoring Organizations (COSO) of the Treadway Commission. “How the COSO Frameworks Can Help.” (2014). </a:t>
            </a:r>
            <a:r>
              <a:rPr lang="en-US" sz="1000" dirty="0">
                <a:hlinkClick r:id="rId4"/>
              </a:rPr>
              <a:t>https://www.coso.org/Documents/2014-2-10-COSO-Thought-Paper.pdf</a:t>
            </a:r>
            <a:endParaRPr lang="en-US" sz="1000" dirty="0"/>
          </a:p>
          <a:p>
            <a:pPr marL="400050" lvl="1" indent="0">
              <a:buNone/>
            </a:pPr>
            <a:endParaRPr lang="en-US" sz="1400" dirty="0"/>
          </a:p>
        </p:txBody>
      </p:sp>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a:t>
            </a:fld>
            <a:endParaRPr lang="en-US" altLang="en-US" dirty="0"/>
          </a:p>
        </p:txBody>
      </p:sp>
    </p:spTree>
    <p:custDataLst>
      <p:tags r:id="rId1"/>
    </p:custDataLst>
    <p:extLst>
      <p:ext uri="{BB962C8B-B14F-4D97-AF65-F5344CB8AC3E}">
        <p14:creationId xmlns:p14="http://schemas.microsoft.com/office/powerpoint/2010/main" val="2872910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863B62-8785-4843-AAE7-F4321350C4DA}" type="datetime1">
              <a:rPr lang="en-US" altLang="en-US" smtClean="0"/>
              <a:pPr/>
              <a:t>2/12/2019</a:t>
            </a:fld>
            <a:endParaRPr lang="en-US" altLang="en-US" sz="1400" dirty="0">
              <a:latin typeface="Arial" panose="020B0604020202020204" pitchFamily="34" charset="0"/>
            </a:endParaRPr>
          </a:p>
        </p:txBody>
      </p:sp>
      <p:sp>
        <p:nvSpPr>
          <p:cNvPr id="5" name="Footer Placeholder 4"/>
          <p:cNvSpPr>
            <a:spLocks noGrp="1"/>
          </p:cNvSpPr>
          <p:nvPr>
            <p:ph type="ftr" sz="quarter" idx="11"/>
          </p:nvPr>
        </p:nvSpPr>
        <p:spPr>
          <a:xfrm>
            <a:off x="2705100" y="6553200"/>
            <a:ext cx="3695700" cy="228600"/>
          </a:xfrm>
        </p:spPr>
        <p:txBody>
          <a:bodyPr/>
          <a:lstStyle/>
          <a:p>
            <a:r>
              <a:rPr lang="en-US" dirty="0"/>
              <a:t>Compliance Oversight and Federal Reporting</a:t>
            </a:r>
            <a:endParaRPr lang="en-US" altLang="en-US" sz="140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B2FD608B-9CFD-472F-B2D4-D232788670D5}" type="slidenum">
              <a:rPr lang="en-US" altLang="en-US" smtClean="0"/>
              <a:pPr/>
              <a:t>40</a:t>
            </a:fld>
            <a:endParaRPr lang="en-US" altLang="en-US" dirty="0"/>
          </a:p>
        </p:txBody>
      </p:sp>
      <p:sp>
        <p:nvSpPr>
          <p:cNvPr id="3" name="Title 2"/>
          <p:cNvSpPr>
            <a:spLocks noGrp="1"/>
          </p:cNvSpPr>
          <p:nvPr>
            <p:ph type="title"/>
          </p:nvPr>
        </p:nvSpPr>
        <p:spPr/>
        <p:txBody>
          <a:bodyPr/>
          <a:lstStyle/>
          <a:p>
            <a:r>
              <a:rPr lang="en-US" dirty="0" smtClean="0"/>
              <a:t>Completion</a:t>
            </a:r>
            <a:endParaRPr lang="en-US" dirty="0"/>
          </a:p>
        </p:txBody>
      </p:sp>
      <p:pic>
        <p:nvPicPr>
          <p:cNvPr id="13" name="Picture 12"/>
          <p:cNvPicPr>
            <a:picLocks noChangeAspect="1"/>
          </p:cNvPicPr>
          <p:nvPr/>
        </p:nvPicPr>
        <p:blipFill>
          <a:blip r:embed="rId4"/>
          <a:stretch>
            <a:fillRect/>
          </a:stretch>
        </p:blipFill>
        <p:spPr>
          <a:xfrm>
            <a:off x="2705100" y="1771650"/>
            <a:ext cx="3924299" cy="4270398"/>
          </a:xfrm>
          <a:prstGeom prst="rect">
            <a:avLst/>
          </a:prstGeom>
        </p:spPr>
      </p:pic>
    </p:spTree>
    <p:custDataLst>
      <p:tags r:id="rId1"/>
    </p:custDataLst>
    <p:extLst>
      <p:ext uri="{BB962C8B-B14F-4D97-AF65-F5344CB8AC3E}">
        <p14:creationId xmlns:p14="http://schemas.microsoft.com/office/powerpoint/2010/main" val="741719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2D484F-044C-4403-AC3B-A3FF7D7D448E}" type="slidenum">
              <a:rPr lang="en-US" altLang="en-US"/>
              <a:pPr/>
              <a:t>5</a:t>
            </a:fld>
            <a:endParaRPr lang="en-US" altLang="en-US" dirty="0"/>
          </a:p>
        </p:txBody>
      </p:sp>
      <p:pic>
        <p:nvPicPr>
          <p:cNvPr id="2" name="Chart Placeholder 1"/>
          <p:cNvPicPr>
            <a:picLocks noGrp="1" noChangeAspect="1"/>
          </p:cNvPicPr>
          <p:nvPr>
            <p:ph type="chart" sz="half" idx="2"/>
          </p:nvPr>
        </p:nvPicPr>
        <p:blipFill>
          <a:blip r:embed="rId4"/>
          <a:stretch>
            <a:fillRect/>
          </a:stretch>
        </p:blipFill>
        <p:spPr>
          <a:xfrm>
            <a:off x="715413" y="1510844"/>
            <a:ext cx="7947323" cy="3962400"/>
          </a:xfrm>
          <a:prstGeom prst="rect">
            <a:avLst/>
          </a:prstGeom>
        </p:spPr>
      </p:pic>
      <p:sp>
        <p:nvSpPr>
          <p:cNvPr id="3" name="TextBox 2"/>
          <p:cNvSpPr txBox="1"/>
          <p:nvPr/>
        </p:nvSpPr>
        <p:spPr>
          <a:xfrm>
            <a:off x="739476" y="5943600"/>
            <a:ext cx="7947324" cy="646331"/>
          </a:xfrm>
          <a:prstGeom prst="rect">
            <a:avLst/>
          </a:prstGeom>
          <a:noFill/>
        </p:spPr>
        <p:txBody>
          <a:bodyPr wrap="square" rtlCol="0">
            <a:spAutoFit/>
          </a:bodyPr>
          <a:lstStyle/>
          <a:p>
            <a:pPr marL="457200" indent="-457200"/>
            <a:r>
              <a:rPr lang="en-US" sz="1000" dirty="0"/>
              <a:t>Comptroller General of the United States (2014).  </a:t>
            </a:r>
            <a:r>
              <a:rPr lang="en-US" sz="1000" dirty="0">
                <a:hlinkClick r:id="rId5"/>
              </a:rPr>
              <a:t>Standards for Internal Control in the Federal Government</a:t>
            </a:r>
            <a:r>
              <a:rPr lang="en-US" sz="1000" dirty="0"/>
              <a:t>. United States Government Accountability Office. </a:t>
            </a:r>
          </a:p>
          <a:p>
            <a:endParaRPr lang="en-US" sz="800" dirty="0"/>
          </a:p>
          <a:p>
            <a:endParaRPr lang="en-US" sz="800" dirty="0"/>
          </a:p>
        </p:txBody>
      </p:sp>
      <p:sp>
        <p:nvSpPr>
          <p:cNvPr id="4" name="TextBox 3"/>
          <p:cNvSpPr txBox="1"/>
          <p:nvPr/>
        </p:nvSpPr>
        <p:spPr>
          <a:xfrm>
            <a:off x="4317332" y="457200"/>
            <a:ext cx="4598068" cy="523220"/>
          </a:xfrm>
          <a:prstGeom prst="rect">
            <a:avLst/>
          </a:prstGeom>
          <a:noFill/>
        </p:spPr>
        <p:txBody>
          <a:bodyPr wrap="square" rtlCol="0">
            <a:spAutoFit/>
          </a:bodyPr>
          <a:lstStyle/>
          <a:p>
            <a:r>
              <a:rPr lang="en-US" sz="2800" b="1" dirty="0">
                <a:solidFill>
                  <a:schemeClr val="bg1"/>
                </a:solidFill>
              </a:rPr>
              <a:t>Helps Achieve Objectives</a:t>
            </a:r>
          </a:p>
        </p:txBody>
      </p:sp>
    </p:spTree>
    <p:custDataLst>
      <p:tags r:id="rId1"/>
    </p:custDataLst>
    <p:extLst>
      <p:ext uri="{BB962C8B-B14F-4D97-AF65-F5344CB8AC3E}">
        <p14:creationId xmlns:p14="http://schemas.microsoft.com/office/powerpoint/2010/main" val="198496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AF6747-458F-4DFC-A77C-C010E76848A5}" type="slidenum">
              <a:rPr lang="en-US" altLang="en-US"/>
              <a:pPr/>
              <a:t>6</a:t>
            </a:fld>
            <a:endParaRPr lang="en-US" altLang="en-US" dirty="0"/>
          </a:p>
        </p:txBody>
      </p:sp>
      <p:sp>
        <p:nvSpPr>
          <p:cNvPr id="357378" name="Rectangle 2"/>
          <p:cNvSpPr>
            <a:spLocks noGrp="1" noChangeArrowheads="1"/>
          </p:cNvSpPr>
          <p:nvPr>
            <p:ph type="title"/>
          </p:nvPr>
        </p:nvSpPr>
        <p:spPr>
          <a:xfrm>
            <a:off x="3276600" y="381000"/>
            <a:ext cx="5410200" cy="914400"/>
          </a:xfrm>
        </p:spPr>
        <p:txBody>
          <a:bodyPr/>
          <a:lstStyle/>
          <a:p>
            <a:r>
              <a:rPr lang="en-US" altLang="en-US" sz="2800" dirty="0"/>
              <a:t>Virginia’s L-T Objectives</a:t>
            </a:r>
          </a:p>
        </p:txBody>
      </p:sp>
      <p:sp>
        <p:nvSpPr>
          <p:cNvPr id="357380" name="Rectangle 4"/>
          <p:cNvSpPr>
            <a:spLocks noChangeArrowheads="1"/>
          </p:cNvSpPr>
          <p:nvPr/>
        </p:nvSpPr>
        <p:spPr bwMode="auto">
          <a:xfrm>
            <a:off x="381000" y="14478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rgbClr val="0B317A"/>
                </a:solidFill>
                <a:latin typeface="Palatino" pitchFamily="8" charset="0"/>
                <a:ea typeface="Osaka" pitchFamily="8" charset="-128"/>
              </a:defRPr>
            </a:lvl1pPr>
            <a:lvl2pPr marL="742950" indent="-285750">
              <a:spcBef>
                <a:spcPct val="20000"/>
              </a:spcBef>
              <a:buChar char="–"/>
              <a:defRPr sz="2800">
                <a:solidFill>
                  <a:schemeClr val="tx1"/>
                </a:solidFill>
                <a:latin typeface="Palatino" pitchFamily="8" charset="0"/>
                <a:ea typeface="Osaka" pitchFamily="8" charset="-128"/>
              </a:defRPr>
            </a:lvl2pPr>
            <a:lvl3pPr marL="1085850" indent="-228600">
              <a:spcBef>
                <a:spcPct val="20000"/>
              </a:spcBef>
              <a:buChar char="•"/>
              <a:defRPr sz="2400">
                <a:solidFill>
                  <a:schemeClr val="tx1"/>
                </a:solidFill>
                <a:latin typeface="Palatino" pitchFamily="8" charset="0"/>
                <a:ea typeface="Osaka" pitchFamily="8" charset="-128"/>
              </a:defRPr>
            </a:lvl3pPr>
            <a:lvl4pPr marL="1428750" indent="-228600">
              <a:spcBef>
                <a:spcPct val="20000"/>
              </a:spcBef>
              <a:buChar char="–"/>
              <a:defRPr sz="2000">
                <a:solidFill>
                  <a:schemeClr val="tx1"/>
                </a:solidFill>
                <a:latin typeface="Palatino" pitchFamily="8" charset="0"/>
                <a:ea typeface="Osaka" pitchFamily="8" charset="-128"/>
              </a:defRPr>
            </a:lvl4pPr>
            <a:lvl5pPr marL="1771650" indent="-228600">
              <a:spcBef>
                <a:spcPct val="20000"/>
              </a:spcBef>
              <a:buChar char="»"/>
              <a:defRPr sz="2000">
                <a:solidFill>
                  <a:schemeClr val="tx1"/>
                </a:solidFill>
                <a:latin typeface="Palatino" pitchFamily="8" charset="0"/>
                <a:ea typeface="Osaka" pitchFamily="8" charset="-128"/>
              </a:defRPr>
            </a:lvl5pPr>
            <a:lvl6pPr marL="2228850" indent="-228600" fontAlgn="base">
              <a:spcBef>
                <a:spcPct val="20000"/>
              </a:spcBef>
              <a:spcAft>
                <a:spcPct val="0"/>
              </a:spcAft>
              <a:buChar char="»"/>
              <a:defRPr sz="2000">
                <a:solidFill>
                  <a:schemeClr val="tx1"/>
                </a:solidFill>
                <a:latin typeface="Palatino" pitchFamily="8" charset="0"/>
                <a:ea typeface="Osaka" pitchFamily="8" charset="-128"/>
              </a:defRPr>
            </a:lvl6pPr>
            <a:lvl7pPr marL="2686050" indent="-228600" fontAlgn="base">
              <a:spcBef>
                <a:spcPct val="20000"/>
              </a:spcBef>
              <a:spcAft>
                <a:spcPct val="0"/>
              </a:spcAft>
              <a:buChar char="»"/>
              <a:defRPr sz="2000">
                <a:solidFill>
                  <a:schemeClr val="tx1"/>
                </a:solidFill>
                <a:latin typeface="Palatino" pitchFamily="8" charset="0"/>
                <a:ea typeface="Osaka" pitchFamily="8" charset="-128"/>
              </a:defRPr>
            </a:lvl7pPr>
            <a:lvl8pPr marL="3143250" indent="-228600" fontAlgn="base">
              <a:spcBef>
                <a:spcPct val="20000"/>
              </a:spcBef>
              <a:spcAft>
                <a:spcPct val="0"/>
              </a:spcAft>
              <a:buChar char="»"/>
              <a:defRPr sz="2000">
                <a:solidFill>
                  <a:schemeClr val="tx1"/>
                </a:solidFill>
                <a:latin typeface="Palatino" pitchFamily="8" charset="0"/>
                <a:ea typeface="Osaka" pitchFamily="8" charset="-128"/>
              </a:defRPr>
            </a:lvl8pPr>
            <a:lvl9pPr marL="3600450" indent="-228600" fontAlgn="base">
              <a:spcBef>
                <a:spcPct val="20000"/>
              </a:spcBef>
              <a:spcAft>
                <a:spcPct val="0"/>
              </a:spcAft>
              <a:buChar char="»"/>
              <a:defRPr sz="2000">
                <a:solidFill>
                  <a:schemeClr val="tx1"/>
                </a:solidFill>
                <a:latin typeface="Palatino" pitchFamily="8" charset="0"/>
                <a:ea typeface="Osaka" pitchFamily="8" charset="-128"/>
              </a:defRPr>
            </a:lvl9pPr>
          </a:lstStyle>
          <a:p>
            <a:pPr lvl="4"/>
            <a:endParaRPr lang="en-US" altLang="en-US" dirty="0"/>
          </a:p>
        </p:txBody>
      </p:sp>
      <p:sp>
        <p:nvSpPr>
          <p:cNvPr id="3" name="TextBox 2"/>
          <p:cNvSpPr txBox="1"/>
          <p:nvPr/>
        </p:nvSpPr>
        <p:spPr>
          <a:xfrm>
            <a:off x="457199" y="1153061"/>
            <a:ext cx="7924800" cy="1323439"/>
          </a:xfrm>
          <a:prstGeom prst="rect">
            <a:avLst/>
          </a:prstGeom>
          <a:noFill/>
        </p:spPr>
        <p:txBody>
          <a:bodyPr wrap="square" rtlCol="0">
            <a:spAutoFit/>
          </a:bodyPr>
          <a:lstStyle/>
          <a:p>
            <a:pPr algn="ctr"/>
            <a:r>
              <a:rPr lang="en-US" sz="4000" dirty="0">
                <a:solidFill>
                  <a:srgbClr val="0070C0"/>
                </a:solidFill>
              </a:rPr>
              <a:t>State of Virginia</a:t>
            </a:r>
          </a:p>
          <a:p>
            <a:pPr algn="ctr"/>
            <a:r>
              <a:rPr lang="en-US" sz="4000" b="1" dirty="0">
                <a:solidFill>
                  <a:srgbClr val="FFC000"/>
                </a:solidFill>
              </a:rPr>
              <a:t>Best-Managed State</a:t>
            </a:r>
          </a:p>
        </p:txBody>
      </p:sp>
      <p:sp>
        <p:nvSpPr>
          <p:cNvPr id="7" name="TextBox 6"/>
          <p:cNvSpPr txBox="1"/>
          <p:nvPr/>
        </p:nvSpPr>
        <p:spPr>
          <a:xfrm>
            <a:off x="1352550" y="6038284"/>
            <a:ext cx="6286500" cy="400110"/>
          </a:xfrm>
          <a:prstGeom prst="rect">
            <a:avLst/>
          </a:prstGeom>
          <a:noFill/>
        </p:spPr>
        <p:txBody>
          <a:bodyPr wrap="square" rtlCol="0">
            <a:spAutoFit/>
          </a:bodyPr>
          <a:lstStyle/>
          <a:p>
            <a:r>
              <a:rPr lang="en-US" sz="1000" dirty="0"/>
              <a:t> Virginia Department of Accounts. Office of Comptroller (2015).  </a:t>
            </a:r>
            <a:r>
              <a:rPr lang="en-US" sz="1000" dirty="0">
                <a:hlinkClick r:id="rId4"/>
              </a:rPr>
              <a:t>Agency Risk Management and Internal Control Standards</a:t>
            </a:r>
            <a:r>
              <a:rPr lang="en-US" sz="1000" dirty="0"/>
              <a:t>, p. 5.</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25" y="2583514"/>
            <a:ext cx="7258050" cy="16097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550" y="4193239"/>
            <a:ext cx="7248525" cy="1907524"/>
          </a:xfrm>
          <a:prstGeom prst="rect">
            <a:avLst/>
          </a:prstGeom>
        </p:spPr>
      </p:pic>
    </p:spTree>
    <p:custDataLst>
      <p:tags r:id="rId1"/>
    </p:custDataLst>
    <p:extLst>
      <p:ext uri="{BB962C8B-B14F-4D97-AF65-F5344CB8AC3E}">
        <p14:creationId xmlns:p14="http://schemas.microsoft.com/office/powerpoint/2010/main" val="346670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AF6747-458F-4DFC-A77C-C010E76848A5}" type="slidenum">
              <a:rPr lang="en-US" altLang="en-US"/>
              <a:pPr/>
              <a:t>7</a:t>
            </a:fld>
            <a:endParaRPr lang="en-US" altLang="en-US" dirty="0"/>
          </a:p>
        </p:txBody>
      </p:sp>
      <p:sp>
        <p:nvSpPr>
          <p:cNvPr id="357378" name="Rectangle 2"/>
          <p:cNvSpPr>
            <a:spLocks noGrp="1" noChangeArrowheads="1"/>
          </p:cNvSpPr>
          <p:nvPr>
            <p:ph type="title"/>
          </p:nvPr>
        </p:nvSpPr>
        <p:spPr>
          <a:xfrm>
            <a:off x="3276600" y="381000"/>
            <a:ext cx="5410200" cy="914400"/>
          </a:xfrm>
        </p:spPr>
        <p:txBody>
          <a:bodyPr/>
          <a:lstStyle/>
          <a:p>
            <a:r>
              <a:rPr lang="en-US" altLang="en-US" sz="2800" dirty="0"/>
              <a:t>AAA Bond Rating &amp; Best State</a:t>
            </a:r>
          </a:p>
        </p:txBody>
      </p:sp>
      <p:sp>
        <p:nvSpPr>
          <p:cNvPr id="357380" name="Rectangle 4"/>
          <p:cNvSpPr>
            <a:spLocks noChangeArrowheads="1"/>
          </p:cNvSpPr>
          <p:nvPr/>
        </p:nvSpPr>
        <p:spPr bwMode="auto">
          <a:xfrm>
            <a:off x="381000" y="1324278"/>
            <a:ext cx="8229600" cy="22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rgbClr val="0B317A"/>
                </a:solidFill>
                <a:latin typeface="Palatino" pitchFamily="8" charset="0"/>
                <a:ea typeface="Osaka" pitchFamily="8" charset="-128"/>
              </a:defRPr>
            </a:lvl1pPr>
            <a:lvl2pPr marL="742950" indent="-285750">
              <a:spcBef>
                <a:spcPct val="20000"/>
              </a:spcBef>
              <a:buChar char="–"/>
              <a:defRPr sz="2800">
                <a:solidFill>
                  <a:schemeClr val="tx1"/>
                </a:solidFill>
                <a:latin typeface="Palatino" pitchFamily="8" charset="0"/>
                <a:ea typeface="Osaka" pitchFamily="8" charset="-128"/>
              </a:defRPr>
            </a:lvl2pPr>
            <a:lvl3pPr marL="1085850" indent="-228600">
              <a:spcBef>
                <a:spcPct val="20000"/>
              </a:spcBef>
              <a:buChar char="•"/>
              <a:defRPr sz="2400">
                <a:solidFill>
                  <a:schemeClr val="tx1"/>
                </a:solidFill>
                <a:latin typeface="Palatino" pitchFamily="8" charset="0"/>
                <a:ea typeface="Osaka" pitchFamily="8" charset="-128"/>
              </a:defRPr>
            </a:lvl3pPr>
            <a:lvl4pPr marL="1428750" indent="-228600">
              <a:spcBef>
                <a:spcPct val="20000"/>
              </a:spcBef>
              <a:buChar char="–"/>
              <a:defRPr sz="2000">
                <a:solidFill>
                  <a:schemeClr val="tx1"/>
                </a:solidFill>
                <a:latin typeface="Palatino" pitchFamily="8" charset="0"/>
                <a:ea typeface="Osaka" pitchFamily="8" charset="-128"/>
              </a:defRPr>
            </a:lvl4pPr>
            <a:lvl5pPr marL="1771650" indent="-228600">
              <a:spcBef>
                <a:spcPct val="20000"/>
              </a:spcBef>
              <a:buChar char="»"/>
              <a:defRPr sz="2000">
                <a:solidFill>
                  <a:schemeClr val="tx1"/>
                </a:solidFill>
                <a:latin typeface="Palatino" pitchFamily="8" charset="0"/>
                <a:ea typeface="Osaka" pitchFamily="8" charset="-128"/>
              </a:defRPr>
            </a:lvl5pPr>
            <a:lvl6pPr marL="2228850" indent="-228600" fontAlgn="base">
              <a:spcBef>
                <a:spcPct val="20000"/>
              </a:spcBef>
              <a:spcAft>
                <a:spcPct val="0"/>
              </a:spcAft>
              <a:buChar char="»"/>
              <a:defRPr sz="2000">
                <a:solidFill>
                  <a:schemeClr val="tx1"/>
                </a:solidFill>
                <a:latin typeface="Palatino" pitchFamily="8" charset="0"/>
                <a:ea typeface="Osaka" pitchFamily="8" charset="-128"/>
              </a:defRPr>
            </a:lvl6pPr>
            <a:lvl7pPr marL="2686050" indent="-228600" fontAlgn="base">
              <a:spcBef>
                <a:spcPct val="20000"/>
              </a:spcBef>
              <a:spcAft>
                <a:spcPct val="0"/>
              </a:spcAft>
              <a:buChar char="»"/>
              <a:defRPr sz="2000">
                <a:solidFill>
                  <a:schemeClr val="tx1"/>
                </a:solidFill>
                <a:latin typeface="Palatino" pitchFamily="8" charset="0"/>
                <a:ea typeface="Osaka" pitchFamily="8" charset="-128"/>
              </a:defRPr>
            </a:lvl7pPr>
            <a:lvl8pPr marL="3143250" indent="-228600" fontAlgn="base">
              <a:spcBef>
                <a:spcPct val="20000"/>
              </a:spcBef>
              <a:spcAft>
                <a:spcPct val="0"/>
              </a:spcAft>
              <a:buChar char="»"/>
              <a:defRPr sz="2000">
                <a:solidFill>
                  <a:schemeClr val="tx1"/>
                </a:solidFill>
                <a:latin typeface="Palatino" pitchFamily="8" charset="0"/>
                <a:ea typeface="Osaka" pitchFamily="8" charset="-128"/>
              </a:defRPr>
            </a:lvl8pPr>
            <a:lvl9pPr marL="3600450" indent="-228600" fontAlgn="base">
              <a:spcBef>
                <a:spcPct val="20000"/>
              </a:spcBef>
              <a:spcAft>
                <a:spcPct val="0"/>
              </a:spcAft>
              <a:buChar char="»"/>
              <a:defRPr sz="2000">
                <a:solidFill>
                  <a:schemeClr val="tx1"/>
                </a:solidFill>
                <a:latin typeface="Palatino" pitchFamily="8" charset="0"/>
                <a:ea typeface="Osaka" pitchFamily="8" charset="-128"/>
              </a:defRPr>
            </a:lvl9pPr>
          </a:lstStyle>
          <a:p>
            <a:pPr lvl="4"/>
            <a:endParaRPr lang="en-US" altLang="en-US" dirty="0"/>
          </a:p>
        </p:txBody>
      </p:sp>
      <p:sp>
        <p:nvSpPr>
          <p:cNvPr id="3" name="TextBox 2"/>
          <p:cNvSpPr txBox="1"/>
          <p:nvPr/>
        </p:nvSpPr>
        <p:spPr>
          <a:xfrm>
            <a:off x="266506" y="1318273"/>
            <a:ext cx="7924800" cy="2431435"/>
          </a:xfrm>
          <a:prstGeom prst="rect">
            <a:avLst/>
          </a:prstGeom>
          <a:noFill/>
        </p:spPr>
        <p:txBody>
          <a:bodyPr wrap="square" rtlCol="0">
            <a:spAutoFit/>
          </a:bodyPr>
          <a:lstStyle/>
          <a:p>
            <a:pPr algn="ctr"/>
            <a:r>
              <a:rPr lang="en-US" sz="4000" dirty="0">
                <a:solidFill>
                  <a:srgbClr val="0070C0"/>
                </a:solidFill>
              </a:rPr>
              <a:t>Virginia</a:t>
            </a:r>
          </a:p>
          <a:p>
            <a:pPr algn="ctr"/>
            <a:r>
              <a:rPr lang="en-US" sz="4000" dirty="0">
                <a:solidFill>
                  <a:srgbClr val="0070C0"/>
                </a:solidFill>
              </a:rPr>
              <a:t>Holds “AAA” Bond Rating</a:t>
            </a:r>
          </a:p>
          <a:p>
            <a:pPr algn="ctr"/>
            <a:r>
              <a:rPr lang="en-US" sz="3200" b="1" dirty="0">
                <a:solidFill>
                  <a:srgbClr val="FFC000"/>
                </a:solidFill>
              </a:rPr>
              <a:t>Since 1938</a:t>
            </a:r>
          </a:p>
          <a:p>
            <a:pPr algn="ctr"/>
            <a:r>
              <a:rPr lang="en-US" sz="3200" b="1" dirty="0">
                <a:solidFill>
                  <a:srgbClr val="020202"/>
                </a:solidFill>
              </a:rPr>
              <a:t>________________________</a:t>
            </a:r>
          </a:p>
          <a:p>
            <a:pPr algn="ctr"/>
            <a:endParaRPr lang="en-US" sz="800" dirty="0">
              <a:solidFill>
                <a:srgbClr val="0070C0"/>
              </a:solidFill>
            </a:endParaRPr>
          </a:p>
        </p:txBody>
      </p:sp>
      <p:sp>
        <p:nvSpPr>
          <p:cNvPr id="8" name="TextBox 7"/>
          <p:cNvSpPr txBox="1"/>
          <p:nvPr/>
        </p:nvSpPr>
        <p:spPr>
          <a:xfrm>
            <a:off x="762000" y="5575888"/>
            <a:ext cx="8191694" cy="861774"/>
          </a:xfrm>
          <a:prstGeom prst="rect">
            <a:avLst/>
          </a:prstGeom>
          <a:noFill/>
        </p:spPr>
        <p:txBody>
          <a:bodyPr wrap="square" rtlCol="0">
            <a:spAutoFit/>
          </a:bodyPr>
          <a:lstStyle/>
          <a:p>
            <a:endParaRPr lang="en-US" altLang="en-US" sz="1200" dirty="0">
              <a:solidFill>
                <a:srgbClr val="020202"/>
              </a:solidFill>
              <a:hlinkClick r:id="rId4"/>
            </a:endParaRPr>
          </a:p>
          <a:p>
            <a:pPr marL="457200" indent="-457200"/>
            <a:r>
              <a:rPr lang="en-US" sz="1000" dirty="0"/>
              <a:t>Virginia General Assembly, Joint Legislative Audit and Review Commission (JLARC). (2017). </a:t>
            </a:r>
            <a:r>
              <a:rPr lang="en-US" sz="1000" dirty="0">
                <a:hlinkClick r:id="rId5" action="ppaction://hlinkfile"/>
              </a:rPr>
              <a:t>"Virginia Compared to Other States"</a:t>
            </a:r>
            <a:r>
              <a:rPr lang="en-US" sz="1000" dirty="0"/>
              <a:t>  "Bond Ratings" (22). </a:t>
            </a:r>
            <a:endParaRPr lang="en-US" sz="1000" u="sng" dirty="0"/>
          </a:p>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199" y="3860752"/>
            <a:ext cx="1447413" cy="1447413"/>
          </a:xfrm>
          <a:prstGeom prst="rect">
            <a:avLst/>
          </a:prstGeom>
        </p:spPr>
      </p:pic>
    </p:spTree>
    <p:custDataLst>
      <p:tags r:id="rId1"/>
    </p:custDataLst>
    <p:extLst>
      <p:ext uri="{BB962C8B-B14F-4D97-AF65-F5344CB8AC3E}">
        <p14:creationId xmlns:p14="http://schemas.microsoft.com/office/powerpoint/2010/main" val="73293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29A68F-D9C3-48E1-AB4B-FB5E12A3BFB5}" type="slidenum">
              <a:rPr lang="en-US" altLang="en-US"/>
              <a:pPr/>
              <a:t>8</a:t>
            </a:fld>
            <a:endParaRPr lang="en-US" altLang="en-US" dirty="0"/>
          </a:p>
        </p:txBody>
      </p:sp>
      <p:sp>
        <p:nvSpPr>
          <p:cNvPr id="361474" name="Rectangle 2"/>
          <p:cNvSpPr>
            <a:spLocks noGrp="1" noChangeArrowheads="1"/>
          </p:cNvSpPr>
          <p:nvPr>
            <p:ph type="title"/>
          </p:nvPr>
        </p:nvSpPr>
        <p:spPr>
          <a:xfrm>
            <a:off x="2481649" y="288630"/>
            <a:ext cx="6172200" cy="777388"/>
          </a:xfrm>
        </p:spPr>
        <p:txBody>
          <a:bodyPr/>
          <a:lstStyle/>
          <a:p>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t>Internal Control - </a:t>
            </a:r>
            <a:r>
              <a:rPr lang="en-US" sz="2400" dirty="0"/>
              <a:t>Roles &amp; Activities </a:t>
            </a:r>
            <a:r>
              <a:rPr lang="en-US" dirty="0">
                <a:solidFill>
                  <a:srgbClr val="FF00FF"/>
                </a:solidFill>
              </a:rPr>
              <a:t/>
            </a:r>
            <a:br>
              <a:rPr lang="en-US" dirty="0">
                <a:solidFill>
                  <a:srgbClr val="FF00FF"/>
                </a:solidFill>
              </a:rPr>
            </a:b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2" name="Oval 1"/>
          <p:cNvSpPr/>
          <p:nvPr/>
        </p:nvSpPr>
        <p:spPr bwMode="auto">
          <a:xfrm>
            <a:off x="685800" y="2057400"/>
            <a:ext cx="3048000" cy="32766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pitchFamily="8" charset="0"/>
            </a:endParaRPr>
          </a:p>
        </p:txBody>
      </p:sp>
      <p:sp>
        <p:nvSpPr>
          <p:cNvPr id="3" name="TextBox 2"/>
          <p:cNvSpPr txBox="1"/>
          <p:nvPr/>
        </p:nvSpPr>
        <p:spPr>
          <a:xfrm>
            <a:off x="1295400" y="1924737"/>
            <a:ext cx="1828800" cy="3908762"/>
          </a:xfrm>
          <a:prstGeom prst="rect">
            <a:avLst/>
          </a:prstGeom>
          <a:noFill/>
        </p:spPr>
        <p:txBody>
          <a:bodyPr wrap="square" rtlCol="0">
            <a:spAutoFit/>
          </a:bodyPr>
          <a:lstStyle/>
          <a:p>
            <a:endParaRPr lang="en-US" dirty="0"/>
          </a:p>
          <a:p>
            <a:endParaRPr lang="en-US" dirty="0"/>
          </a:p>
          <a:p>
            <a:pPr algn="ctr"/>
            <a:r>
              <a:rPr lang="en-US" sz="14000" dirty="0" smtClean="0">
                <a:solidFill>
                  <a:srgbClr val="FF0000"/>
                </a:solidFill>
                <a:latin typeface="Engravers MT" panose="02090707080505020304" pitchFamily="18" charset="0"/>
              </a:rPr>
              <a:t>Q</a:t>
            </a:r>
            <a:endParaRPr lang="en-US" sz="14000" dirty="0">
              <a:solidFill>
                <a:srgbClr val="FF0000"/>
              </a:solidFill>
              <a:latin typeface="Engravers MT" panose="02090707080505020304" pitchFamily="18" charset="0"/>
            </a:endParaRPr>
          </a:p>
          <a:p>
            <a:endParaRPr lang="en-US" dirty="0"/>
          </a:p>
          <a:p>
            <a:endParaRPr lang="en-US" dirty="0"/>
          </a:p>
          <a:p>
            <a:endParaRPr lang="en-US" dirty="0"/>
          </a:p>
          <a:p>
            <a:pPr algn="ctr"/>
            <a:endParaRPr lang="en-US" dirty="0"/>
          </a:p>
        </p:txBody>
      </p:sp>
      <p:sp>
        <p:nvSpPr>
          <p:cNvPr id="8" name="Round Diagonal Corner Rectangle 7"/>
          <p:cNvSpPr/>
          <p:nvPr/>
        </p:nvSpPr>
        <p:spPr bwMode="auto">
          <a:xfrm>
            <a:off x="4310349" y="4114800"/>
            <a:ext cx="3657600" cy="14478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dirty="0"/>
              <a:t> 2.  What activities are required to help VA maintain its AAA bond rating and achieve its L-T goal?</a:t>
            </a:r>
            <a:endParaRPr kumimoji="0" lang="en-US" sz="1800" b="0" i="0" u="none" strike="noStrike" cap="none" normalizeH="0" baseline="0" dirty="0">
              <a:ln>
                <a:noFill/>
              </a:ln>
              <a:solidFill>
                <a:schemeClr val="tx1"/>
              </a:solidFill>
              <a:effectLst/>
              <a:latin typeface="Palatino" pitchFamily="8" charset="0"/>
            </a:endParaRPr>
          </a:p>
        </p:txBody>
      </p:sp>
      <p:sp>
        <p:nvSpPr>
          <p:cNvPr id="11" name="Round Diagonal Corner Rectangle 10"/>
          <p:cNvSpPr/>
          <p:nvPr/>
        </p:nvSpPr>
        <p:spPr bwMode="auto">
          <a:xfrm>
            <a:off x="4310349" y="2057400"/>
            <a:ext cx="3657600" cy="14478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buAutoNum type="arabicPeriod" startAt="2"/>
            </a:pPr>
            <a:endParaRPr lang="en-US" dirty="0"/>
          </a:p>
          <a:p>
            <a:r>
              <a:rPr lang="en-US" dirty="0"/>
              <a:t>1.  Whose role is it to help VA achieve its Long-Term Objectives?</a:t>
            </a:r>
          </a:p>
        </p:txBody>
      </p:sp>
    </p:spTree>
    <p:custDataLst>
      <p:tags r:id="rId1"/>
    </p:custDataLst>
    <p:extLst>
      <p:ext uri="{BB962C8B-B14F-4D97-AF65-F5344CB8AC3E}">
        <p14:creationId xmlns:p14="http://schemas.microsoft.com/office/powerpoint/2010/main" val="553445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29A68F-D9C3-48E1-AB4B-FB5E12A3BFB5}" type="slidenum">
              <a:rPr lang="en-US" altLang="en-US"/>
              <a:pPr/>
              <a:t>9</a:t>
            </a:fld>
            <a:endParaRPr lang="en-US" altLang="en-US" dirty="0"/>
          </a:p>
        </p:txBody>
      </p:sp>
      <p:sp>
        <p:nvSpPr>
          <p:cNvPr id="361474" name="Rectangle 2"/>
          <p:cNvSpPr>
            <a:spLocks noGrp="1" noChangeArrowheads="1"/>
          </p:cNvSpPr>
          <p:nvPr>
            <p:ph type="title"/>
          </p:nvPr>
        </p:nvSpPr>
        <p:spPr>
          <a:xfrm>
            <a:off x="2481649" y="288630"/>
            <a:ext cx="6172200" cy="777388"/>
          </a:xfrm>
        </p:spPr>
        <p:txBody>
          <a:bodyPr/>
          <a:lstStyle/>
          <a:p>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t>Internal Control - </a:t>
            </a:r>
            <a:r>
              <a:rPr lang="en-US" sz="2400" dirty="0"/>
              <a:t>Roles &amp; Activities </a:t>
            </a:r>
            <a:r>
              <a:rPr lang="en-US" dirty="0">
                <a:solidFill>
                  <a:srgbClr val="FF00FF"/>
                </a:solidFill>
              </a:rPr>
              <a:t/>
            </a:r>
            <a:br>
              <a:rPr lang="en-US" dirty="0">
                <a:solidFill>
                  <a:srgbClr val="FF00FF"/>
                </a:solidFill>
              </a:rPr>
            </a:br>
            <a:r>
              <a:rPr lang="en-US" altLang="en-US" dirty="0">
                <a:solidFill>
                  <a:srgbClr val="FF00FF"/>
                </a:solidFill>
              </a:rPr>
              <a:t/>
            </a:r>
            <a:br>
              <a:rPr lang="en-US" altLang="en-US" dirty="0">
                <a:solidFill>
                  <a:srgbClr val="FF00FF"/>
                </a:solidFill>
              </a:rPr>
            </a:br>
            <a:endParaRPr lang="en-US" altLang="en-US" dirty="0">
              <a:solidFill>
                <a:srgbClr val="FF00FF"/>
              </a:solidFill>
            </a:endParaRPr>
          </a:p>
        </p:txBody>
      </p:sp>
      <p:sp>
        <p:nvSpPr>
          <p:cNvPr id="2" name="Oval 1"/>
          <p:cNvSpPr/>
          <p:nvPr/>
        </p:nvSpPr>
        <p:spPr bwMode="auto">
          <a:xfrm>
            <a:off x="685800" y="2057400"/>
            <a:ext cx="3048000" cy="32766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pitchFamily="8" charset="0"/>
            </a:endParaRPr>
          </a:p>
        </p:txBody>
      </p:sp>
      <p:sp>
        <p:nvSpPr>
          <p:cNvPr id="3" name="TextBox 2"/>
          <p:cNvSpPr txBox="1"/>
          <p:nvPr/>
        </p:nvSpPr>
        <p:spPr>
          <a:xfrm>
            <a:off x="1295400" y="1924737"/>
            <a:ext cx="1828800" cy="3908762"/>
          </a:xfrm>
          <a:prstGeom prst="rect">
            <a:avLst/>
          </a:prstGeom>
          <a:noFill/>
        </p:spPr>
        <p:txBody>
          <a:bodyPr wrap="square" rtlCol="0">
            <a:spAutoFit/>
          </a:bodyPr>
          <a:lstStyle/>
          <a:p>
            <a:endParaRPr lang="en-US" dirty="0"/>
          </a:p>
          <a:p>
            <a:endParaRPr lang="en-US" dirty="0"/>
          </a:p>
          <a:p>
            <a:pPr algn="ctr"/>
            <a:r>
              <a:rPr lang="en-US" sz="14000" dirty="0" smtClean="0">
                <a:solidFill>
                  <a:srgbClr val="FF0000"/>
                </a:solidFill>
                <a:latin typeface="Engravers MT" panose="02090707080505020304" pitchFamily="18" charset="0"/>
              </a:rPr>
              <a:t>A</a:t>
            </a:r>
            <a:endParaRPr lang="en-US" sz="14000" dirty="0">
              <a:solidFill>
                <a:srgbClr val="FF0000"/>
              </a:solidFill>
              <a:latin typeface="Engravers MT" panose="02090707080505020304" pitchFamily="18" charset="0"/>
            </a:endParaRPr>
          </a:p>
          <a:p>
            <a:endParaRPr lang="en-US" dirty="0"/>
          </a:p>
          <a:p>
            <a:endParaRPr lang="en-US" dirty="0"/>
          </a:p>
          <a:p>
            <a:endParaRPr lang="en-US" dirty="0"/>
          </a:p>
          <a:p>
            <a:pPr algn="ctr"/>
            <a:endParaRPr lang="en-US" dirty="0"/>
          </a:p>
        </p:txBody>
      </p:sp>
      <p:sp>
        <p:nvSpPr>
          <p:cNvPr id="8" name="Round Diagonal Corner Rectangle 7"/>
          <p:cNvSpPr/>
          <p:nvPr/>
        </p:nvSpPr>
        <p:spPr bwMode="auto">
          <a:xfrm>
            <a:off x="4310349" y="4114800"/>
            <a:ext cx="3657600" cy="22098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dirty="0"/>
              <a:t> 2.  What activities are required to help VA maintain its AAA bond rating and achieve its L-T goal</a:t>
            </a:r>
            <a:r>
              <a:rPr lang="en-US" dirty="0" smtClean="0"/>
              <a:t>?  </a:t>
            </a:r>
            <a:r>
              <a:rPr lang="en-US" dirty="0" smtClean="0">
                <a:solidFill>
                  <a:srgbClr val="FF0000"/>
                </a:solidFill>
              </a:rPr>
              <a:t>Effective internal control and other fiscal activities are required to maintain VA’s bond rating and achieve its L-T goals.</a:t>
            </a:r>
            <a:endParaRPr kumimoji="0" lang="en-US" sz="1800" b="0" i="0" u="none" strike="noStrike" cap="none" normalizeH="0" baseline="0" dirty="0">
              <a:ln>
                <a:noFill/>
              </a:ln>
              <a:solidFill>
                <a:schemeClr val="tx1"/>
              </a:solidFill>
              <a:effectLst/>
              <a:latin typeface="Palatino" pitchFamily="8" charset="0"/>
            </a:endParaRPr>
          </a:p>
        </p:txBody>
      </p:sp>
      <p:sp>
        <p:nvSpPr>
          <p:cNvPr id="11" name="Round Diagonal Corner Rectangle 10"/>
          <p:cNvSpPr/>
          <p:nvPr/>
        </p:nvSpPr>
        <p:spPr bwMode="auto">
          <a:xfrm>
            <a:off x="4310349" y="1219200"/>
            <a:ext cx="3657600" cy="2286000"/>
          </a:xfrm>
          <a:prstGeom prst="round2Diag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buAutoNum type="arabicPeriod" startAt="2"/>
            </a:pPr>
            <a:endParaRPr lang="en-US" dirty="0"/>
          </a:p>
          <a:p>
            <a:r>
              <a:rPr lang="en-US" dirty="0"/>
              <a:t>1.  Whose role is it to help VA achieve its Long-Term Objectives</a:t>
            </a:r>
            <a:r>
              <a:rPr lang="en-US" dirty="0" smtClean="0"/>
              <a:t>?  </a:t>
            </a:r>
            <a:r>
              <a:rPr lang="en-US" u="sng" dirty="0" smtClean="0">
                <a:solidFill>
                  <a:srgbClr val="FF0000"/>
                </a:solidFill>
              </a:rPr>
              <a:t>The responsibility of governmental leadership and the role of every state employee</a:t>
            </a:r>
            <a:r>
              <a:rPr lang="en-US" dirty="0">
                <a:solidFill>
                  <a:srgbClr val="FF0000"/>
                </a:solidFill>
              </a:rPr>
              <a:t>.</a:t>
            </a:r>
          </a:p>
        </p:txBody>
      </p:sp>
    </p:spTree>
    <p:custDataLst>
      <p:tags r:id="rId1"/>
    </p:custDataLst>
    <p:extLst>
      <p:ext uri="{BB962C8B-B14F-4D97-AF65-F5344CB8AC3E}">
        <p14:creationId xmlns:p14="http://schemas.microsoft.com/office/powerpoint/2010/main" val="37904988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eb224614-eb71-42fb-adab-b3772e24752d"/>
  <p:tag name="ARTICULATE_REFERENCE_TYPE_1" val="1"/>
  <p:tag name="ARTICULATE_REFERENCE_1" val="C:\Users\orp33996\TRAINING_WORKING_FILES\ARMICS\2018 Word and PDF\2018_ARMICS_Training_Module_1_Agency_Heads_v2.pdf"/>
  <p:tag name="ARTICULATE_REFERENCE_TITLE_1" val="Slide Notes:  ARMICS Training for Agency Heads"/>
  <p:tag name="ARTICULATE_REFERENCE_ID_1" val="cc347a39-4e1c-40da-b9b2-0f7b92011886"/>
  <p:tag name="ARTICULATE_REFERENCE_COUNT" val="1"/>
  <p:tag name="ARTICULATE_PLAYER_GLOSSARY_XML" val="&lt;?xml version=&quot;1.0&quot; encoding=&quot;utf-16&quot;?&gt;&lt;glossary xmlns:xsi=&quot;http://www.w3.org/2001/XMLSchema-instance&quot; xmlns:xsd=&quot;http://www.w3.org/2001/XMLSchema&quot;&gt;&lt;terms /&gt;&lt;/glossary&gt;"/>
  <p:tag name="ARTICULATE_SLIDE_COUNT" val="40"/>
  <p:tag name="ARTICULATE_META_COURSE_ID" val="2018_ARMICS_Training_Module_1_Agency_Heads_v2"/>
  <p:tag name="ARTICULATE_META_NAME" val="Marianne Madison"/>
  <p:tag name="ARTICULATE_META_NAME_SET" val="True"/>
  <p:tag name="TAG_BACKING_FORM_KEY" val="331272-c:\users\orp33996\training_working_files\armics\2018 powerpoint\module 1\2018_armics_training_module_1_agency_heads_v2.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68"/>
  <p:tag name="ORIGINAL_AUDIO_FILEPATH" val="C:\Users\orp33996\TRAINING_WORKING_FILES\ARMICS\2018 Audio\Module 1 - Agency Heads\slide07.wav"/>
  <p:tag name="ELAPSEDTIME" val="61.07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65"/>
  <p:tag name="ORIGINAL_AUDIO_FILEPATH" val="C:\Users\orp33996\TRAINING_WORKING_FILES\ARMICS\2018 Audio\Module 1 - Agency Heads\slide08.wav"/>
  <p:tag name="ELAPSEDTIME" val="15.46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AUDIO_ID" val="329"/>
  <p:tag name="ORIGINAL_AUDIO_FILEPATH" val="C:\Users\orp33996\TRAINING_WORKING_FILES\ARMICS\2018 Audio\Module 1 - Agency Heads\slide09.wav"/>
  <p:tag name="ELAPSEDTIME" val="19.78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12"/>
</p:tagLst>
</file>

<file path=ppt/tags/tag13.xml><?xml version="1.0" encoding="utf-8"?>
<p:tagLst xmlns:a="http://schemas.openxmlformats.org/drawingml/2006/main" xmlns:r="http://schemas.openxmlformats.org/officeDocument/2006/relationships" xmlns:p="http://schemas.openxmlformats.org/presentationml/2006/main">
  <p:tag name="AUDIO_ID" val="321"/>
  <p:tag name="ORIGINAL_AUDIO_FILEPATH" val="C:\Users\orp33996\TRAINING_WORKING_FILES\ARMICS\2018 Audio\Module 1 - Agency Heads\slide10.wav"/>
  <p:tag name="ELAPSEDTIME" val="49.41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12"/>
</p:tagLst>
</file>

<file path=ppt/tags/tag14.xml><?xml version="1.0" encoding="utf-8"?>
<p:tagLst xmlns:a="http://schemas.openxmlformats.org/drawingml/2006/main" xmlns:r="http://schemas.openxmlformats.org/officeDocument/2006/relationships" xmlns:p="http://schemas.openxmlformats.org/presentationml/2006/main">
  <p:tag name="AUDIO_ID" val="266"/>
  <p:tag name="ORIGINAL_AUDIO_FILEPATH" val="C:\Users\orp33996\TRAINING_WORKING_FILES\ARMICS\2018 Audio\Module 1 - Agency Heads\slide11.wav"/>
  <p:tag name="ELAPSEDTIME" val="23.7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333"/>
  <p:tag name="ORIGINAL_AUDIO_FILEPATH" val="C:\Users\orp33996\TRAINING_WORKING_FILES\ARMICS\2018 Audio\Module 1 - Agency Heads\slide12.wav"/>
  <p:tag name="ELAPSEDTIME" val="36.612"/>
  <p:tag name="ARTICULATE_USED_LAYOUT" val="12"/>
</p:tagLst>
</file>

<file path=ppt/tags/tag16.xml><?xml version="1.0" encoding="utf-8"?>
<p:tagLst xmlns:a="http://schemas.openxmlformats.org/drawingml/2006/main" xmlns:r="http://schemas.openxmlformats.org/officeDocument/2006/relationships" xmlns:p="http://schemas.openxmlformats.org/presentationml/2006/main">
  <p:tag name="AUDIO_ID" val="284"/>
  <p:tag name="ORIGINAL_AUDIO_FILEPATH" val="C:\Users\orp33996\TRAINING_WORKING_FILES\ARMICS\2018 Audio\Module 1 - Agency Heads\slide13.wav"/>
  <p:tag name="ELAPSEDTIME" val="80.46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299"/>
  <p:tag name="ORIGINAL_AUDIO_FILEPATH" val="C:\Users\orp33996\TRAINING_WORKING_FILES\ARMICS\2018 Audio\Module 1 - Agency Heads\slide14.wav"/>
  <p:tag name="ELAPSEDTIME" val="52.88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287"/>
  <p:tag name="ORIGINAL_AUDIO_FILEPATH" val="C:\Users\orp33996\TRAINING_WORKING_FILES\ARMICS\2018 Audio\Module 1 - Agency Heads\slide15.wav"/>
  <p:tag name="ELAPSEDTIME" val="38.17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CHILD_ITEM_TEXT1" val="Agency-Level Assessment"/>
  <p:tag name="CHILD_ITEM_TEXT2" val="Transaction-Level Assessment"/>
  <p:tag name="CHILD_ITEM_TEXT3" val="Corrective&#10; Action &#10;Plan             (if applicable) "/>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91"/>
  <p:tag name="ORIGINAL_AUDIO_FILEPATH" val="C:\Users\orp33996\TRAINING_WORKING_FILES\ARMICS\2018 Audio\Module 1 - Agency Heads\slide16.wav"/>
  <p:tag name="ELAPSEDTIME" val="36.94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CHILD_ITEM_TEXT1" val="Control Environment "/>
  <p:tag name="CHILD_ITEM_TEXT2" val="Risk Assessment "/>
  <p:tag name="CHILD_ITEM_TEXT3" val="Control Activities"/>
  <p:tag name="CHILD_ITEM_TEXT4" val="Information &amp; Communication"/>
  <p:tag name="CHILD_ITEM_TEXT5" val="Monitoring"/>
</p:tagLst>
</file>

<file path=ppt/tags/tag22.xml><?xml version="1.0" encoding="utf-8"?>
<p:tagLst xmlns:a="http://schemas.openxmlformats.org/drawingml/2006/main" xmlns:r="http://schemas.openxmlformats.org/officeDocument/2006/relationships" xmlns:p="http://schemas.openxmlformats.org/presentationml/2006/main">
  <p:tag name="AUDIO_ID" val="273"/>
  <p:tag name="ORIGINAL_AUDIO_FILEPATH" val="C:\Users\orp33996\TRAINING_WORKING_FILES\ARMICS\2018 Audio\Module 1 - Agency Heads\slide17.wav"/>
  <p:tag name="ELAPSEDTIME" val="47.94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310"/>
  <p:tag name="ORIGINAL_AUDIO_FILEPATH" val="C:\Users\orp33996\TRAINING_WORKING_FILES\ARMICS\2018 Audio\Module 1 - Agency Heads\slide18.wav"/>
  <p:tag name="ELAPSEDTIME" val="49.34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306"/>
  <p:tag name="ORIGINAL_AUDIO_FILEPATH" val="C:\Users\orp33996\TRAINING_WORKING_FILES\ARMICS\2018 Audio\Module 1 - Agency Heads\slide19.wav"/>
  <p:tag name="ELAPSEDTIME" val="54.28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304"/>
  <p:tag name="ORIGINAL_AUDIO_FILEPATH" val="C:\Users\orp33996\TRAINING_WORKING_FILES\ARMICS\2018 Audio\Module 1 - Agency Heads\slide20.wav"/>
  <p:tag name="ELAPSEDTIME" val="38.80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307"/>
  <p:tag name="ORIGINAL_AUDIO_FILEPATH" val="C:\Users\orp33996\TRAINING_WORKING_FILES\ARMICS\2018 Audio\Module 1 - Agency Heads\slide21.wav"/>
  <p:tag name="ELAPSEDTIME" val="39.45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309"/>
  <p:tag name="ORIGINAL_AUDIO_FILEPATH" val="C:\Users\orp33996\TRAINING_WORKING_FILES\ARMICS\2018 Audio\Module 1 - Agency Heads\slide22.wav"/>
  <p:tag name="ELAPSEDTIME" val="25.21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281"/>
  <p:tag name="ORIGINAL_AUDIO_FILEPATH" val="C:\Users\orp33996\TRAINING_WORKING_FILES\ARMICS\2018 Audio\Module 1 - Agency Heads\slide23.wav"/>
  <p:tag name="ELAPSEDTIME" val="88.0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326"/>
  <p:tag name="ORIGINAL_AUDIO_FILEPATH" val="C:\Users\orp33996\TRAINING_WORKING_FILES\ARMICS\2018 Audio\Module 1 - Agency Heads\slide24.wav"/>
  <p:tag name="ELAPSEDTIME" val="55.22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orp33996\TRAINING_WORKING_FILES\ARMICS\2018 Audio\Module 1 - Agency Heads\slide25.wav"/>
  <p:tag name="ELAPSEDTIME" val="36.82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313"/>
  <p:tag name="ORIGINAL_AUDIO_FILEPATH" val="C:\Users\orp33996\TRAINING_WORKING_FILES\ARMICS\2018 Audio\Module 1 - Agency Heads\slide26.wav"/>
  <p:tag name="ELAPSEDTIME" val="53.66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327"/>
  <p:tag name="ORIGINAL_AUDIO_FILEPATH" val="C:\Users\orp33996\TRAINING_WORKING_FILES\ARMICS\2018 Audio\Module 1 - Agency Heads\slide27.wav"/>
  <p:tag name="ELAPSEDTIME" val="35.6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328"/>
  <p:tag name="ORIGINAL_AUDIO_FILEPATH" val="C:\Users\orp33996\TRAINING_WORKING_FILES\ARMICS\2018 Audio\Module 1 - Agency Heads\slide28.wav"/>
  <p:tag name="ELAPSEDTIME" val="30.01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322"/>
  <p:tag name="ORIGINAL_AUDIO_FILEPATH" val="C:\Users\orp33996\TRAINING_WORKING_FILES\ARMICS\2018 Audio\Module 1 - Agency Heads\slide29.wav"/>
  <p:tag name="ELAPSEDTIME" val="36.87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UDIO_ID" val="290"/>
  <p:tag name="ORIGINAL_AUDIO_FILEPATH" val="C:\Users\orp33996\TRAINING_WORKING_FILES\ARMICS\2018 Audio\Module 1 - Agency Heads\slide30.wav"/>
  <p:tag name="ELAPSEDTIME" val="60.08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CHILD_ITEM_TEXT1" val="Identify &amp; document each &#10;Significant Fiscal Process*"/>
  <p:tag name="CHILD_ITEM_TEXT2" val="&#10;Perform a Risk Assessment of each Significant Fiscal Process&#10; "/>
  <p:tag name="CHILD_ITEM_TEXT3" val="Identify Controls &amp; &#10;Test the Controls"/>
</p:tagLst>
</file>

<file path=ppt/tags/tag37.xml><?xml version="1.0" encoding="utf-8"?>
<p:tagLst xmlns:a="http://schemas.openxmlformats.org/drawingml/2006/main" xmlns:r="http://schemas.openxmlformats.org/officeDocument/2006/relationships" xmlns:p="http://schemas.openxmlformats.org/presentationml/2006/main">
  <p:tag name="AUDIO_ID" val="315"/>
  <p:tag name="ORIGINAL_AUDIO_FILEPATH" val="C:\Users\orp33996\TRAINING_WORKING_FILES\ARMICS\2018 Audio\Module 1 - Agency Heads\slide31.wav"/>
  <p:tag name="ELAPSEDTIME" val="40.21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UDIO_ID" val="316"/>
  <p:tag name="ORIGINAL_AUDIO_FILEPATH" val="C:\Users\orp33996\TRAINING_WORKING_FILES\ARMICS\2018 Audio\Module 1 - Agency Heads\slide32.wav"/>
  <p:tag name="ELAPSEDTIME" val="15.9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AUDIO_ID" val="2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 name="ORIGINAL_AUDIO_FILEPATH" val="C:\Users\orp33996\TRAINING_WORKING_FILES\ARMICS\2018 Audio\Module 1 - Agency Heads\slide33.wav"/>
  <p:tag name="ELAPSEDTIME" val="38.322"/>
</p:tagLst>
</file>

<file path=ppt/tags/tag4.xml><?xml version="1.0" encoding="utf-8"?>
<p:tagLst xmlns:a="http://schemas.openxmlformats.org/drawingml/2006/main" xmlns:r="http://schemas.openxmlformats.org/officeDocument/2006/relationships" xmlns:p="http://schemas.openxmlformats.org/presentationml/2006/main">
  <p:tag name="AUDIO_ID" val="256"/>
  <p:tag name="ARTICULATE_TITLE_TAG" val="Agency Risk Management &amp; Internal Control Standards (ARMICS) Training for State Agency Heads"/>
  <p:tag name="ORIGINAL_AUDIO_FILEPATH" val="C:\Users\orp33996\TRAINING_WORKING_FILES\ARMICS\2018 Audio\Module 1 - Agency Heads\slide01.wav"/>
  <p:tag name="ELAPSEDTIME" val="14.20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1"/>
</p:tagLst>
</file>

<file path=ppt/tags/tag40.xml><?xml version="1.0" encoding="utf-8"?>
<p:tagLst xmlns:a="http://schemas.openxmlformats.org/drawingml/2006/main" xmlns:r="http://schemas.openxmlformats.org/officeDocument/2006/relationships" xmlns:p="http://schemas.openxmlformats.org/presentationml/2006/main">
  <p:tag name="AUDIO_ID" val="312"/>
  <p:tag name="ORIGINAL_AUDIO_FILEPATH" val="C:\Users\orp33996\TRAINING_WORKING_FILES\ARMICS\2018 Audio\Module 1 - Agency Heads\slide34.wav"/>
  <p:tag name="ELAPSEDTIME" val="10.6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UDIO_ID" val="320"/>
  <p:tag name="ARTICULATE_TITLE_TAG" val="ARMICS Online Tools"/>
  <p:tag name="ORIGINAL_AUDIO_FILEPATH" val="C:\Users\orp33996\TRAINING_WORKING_FILES\ARMICS\2018 Audio\Module 1 - Agency Heads\slide35.wav"/>
  <p:tag name="ELAPSEDTIME" val="42.4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AUDIO_ID" val="296"/>
  <p:tag name="ORIGINAL_AUDIO_FILEPATH" val="C:\Users\orp33996\TRAINING_WORKING_FILES\ARMICS\2018 Audio\Module 1 - Agency Heads\slide36.wav"/>
  <p:tag name="ELAPSEDTIME" val="28.04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297"/>
  <p:tag name="ORIGINAL_AUDIO_FILEPATH" val="C:\Users\orp33996\TRAINING_WORKING_FILES\ARMICS\2018 Audio\Module 1 - Agency Heads\slide37.wav"/>
  <p:tag name="ELAPSEDTIME" val="32.53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317"/>
  <p:tag name="ORIGINAL_AUDIO_FILEPATH" val="C:\Users\orp33996\TRAINING_WORKING_FILES\ARMICS\2018 Audio\Module 1 - Agency Heads\slide38.wav"/>
  <p:tag name="ELAPSEDTIME" val="14.56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AUDIO_ID" val="325"/>
  <p:tag name="ORIGINAL_AUDIO_FILEPATH" val="C:\Users\orp33996\TRAINING_WORKING_FILES\ARMICS\2018 Audio\Module 1 - Agency Heads\slide39.wav"/>
  <p:tag name="ELAPSEDTIME" val="6.32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AUDIO_ID" val="330"/>
  <p:tag name="ORIGINAL_AUDIO_FILEPATH" val="C:\Users\orp33996\TRAINING_WORKING_FILES\ARMICS\2018 Audio\Module 1 - Agency Heads\slide40.wav"/>
  <p:tag name="ELAPSEDTIME" val="10.3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95"/>
  <p:tag name="ARTICULATE_TITLE_TAG" val="Objectives"/>
  <p:tag name="ORIGINAL_AUDIO_FILEPATH" val="C:\Users\orp33996\TRAINING_WORKING_FILES\ARMICS\2018 Audio\Module 1 - Agency Heads\slide02.wav"/>
  <p:tag name="ELAPSEDTIME" val="26.9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332"/>
  <p:tag name="ORIGINAL_AUDIO_FILEPATH" val="C:\Users\orp33996\TRAINING_WORKING_FILES\ARMICS\2018 Audio\Module 1 - Agency Heads\slide03.wav"/>
  <p:tag name="ELAPSEDTIME" val="29.57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 name="TIMELINE" val="5.00"/>
</p:tagLst>
</file>

<file path=ppt/tags/tag7.xml><?xml version="1.0" encoding="utf-8"?>
<p:tagLst xmlns:a="http://schemas.openxmlformats.org/drawingml/2006/main" xmlns:r="http://schemas.openxmlformats.org/officeDocument/2006/relationships" xmlns:p="http://schemas.openxmlformats.org/presentationml/2006/main">
  <p:tag name="AUDIO_ID" val="272"/>
  <p:tag name="ORIGINAL_AUDIO_FILEPATH" val="C:\Users\orp33996\TRAINING_WORKING_FILES\ARMICS\2018 Audio\Module 1 - Agency Heads\slide04.wav"/>
  <p:tag name="ELAPSEDTIME" val="34.99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Helps Achieve Objectives"/>
  <p:tag name="AUDIO_ID" val="282"/>
  <p:tag name="ORIGINAL_AUDIO_FILEPATH" val="C:\Users\orp33996\TRAINING_WORKING_FILES\ARMICS\2018 Audio\Module 1 - Agency Heads\slide05.wav"/>
  <p:tag name="ELAPSEDTIME" val="41.16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13"/>
</p:tagLst>
</file>

<file path=ppt/tags/tag9.xml><?xml version="1.0" encoding="utf-8"?>
<p:tagLst xmlns:a="http://schemas.openxmlformats.org/drawingml/2006/main" xmlns:r="http://schemas.openxmlformats.org/officeDocument/2006/relationships" xmlns:p="http://schemas.openxmlformats.org/presentationml/2006/main">
  <p:tag name="AUDIO_ID" val="275"/>
  <p:tag name="ORIGINAL_AUDIO_FILEPATH" val="C:\Users\orp33996\TRAINING_WORKING_FILES\ARMICS\2018 Audio\Module 1 - Agency Heads\slide06.wav"/>
  <p:tag name="ELAPSEDTIME" val="29.682"/>
  <p:tag name="ARTICULATE_NAV_LEVEL" val="1"/>
  <p:tag name="ARTICULATE_SLIDE_PRESENTER_GUID" val="86f1b0c1-f207-4f79-87f7-7ce4217d0b53"/>
  <p:tag name="ARTICULATE_SLIDE_PAUSE" val="0"/>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DOA PP Template (August 2007)">
  <a:themeElements>
    <a:clrScheme name="DOA PP Template (Augus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A PP Template (August 2007)">
      <a:majorFont>
        <a:latin typeface="Palatino"/>
        <a:ea typeface="Osaka"/>
        <a:cs typeface=""/>
      </a:majorFont>
      <a:minorFont>
        <a:latin typeface="Palatino"/>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Palatino" pitchFamily="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Palatino" pitchFamily="8" charset="0"/>
          </a:defRPr>
        </a:defPPr>
      </a:lstStyle>
    </a:lnDef>
  </a:objectDefaults>
  <a:extraClrSchemeLst>
    <a:extraClrScheme>
      <a:clrScheme name="DOA PP Template (Augus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A PP Template (Augus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A PP Template (Augus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A PP Template (Augus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A PP Template (Augus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A PP Template (Augus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A PP Template (August 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A PP Template (Augus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A PP Template (Augus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A PP Template (Augus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A PP Template (Augus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A PP Template (Augus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DOA PP Template MASTER (August 2007)</Template>
  <TotalTime>28192</TotalTime>
  <Words>5648</Words>
  <Application>Microsoft Office PowerPoint</Application>
  <PresentationFormat>On-screen Show (4:3)</PresentationFormat>
  <Paragraphs>607</Paragraphs>
  <Slides>40</Slides>
  <Notes>40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ＭＳ Ｐゴシック</vt:lpstr>
      <vt:lpstr>Arial</vt:lpstr>
      <vt:lpstr>Britannic Bold</vt:lpstr>
      <vt:lpstr>Engravers MT</vt:lpstr>
      <vt:lpstr>Franklin Gothic Book</vt:lpstr>
      <vt:lpstr>MV Boli</vt:lpstr>
      <vt:lpstr>Osaka</vt:lpstr>
      <vt:lpstr>Palatino</vt:lpstr>
      <vt:lpstr>Times New Roman</vt:lpstr>
      <vt:lpstr>Wingdings</vt:lpstr>
      <vt:lpstr>DOA PP Template (August 2007)</vt:lpstr>
      <vt:lpstr>Visio</vt:lpstr>
      <vt:lpstr>    AGENCY  R ISK  MANAGEMENT &amp;   I NTERNAL  CONTROL STANDARDS   ARMICS TRAINING FOR STATE AGENCY HEADS    </vt:lpstr>
      <vt:lpstr>OBJECTIVES</vt:lpstr>
      <vt:lpstr>COSO - Internal Control Framework</vt:lpstr>
      <vt:lpstr>COSO defines Internal Control</vt:lpstr>
      <vt:lpstr>PowerPoint Presentation</vt:lpstr>
      <vt:lpstr>Virginia’s L-T Objectives</vt:lpstr>
      <vt:lpstr>AAA Bond Rating &amp; Best State</vt:lpstr>
      <vt:lpstr>  Internal Control - Roles &amp; Activities   </vt:lpstr>
      <vt:lpstr>  Internal Control - Roles &amp; Activities   </vt:lpstr>
      <vt:lpstr>Roles &amp; Activities -  VA Achieving Long-Term Objectives</vt:lpstr>
      <vt:lpstr>Internal Control - ACTION</vt:lpstr>
      <vt:lpstr>5 Objectives - ARMICS</vt:lpstr>
      <vt:lpstr>ARMICS - Guidance</vt:lpstr>
      <vt:lpstr>COSO Internal Control Framework</vt:lpstr>
      <vt:lpstr>3 Stages of ARMICS Assessment</vt:lpstr>
      <vt:lpstr>Agency- Level  Assessment (Stage 1) </vt:lpstr>
      <vt:lpstr>Agency Level: Control Environment- #1</vt:lpstr>
      <vt:lpstr>Agency Level: Tips: Control Environment </vt:lpstr>
      <vt:lpstr>Agency Level: Risk Assessment - #2</vt:lpstr>
      <vt:lpstr>Agency Level: Tips - Risk Assessment </vt:lpstr>
      <vt:lpstr>Agency Level: Risk Assessment – Risk (Heat) Map</vt:lpstr>
      <vt:lpstr>Agency Level: Control Activities - #3</vt:lpstr>
      <vt:lpstr>Agency Level: Tips – Control Activities</vt:lpstr>
      <vt:lpstr>Agency Level: Cost/Benefit/Quality/Reputation Considerations – Control Activities</vt:lpstr>
      <vt:lpstr>Agency Level: Information &amp; Communication - #4</vt:lpstr>
      <vt:lpstr>Agency Level: Tips: Information &amp; Communication</vt:lpstr>
      <vt:lpstr>Agency Level: Monitoring - #5</vt:lpstr>
      <vt:lpstr>Agency Level: “Tips:   Monitoring”</vt:lpstr>
      <vt:lpstr>Agency Level: Assessment – Every 3 years  or sooner*</vt:lpstr>
      <vt:lpstr>Transaction - Level  Annual Assessment (Stage 2)</vt:lpstr>
      <vt:lpstr>Transaction Level: “Tips on Annual Testing (Stage 2)”</vt:lpstr>
      <vt:lpstr>ARMICS Documentation</vt:lpstr>
      <vt:lpstr>ARMICS Certification</vt:lpstr>
      <vt:lpstr>ARMICS Information</vt:lpstr>
      <vt:lpstr>ARMICS ONLINE TOOLS</vt:lpstr>
      <vt:lpstr>ACFE:  2018 “Report to the Nations”</vt:lpstr>
      <vt:lpstr>ACFE – Government Median Losses</vt:lpstr>
      <vt:lpstr>What Role will Your Agency Play?</vt:lpstr>
      <vt:lpstr>References</vt:lpstr>
      <vt:lpstr>Completion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DIRECTIVE TRAINING Fiscal Year 2007</dc:title>
  <dc:creator>Thornton, Andrea (DOA)</dc:creator>
  <cp:lastModifiedBy>Thornton, Andrea (DOA)</cp:lastModifiedBy>
  <cp:revision>669</cp:revision>
  <cp:lastPrinted>2019-02-12T16:21:16Z</cp:lastPrinted>
  <dcterms:created xsi:type="dcterms:W3CDTF">2017-11-08T16:30:53Z</dcterms:created>
  <dcterms:modified xsi:type="dcterms:W3CDTF">2019-02-12T16:51:02Z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Agency Head - ARMICS Training</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711EA693-2407-4072-8975-0A0C653D0374</vt:lpwstr>
  </property>
  <property fmtid="{D5CDD505-2E9C-101B-9397-08002B2CF9AE}" pid="6" name="ArticulateProjectFull">
    <vt:lpwstr>C:\Users\orp33996\TRAINING_WORKING_FILES\ARMICS\2018 Powerpoint\Module 1\2018_ARMICS_Training_Module_1_Agency_Heads_v2.ppta</vt:lpwstr>
  </property>
</Properties>
</file>