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ppt/tags/tag48.xml" ContentType="application/vnd.openxmlformats-officedocument.presentationml.tags+xml"/>
  <Override PartName="/ppt/notesSlides/notesSlide43.xml" ContentType="application/vnd.openxmlformats-officedocument.presentationml.notesSlide+xml"/>
  <Override PartName="/ppt/tags/tag49.xml" ContentType="application/vnd.openxmlformats-officedocument.presentationml.tags+xml"/>
  <Override PartName="/ppt/notesSlides/notesSlide44.xml" ContentType="application/vnd.openxmlformats-officedocument.presentationml.notesSlide+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notesSlides/notesSlide4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4.xml" ContentType="application/vnd.openxmlformats-officedocument.presentationml.tags+xml"/>
  <Override PartName="/ppt/notesSlides/notesSlide48.xml" ContentType="application/vnd.openxmlformats-officedocument.presentationml.notesSlide+xml"/>
  <Override PartName="/ppt/tags/tag55.xml" ContentType="application/vnd.openxmlformats-officedocument.presentationml.tags+xml"/>
  <Override PartName="/ppt/notesSlides/notesSlide49.xml" ContentType="application/vnd.openxmlformats-officedocument.presentationml.notesSlide+xml"/>
  <Override PartName="/ppt/tags/tag56.xml" ContentType="application/vnd.openxmlformats-officedocument.presentationml.tags+xml"/>
  <Override PartName="/ppt/notesSlides/notesSlide50.xml" ContentType="application/vnd.openxmlformats-officedocument.presentationml.notesSlide+xml"/>
  <Override PartName="/ppt/tags/tag57.xml" ContentType="application/vnd.openxmlformats-officedocument.presentationml.tags+xml"/>
  <Override PartName="/ppt/notesSlides/notesSlide51.xml" ContentType="application/vnd.openxmlformats-officedocument.presentationml.notesSlide+xml"/>
  <Override PartName="/ppt/tags/tag58.xml" ContentType="application/vnd.openxmlformats-officedocument.presentationml.tags+xml"/>
  <Override PartName="/ppt/notesSlides/notesSlide52.xml" ContentType="application/vnd.openxmlformats-officedocument.presentationml.notesSlide+xml"/>
  <Override PartName="/ppt/tags/tag59.xml" ContentType="application/vnd.openxmlformats-officedocument.presentationml.tags+xml"/>
  <Override PartName="/ppt/notesSlides/notesSlide53.xml" ContentType="application/vnd.openxmlformats-officedocument.presentationml.notesSlide+xml"/>
  <Override PartName="/ppt/tags/tag60.xml" ContentType="application/vnd.openxmlformats-officedocument.presentationml.tags+xml"/>
  <Override PartName="/ppt/notesSlides/notesSlide54.xml" ContentType="application/vnd.openxmlformats-officedocument.presentationml.notesSlide+xml"/>
  <Override PartName="/ppt/tags/tag61.xml" ContentType="application/vnd.openxmlformats-officedocument.presentationml.tags+xml"/>
  <Override PartName="/ppt/notesSlides/notesSlide55.xml" ContentType="application/vnd.openxmlformats-officedocument.presentationml.notesSlide+xml"/>
  <Override PartName="/ppt/tags/tag62.xml" ContentType="application/vnd.openxmlformats-officedocument.presentationml.tags+xml"/>
  <Override PartName="/ppt/notesSlides/notesSlide56.xml" ContentType="application/vnd.openxmlformats-officedocument.presentationml.notesSlide+xml"/>
  <Override PartName="/ppt/tags/tag63.xml" ContentType="application/vnd.openxmlformats-officedocument.presentationml.tags+xml"/>
  <Override PartName="/ppt/notesSlides/notesSlide57.xml" ContentType="application/vnd.openxmlformats-officedocument.presentationml.notesSlide+xml"/>
  <Override PartName="/ppt/tags/tag64.xml" ContentType="application/vnd.openxmlformats-officedocument.presentationml.tags+xml"/>
  <Override PartName="/ppt/notesSlides/notesSlide58.xml" ContentType="application/vnd.openxmlformats-officedocument.presentationml.notesSlide+xml"/>
  <Override PartName="/ppt/tags/tag65.xml" ContentType="application/vnd.openxmlformats-officedocument.presentationml.tags+xml"/>
  <Override PartName="/ppt/notesSlides/notesSlide59.xml" ContentType="application/vnd.openxmlformats-officedocument.presentationml.notesSlide+xml"/>
  <Override PartName="/ppt/tags/tag66.xml" ContentType="application/vnd.openxmlformats-officedocument.presentationml.tags+xml"/>
  <Override PartName="/ppt/notesSlides/notesSlide60.xml" ContentType="application/vnd.openxmlformats-officedocument.presentationml.notesSlide+xml"/>
  <Override PartName="/ppt/tags/tag67.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63"/>
  </p:notesMasterIdLst>
  <p:handoutMasterIdLst>
    <p:handoutMasterId r:id="rId64"/>
  </p:handoutMasterIdLst>
  <p:sldIdLst>
    <p:sldId id="256" r:id="rId2"/>
    <p:sldId id="295" r:id="rId3"/>
    <p:sldId id="272" r:id="rId4"/>
    <p:sldId id="362" r:id="rId5"/>
    <p:sldId id="282" r:id="rId6"/>
    <p:sldId id="275" r:id="rId7"/>
    <p:sldId id="268" r:id="rId8"/>
    <p:sldId id="265" r:id="rId9"/>
    <p:sldId id="329" r:id="rId10"/>
    <p:sldId id="321" r:id="rId11"/>
    <p:sldId id="266" r:id="rId12"/>
    <p:sldId id="278" r:id="rId13"/>
    <p:sldId id="284" r:id="rId14"/>
    <p:sldId id="299" r:id="rId15"/>
    <p:sldId id="287" r:id="rId16"/>
    <p:sldId id="365" r:id="rId17"/>
    <p:sldId id="291" r:id="rId18"/>
    <p:sldId id="273" r:id="rId19"/>
    <p:sldId id="345" r:id="rId20"/>
    <p:sldId id="339" r:id="rId21"/>
    <p:sldId id="310" r:id="rId22"/>
    <p:sldId id="306" r:id="rId23"/>
    <p:sldId id="338" r:id="rId24"/>
    <p:sldId id="307" r:id="rId25"/>
    <p:sldId id="347" r:id="rId26"/>
    <p:sldId id="337" r:id="rId27"/>
    <p:sldId id="346" r:id="rId28"/>
    <p:sldId id="342" r:id="rId29"/>
    <p:sldId id="309" r:id="rId30"/>
    <p:sldId id="333" r:id="rId31"/>
    <p:sldId id="343" r:id="rId32"/>
    <p:sldId id="348" r:id="rId33"/>
    <p:sldId id="349" r:id="rId34"/>
    <p:sldId id="281" r:id="rId35"/>
    <p:sldId id="344" r:id="rId36"/>
    <p:sldId id="311" r:id="rId37"/>
    <p:sldId id="350" r:id="rId38"/>
    <p:sldId id="352" r:id="rId39"/>
    <p:sldId id="313" r:id="rId40"/>
    <p:sldId id="351" r:id="rId41"/>
    <p:sldId id="327" r:id="rId42"/>
    <p:sldId id="328" r:id="rId43"/>
    <p:sldId id="353" r:id="rId44"/>
    <p:sldId id="354" r:id="rId45"/>
    <p:sldId id="322" r:id="rId46"/>
    <p:sldId id="366" r:id="rId47"/>
    <p:sldId id="290" r:id="rId48"/>
    <p:sldId id="357" r:id="rId49"/>
    <p:sldId id="359" r:id="rId50"/>
    <p:sldId id="358" r:id="rId51"/>
    <p:sldId id="360" r:id="rId52"/>
    <p:sldId id="315" r:id="rId53"/>
    <p:sldId id="356" r:id="rId54"/>
    <p:sldId id="316" r:id="rId55"/>
    <p:sldId id="292" r:id="rId56"/>
    <p:sldId id="312" r:id="rId57"/>
    <p:sldId id="320" r:id="rId58"/>
    <p:sldId id="296" r:id="rId59"/>
    <p:sldId id="317" r:id="rId60"/>
    <p:sldId id="325" r:id="rId61"/>
    <p:sldId id="330" r:id="rId62"/>
  </p:sldIdLst>
  <p:sldSz cx="9144000" cy="6858000" type="screen4x3"/>
  <p:notesSz cx="7315200" cy="9601200"/>
  <p:custDataLst>
    <p:tags r:id="rId65"/>
  </p:custDataLst>
  <p:defaultTextStyle>
    <a:defPPr>
      <a:defRPr lang="en-US"/>
    </a:defPPr>
    <a:lvl1pPr algn="l" rtl="0" fontAlgn="base">
      <a:spcBef>
        <a:spcPct val="0"/>
      </a:spcBef>
      <a:spcAft>
        <a:spcPct val="0"/>
      </a:spcAft>
      <a:defRPr kern="1200">
        <a:solidFill>
          <a:schemeClr val="tx1"/>
        </a:solidFill>
        <a:latin typeface="Palatino" pitchFamily="8" charset="0"/>
        <a:ea typeface="+mn-ea"/>
        <a:cs typeface="+mn-cs"/>
      </a:defRPr>
    </a:lvl1pPr>
    <a:lvl2pPr marL="457200" algn="l" rtl="0" fontAlgn="base">
      <a:spcBef>
        <a:spcPct val="0"/>
      </a:spcBef>
      <a:spcAft>
        <a:spcPct val="0"/>
      </a:spcAft>
      <a:defRPr kern="1200">
        <a:solidFill>
          <a:schemeClr val="tx1"/>
        </a:solidFill>
        <a:latin typeface="Palatino" pitchFamily="8" charset="0"/>
        <a:ea typeface="+mn-ea"/>
        <a:cs typeface="+mn-cs"/>
      </a:defRPr>
    </a:lvl2pPr>
    <a:lvl3pPr marL="914400" algn="l" rtl="0" fontAlgn="base">
      <a:spcBef>
        <a:spcPct val="0"/>
      </a:spcBef>
      <a:spcAft>
        <a:spcPct val="0"/>
      </a:spcAft>
      <a:defRPr kern="1200">
        <a:solidFill>
          <a:schemeClr val="tx1"/>
        </a:solidFill>
        <a:latin typeface="Palatino" pitchFamily="8" charset="0"/>
        <a:ea typeface="+mn-ea"/>
        <a:cs typeface="+mn-cs"/>
      </a:defRPr>
    </a:lvl3pPr>
    <a:lvl4pPr marL="1371600" algn="l" rtl="0" fontAlgn="base">
      <a:spcBef>
        <a:spcPct val="0"/>
      </a:spcBef>
      <a:spcAft>
        <a:spcPct val="0"/>
      </a:spcAft>
      <a:defRPr kern="1200">
        <a:solidFill>
          <a:schemeClr val="tx1"/>
        </a:solidFill>
        <a:latin typeface="Palatino" pitchFamily="8" charset="0"/>
        <a:ea typeface="+mn-ea"/>
        <a:cs typeface="+mn-cs"/>
      </a:defRPr>
    </a:lvl4pPr>
    <a:lvl5pPr marL="1828800" algn="l" rtl="0" fontAlgn="base">
      <a:spcBef>
        <a:spcPct val="0"/>
      </a:spcBef>
      <a:spcAft>
        <a:spcPct val="0"/>
      </a:spcAft>
      <a:defRPr kern="1200">
        <a:solidFill>
          <a:schemeClr val="tx1"/>
        </a:solidFill>
        <a:latin typeface="Palatino" pitchFamily="8" charset="0"/>
        <a:ea typeface="+mn-ea"/>
        <a:cs typeface="+mn-cs"/>
      </a:defRPr>
    </a:lvl5pPr>
    <a:lvl6pPr marL="2286000" algn="l" defTabSz="914400" rtl="0" eaLnBrk="1" latinLnBrk="0" hangingPunct="1">
      <a:defRPr kern="1200">
        <a:solidFill>
          <a:schemeClr val="tx1"/>
        </a:solidFill>
        <a:latin typeface="Palatino" pitchFamily="8" charset="0"/>
        <a:ea typeface="+mn-ea"/>
        <a:cs typeface="+mn-cs"/>
      </a:defRPr>
    </a:lvl6pPr>
    <a:lvl7pPr marL="2743200" algn="l" defTabSz="914400" rtl="0" eaLnBrk="1" latinLnBrk="0" hangingPunct="1">
      <a:defRPr kern="1200">
        <a:solidFill>
          <a:schemeClr val="tx1"/>
        </a:solidFill>
        <a:latin typeface="Palatino" pitchFamily="8" charset="0"/>
        <a:ea typeface="+mn-ea"/>
        <a:cs typeface="+mn-cs"/>
      </a:defRPr>
    </a:lvl7pPr>
    <a:lvl8pPr marL="3200400" algn="l" defTabSz="914400" rtl="0" eaLnBrk="1" latinLnBrk="0" hangingPunct="1">
      <a:defRPr kern="1200">
        <a:solidFill>
          <a:schemeClr val="tx1"/>
        </a:solidFill>
        <a:latin typeface="Palatino" pitchFamily="8" charset="0"/>
        <a:ea typeface="+mn-ea"/>
        <a:cs typeface="+mn-cs"/>
      </a:defRPr>
    </a:lvl8pPr>
    <a:lvl9pPr marL="3657600" algn="l" defTabSz="914400" rtl="0" eaLnBrk="1" latinLnBrk="0" hangingPunct="1">
      <a:defRPr kern="1200">
        <a:solidFill>
          <a:schemeClr val="tx1"/>
        </a:solidFill>
        <a:latin typeface="Palatino" pitchFamily="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AA600"/>
    <a:srgbClr val="DD6A23"/>
    <a:srgbClr val="0B317A"/>
    <a:srgbClr val="425C50"/>
    <a:srgbClr val="4C1440"/>
    <a:srgbClr val="020202"/>
    <a:srgbClr val="B7A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77598" autoAdjust="0"/>
  </p:normalViewPr>
  <p:slideViewPr>
    <p:cSldViewPr>
      <p:cViewPr varScale="1">
        <p:scale>
          <a:sx n="62" d="100"/>
          <a:sy n="62" d="100"/>
        </p:scale>
        <p:origin x="1661" y="48"/>
      </p:cViewPr>
      <p:guideLst>
        <p:guide orient="horz" pos="2160"/>
        <p:guide pos="2880"/>
      </p:guideLst>
    </p:cSldViewPr>
  </p:slideViewPr>
  <p:outlineViewPr>
    <p:cViewPr>
      <p:scale>
        <a:sx n="33" d="100"/>
        <a:sy n="33" d="100"/>
      </p:scale>
      <p:origin x="0" y="-585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2106" y="-34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3A5CC-7309-4696-A0D7-EC13BEF080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5B2885-1E86-464D-951F-62C95F54CD12}">
      <dgm:prSet phldrT="[Text]" custT="1"/>
      <dgm:spPr>
        <a:solidFill>
          <a:srgbClr val="DAA600"/>
        </a:solidFill>
        <a:ln>
          <a:solidFill>
            <a:schemeClr val="accent6">
              <a:lumMod val="75000"/>
            </a:schemeClr>
          </a:solidFill>
        </a:ln>
      </dgm:spPr>
      <dgm:t>
        <a:bodyPr/>
        <a:lstStyle/>
        <a:p>
          <a:r>
            <a:rPr lang="en-US" sz="2400" dirty="0">
              <a:solidFill>
                <a:srgbClr val="002060"/>
              </a:solidFill>
            </a:rPr>
            <a:t>Agency-Level Assessment</a:t>
          </a:r>
        </a:p>
      </dgm:t>
    </dgm:pt>
    <dgm:pt modelId="{AB76F69B-582B-4903-BECD-E5DDD22FBB6B}" type="parTrans" cxnId="{DC663BC4-62B1-4B1E-B329-45BBBAF26084}">
      <dgm:prSet/>
      <dgm:spPr/>
      <dgm:t>
        <a:bodyPr/>
        <a:lstStyle/>
        <a:p>
          <a:endParaRPr lang="en-US"/>
        </a:p>
      </dgm:t>
    </dgm:pt>
    <dgm:pt modelId="{9C5C0D57-E7C4-4A7C-AA1A-3CCBDD85CCDC}" type="sibTrans" cxnId="{DC663BC4-62B1-4B1E-B329-45BBBAF26084}">
      <dgm:prSet/>
      <dgm:spPr/>
      <dgm:t>
        <a:bodyPr/>
        <a:lstStyle/>
        <a:p>
          <a:endParaRPr lang="en-US"/>
        </a:p>
      </dgm:t>
    </dgm:pt>
    <dgm:pt modelId="{B60DE91E-0AEC-40EC-8159-771A9E924849}">
      <dgm:prSet phldrT="[Text]" custT="1"/>
      <dgm:spPr>
        <a:solidFill>
          <a:srgbClr val="DD6A23"/>
        </a:solidFill>
        <a:ln>
          <a:solidFill>
            <a:schemeClr val="accent6">
              <a:lumMod val="75000"/>
            </a:schemeClr>
          </a:solidFill>
        </a:ln>
      </dgm:spPr>
      <dgm:t>
        <a:bodyPr/>
        <a:lstStyle/>
        <a:p>
          <a:r>
            <a:rPr lang="en-US" sz="2400" dirty="0">
              <a:solidFill>
                <a:srgbClr val="002060"/>
              </a:solidFill>
            </a:rPr>
            <a:t>Transaction-Level Assessment</a:t>
          </a:r>
        </a:p>
      </dgm:t>
    </dgm:pt>
    <dgm:pt modelId="{D1580961-2A99-4FF9-A6BF-373F5F2A8A6C}" type="parTrans" cxnId="{80EFE786-C35E-420F-871B-B57680F5806D}">
      <dgm:prSet/>
      <dgm:spPr/>
      <dgm:t>
        <a:bodyPr/>
        <a:lstStyle/>
        <a:p>
          <a:endParaRPr lang="en-US"/>
        </a:p>
      </dgm:t>
    </dgm:pt>
    <dgm:pt modelId="{50730028-E46C-421C-9F71-7E1C03B8A767}" type="sibTrans" cxnId="{80EFE786-C35E-420F-871B-B57680F5806D}">
      <dgm:prSet/>
      <dgm:spPr/>
      <dgm:t>
        <a:bodyPr/>
        <a:lstStyle/>
        <a:p>
          <a:endParaRPr lang="en-US"/>
        </a:p>
      </dgm:t>
    </dgm:pt>
    <dgm:pt modelId="{4E1522C8-F016-4341-8650-80D3B1DE3160}">
      <dgm:prSet phldrT="[Text]" custT="1"/>
      <dgm:spPr>
        <a:solidFill>
          <a:srgbClr val="FF0000"/>
        </a:solidFill>
        <a:ln>
          <a:solidFill>
            <a:schemeClr val="accent6">
              <a:lumMod val="75000"/>
            </a:schemeClr>
          </a:solidFill>
        </a:ln>
      </dgm:spPr>
      <dgm:t>
        <a:bodyPr/>
        <a:lstStyle/>
        <a:p>
          <a:r>
            <a:rPr lang="en-US" sz="2400" dirty="0">
              <a:solidFill>
                <a:srgbClr val="002060"/>
              </a:solidFill>
            </a:rPr>
            <a:t>Corrective</a:t>
          </a:r>
        </a:p>
        <a:p>
          <a:r>
            <a:rPr lang="en-US" sz="2400" dirty="0">
              <a:solidFill>
                <a:srgbClr val="002060"/>
              </a:solidFill>
            </a:rPr>
            <a:t> Action </a:t>
          </a:r>
        </a:p>
        <a:p>
          <a:r>
            <a:rPr lang="en-US" sz="2400" dirty="0">
              <a:solidFill>
                <a:srgbClr val="002060"/>
              </a:solidFill>
            </a:rPr>
            <a:t>Plan             </a:t>
          </a:r>
          <a:r>
            <a:rPr lang="en-US" sz="1400" dirty="0">
              <a:solidFill>
                <a:srgbClr val="002060"/>
              </a:solidFill>
            </a:rPr>
            <a:t>(if applicable) </a:t>
          </a:r>
        </a:p>
      </dgm:t>
    </dgm:pt>
    <dgm:pt modelId="{8715F2FB-325E-4F5B-B122-91EE63DCEC81}" type="parTrans" cxnId="{BD041406-3C6C-47D1-AACA-2D1A989DE7F8}">
      <dgm:prSet/>
      <dgm:spPr/>
      <dgm:t>
        <a:bodyPr/>
        <a:lstStyle/>
        <a:p>
          <a:endParaRPr lang="en-US"/>
        </a:p>
      </dgm:t>
    </dgm:pt>
    <dgm:pt modelId="{73F4F9CC-FB54-4AB6-AACA-F6E3F3CE087A}" type="sibTrans" cxnId="{BD041406-3C6C-47D1-AACA-2D1A989DE7F8}">
      <dgm:prSet/>
      <dgm:spPr/>
      <dgm:t>
        <a:bodyPr/>
        <a:lstStyle/>
        <a:p>
          <a:endParaRPr lang="en-US"/>
        </a:p>
      </dgm:t>
    </dgm:pt>
    <dgm:pt modelId="{1B8D7410-B362-409C-84AF-6F3CA7E6B1BC}" type="pres">
      <dgm:prSet presAssocID="{8023A5CC-7309-4696-A0D7-EC13BEF080B5}" presName="diagram" presStyleCnt="0">
        <dgm:presLayoutVars>
          <dgm:dir/>
          <dgm:resizeHandles val="exact"/>
        </dgm:presLayoutVars>
      </dgm:prSet>
      <dgm:spPr/>
      <dgm:t>
        <a:bodyPr/>
        <a:lstStyle/>
        <a:p>
          <a:endParaRPr lang="en-US"/>
        </a:p>
      </dgm:t>
    </dgm:pt>
    <dgm:pt modelId="{88A6C00E-1BFA-41D7-90AC-3BB5E1354B78}" type="pres">
      <dgm:prSet presAssocID="{6C5B2885-1E86-464D-951F-62C95F54CD12}" presName="node" presStyleLbl="node1" presStyleIdx="0" presStyleCnt="3" custScaleX="110000" custScaleY="162504" custLinFactNeighborX="402" custLinFactNeighborY="-4107">
        <dgm:presLayoutVars>
          <dgm:bulletEnabled val="1"/>
        </dgm:presLayoutVars>
      </dgm:prSet>
      <dgm:spPr>
        <a:prstGeom prst="cube">
          <a:avLst/>
        </a:prstGeom>
      </dgm:spPr>
      <dgm:t>
        <a:bodyPr/>
        <a:lstStyle/>
        <a:p>
          <a:endParaRPr lang="en-US"/>
        </a:p>
      </dgm:t>
    </dgm:pt>
    <dgm:pt modelId="{292E0116-27A2-4F8A-B51F-4528D88A22A1}" type="pres">
      <dgm:prSet presAssocID="{9C5C0D57-E7C4-4A7C-AA1A-3CCBDD85CCDC}" presName="sibTrans" presStyleCnt="0"/>
      <dgm:spPr/>
    </dgm:pt>
    <dgm:pt modelId="{2ED72203-54D7-4B47-8CB5-2DDDCD36E348}" type="pres">
      <dgm:prSet presAssocID="{B60DE91E-0AEC-40EC-8159-771A9E924849}" presName="node" presStyleLbl="node1" presStyleIdx="1" presStyleCnt="3" custScaleX="106433" custScaleY="160214">
        <dgm:presLayoutVars>
          <dgm:bulletEnabled val="1"/>
        </dgm:presLayoutVars>
      </dgm:prSet>
      <dgm:spPr>
        <a:prstGeom prst="cube">
          <a:avLst/>
        </a:prstGeom>
      </dgm:spPr>
      <dgm:t>
        <a:bodyPr/>
        <a:lstStyle/>
        <a:p>
          <a:endParaRPr lang="en-US"/>
        </a:p>
      </dgm:t>
    </dgm:pt>
    <dgm:pt modelId="{7632DBA4-3813-42F5-9F15-837A943B4ACB}" type="pres">
      <dgm:prSet presAssocID="{50730028-E46C-421C-9F71-7E1C03B8A767}" presName="sibTrans" presStyleCnt="0"/>
      <dgm:spPr/>
    </dgm:pt>
    <dgm:pt modelId="{2B8DD820-613A-451C-8C98-54529CE0C51E}" type="pres">
      <dgm:prSet presAssocID="{4E1522C8-F016-4341-8650-80D3B1DE3160}" presName="node" presStyleLbl="node1" presStyleIdx="2" presStyleCnt="3" custScaleX="106783" custScaleY="168223">
        <dgm:presLayoutVars>
          <dgm:bulletEnabled val="1"/>
        </dgm:presLayoutVars>
      </dgm:prSet>
      <dgm:spPr>
        <a:prstGeom prst="cube">
          <a:avLst/>
        </a:prstGeom>
      </dgm:spPr>
      <dgm:t>
        <a:bodyPr/>
        <a:lstStyle/>
        <a:p>
          <a:endParaRPr lang="en-US"/>
        </a:p>
      </dgm:t>
    </dgm:pt>
  </dgm:ptLst>
  <dgm:cxnLst>
    <dgm:cxn modelId="{87F627F9-7227-45AE-B8E1-58AF003C2B7A}" type="presOf" srcId="{6C5B2885-1E86-464D-951F-62C95F54CD12}" destId="{88A6C00E-1BFA-41D7-90AC-3BB5E1354B78}" srcOrd="0" destOrd="0" presId="urn:microsoft.com/office/officeart/2005/8/layout/default"/>
    <dgm:cxn modelId="{A6E5240C-87E7-4C0E-8CC6-2BD1CFFD8CB5}" type="presOf" srcId="{8023A5CC-7309-4696-A0D7-EC13BEF080B5}" destId="{1B8D7410-B362-409C-84AF-6F3CA7E6B1BC}" srcOrd="0" destOrd="0" presId="urn:microsoft.com/office/officeart/2005/8/layout/default"/>
    <dgm:cxn modelId="{80EFE786-C35E-420F-871B-B57680F5806D}" srcId="{8023A5CC-7309-4696-A0D7-EC13BEF080B5}" destId="{B60DE91E-0AEC-40EC-8159-771A9E924849}" srcOrd="1" destOrd="0" parTransId="{D1580961-2A99-4FF9-A6BF-373F5F2A8A6C}" sibTransId="{50730028-E46C-421C-9F71-7E1C03B8A767}"/>
    <dgm:cxn modelId="{DC663BC4-62B1-4B1E-B329-45BBBAF26084}" srcId="{8023A5CC-7309-4696-A0D7-EC13BEF080B5}" destId="{6C5B2885-1E86-464D-951F-62C95F54CD12}" srcOrd="0" destOrd="0" parTransId="{AB76F69B-582B-4903-BECD-E5DDD22FBB6B}" sibTransId="{9C5C0D57-E7C4-4A7C-AA1A-3CCBDD85CCDC}"/>
    <dgm:cxn modelId="{B2DE9022-EE5A-4850-85E5-9CCB4A87B1E4}" type="presOf" srcId="{B60DE91E-0AEC-40EC-8159-771A9E924849}" destId="{2ED72203-54D7-4B47-8CB5-2DDDCD36E348}" srcOrd="0" destOrd="0" presId="urn:microsoft.com/office/officeart/2005/8/layout/default"/>
    <dgm:cxn modelId="{BD041406-3C6C-47D1-AACA-2D1A989DE7F8}" srcId="{8023A5CC-7309-4696-A0D7-EC13BEF080B5}" destId="{4E1522C8-F016-4341-8650-80D3B1DE3160}" srcOrd="2" destOrd="0" parTransId="{8715F2FB-325E-4F5B-B122-91EE63DCEC81}" sibTransId="{73F4F9CC-FB54-4AB6-AACA-F6E3F3CE087A}"/>
    <dgm:cxn modelId="{AE8B2F54-BE2D-4C7A-86A0-C193CD153302}" type="presOf" srcId="{4E1522C8-F016-4341-8650-80D3B1DE3160}" destId="{2B8DD820-613A-451C-8C98-54529CE0C51E}" srcOrd="0" destOrd="0" presId="urn:microsoft.com/office/officeart/2005/8/layout/default"/>
    <dgm:cxn modelId="{D0448D31-0185-4B18-ACC1-498C59FDDCAA}" type="presParOf" srcId="{1B8D7410-B362-409C-84AF-6F3CA7E6B1BC}" destId="{88A6C00E-1BFA-41D7-90AC-3BB5E1354B78}" srcOrd="0" destOrd="0" presId="urn:microsoft.com/office/officeart/2005/8/layout/default"/>
    <dgm:cxn modelId="{F06F77B0-F536-4D57-991A-6A9569BBA78C}" type="presParOf" srcId="{1B8D7410-B362-409C-84AF-6F3CA7E6B1BC}" destId="{292E0116-27A2-4F8A-B51F-4528D88A22A1}" srcOrd="1" destOrd="0" presId="urn:microsoft.com/office/officeart/2005/8/layout/default"/>
    <dgm:cxn modelId="{7DFCBF9D-E093-40C4-8634-3ED98EF28408}" type="presParOf" srcId="{1B8D7410-B362-409C-84AF-6F3CA7E6B1BC}" destId="{2ED72203-54D7-4B47-8CB5-2DDDCD36E348}" srcOrd="2" destOrd="0" presId="urn:microsoft.com/office/officeart/2005/8/layout/default"/>
    <dgm:cxn modelId="{5DE6C588-61A3-4C9F-A00B-FCBAD2066445}" type="presParOf" srcId="{1B8D7410-B362-409C-84AF-6F3CA7E6B1BC}" destId="{7632DBA4-3813-42F5-9F15-837A943B4ACB}" srcOrd="3" destOrd="0" presId="urn:microsoft.com/office/officeart/2005/8/layout/default"/>
    <dgm:cxn modelId="{D7AB3267-EDEC-41DC-8150-3732B8608C5F}" type="presParOf" srcId="{1B8D7410-B362-409C-84AF-6F3CA7E6B1BC}" destId="{2B8DD820-613A-451C-8C98-54529CE0C51E}"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3A5CC-7309-4696-A0D7-EC13BEF080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5B2885-1E86-464D-951F-62C95F54CD12}">
      <dgm:prSet phldrT="[Text]" custT="1"/>
      <dgm:spPr>
        <a:solidFill>
          <a:srgbClr val="DAA600"/>
        </a:solidFill>
        <a:ln>
          <a:solidFill>
            <a:schemeClr val="accent6">
              <a:lumMod val="75000"/>
            </a:schemeClr>
          </a:solidFill>
        </a:ln>
      </dgm:spPr>
      <dgm:t>
        <a:bodyPr/>
        <a:lstStyle/>
        <a:p>
          <a:r>
            <a:rPr lang="en-US" sz="2400" dirty="0">
              <a:solidFill>
                <a:srgbClr val="002060"/>
              </a:solidFill>
            </a:rPr>
            <a:t>Control Environment </a:t>
          </a:r>
        </a:p>
      </dgm:t>
    </dgm:pt>
    <dgm:pt modelId="{AB76F69B-582B-4903-BECD-E5DDD22FBB6B}" type="parTrans" cxnId="{DC663BC4-62B1-4B1E-B329-45BBBAF26084}">
      <dgm:prSet/>
      <dgm:spPr/>
      <dgm:t>
        <a:bodyPr/>
        <a:lstStyle/>
        <a:p>
          <a:endParaRPr lang="en-US"/>
        </a:p>
      </dgm:t>
    </dgm:pt>
    <dgm:pt modelId="{9C5C0D57-E7C4-4A7C-AA1A-3CCBDD85CCDC}" type="sibTrans" cxnId="{DC663BC4-62B1-4B1E-B329-45BBBAF26084}">
      <dgm:prSet/>
      <dgm:spPr/>
      <dgm:t>
        <a:bodyPr/>
        <a:lstStyle/>
        <a:p>
          <a:endParaRPr lang="en-US"/>
        </a:p>
      </dgm:t>
    </dgm:pt>
    <dgm:pt modelId="{B60DE91E-0AEC-40EC-8159-771A9E924849}">
      <dgm:prSet phldrT="[Text]" custT="1"/>
      <dgm:spPr>
        <a:solidFill>
          <a:srgbClr val="DAA600"/>
        </a:solidFill>
        <a:ln>
          <a:solidFill>
            <a:schemeClr val="accent6">
              <a:lumMod val="75000"/>
            </a:schemeClr>
          </a:solidFill>
        </a:ln>
      </dgm:spPr>
      <dgm:t>
        <a:bodyPr/>
        <a:lstStyle/>
        <a:p>
          <a:r>
            <a:rPr lang="en-US" sz="2400" dirty="0">
              <a:solidFill>
                <a:srgbClr val="002060"/>
              </a:solidFill>
            </a:rPr>
            <a:t>Risk Assessment </a:t>
          </a:r>
        </a:p>
      </dgm:t>
    </dgm:pt>
    <dgm:pt modelId="{D1580961-2A99-4FF9-A6BF-373F5F2A8A6C}" type="parTrans" cxnId="{80EFE786-C35E-420F-871B-B57680F5806D}">
      <dgm:prSet/>
      <dgm:spPr/>
      <dgm:t>
        <a:bodyPr/>
        <a:lstStyle/>
        <a:p>
          <a:endParaRPr lang="en-US"/>
        </a:p>
      </dgm:t>
    </dgm:pt>
    <dgm:pt modelId="{50730028-E46C-421C-9F71-7E1C03B8A767}" type="sibTrans" cxnId="{80EFE786-C35E-420F-871B-B57680F5806D}">
      <dgm:prSet/>
      <dgm:spPr/>
      <dgm:t>
        <a:bodyPr/>
        <a:lstStyle/>
        <a:p>
          <a:endParaRPr lang="en-US"/>
        </a:p>
      </dgm:t>
    </dgm:pt>
    <dgm:pt modelId="{4E1522C8-F016-4341-8650-80D3B1DE3160}">
      <dgm:prSet phldrT="[Text]" custT="1"/>
      <dgm:spPr>
        <a:solidFill>
          <a:srgbClr val="DAA600"/>
        </a:solidFill>
        <a:ln>
          <a:solidFill>
            <a:schemeClr val="accent6">
              <a:lumMod val="75000"/>
            </a:schemeClr>
          </a:solidFill>
        </a:ln>
      </dgm:spPr>
      <dgm:t>
        <a:bodyPr/>
        <a:lstStyle/>
        <a:p>
          <a:r>
            <a:rPr lang="en-US" sz="2400" dirty="0">
              <a:solidFill>
                <a:srgbClr val="002060"/>
              </a:solidFill>
            </a:rPr>
            <a:t>Control Activities</a:t>
          </a:r>
        </a:p>
      </dgm:t>
    </dgm:pt>
    <dgm:pt modelId="{8715F2FB-325E-4F5B-B122-91EE63DCEC81}" type="parTrans" cxnId="{BD041406-3C6C-47D1-AACA-2D1A989DE7F8}">
      <dgm:prSet/>
      <dgm:spPr/>
      <dgm:t>
        <a:bodyPr/>
        <a:lstStyle/>
        <a:p>
          <a:endParaRPr lang="en-US"/>
        </a:p>
      </dgm:t>
    </dgm:pt>
    <dgm:pt modelId="{73F4F9CC-FB54-4AB6-AACA-F6E3F3CE087A}" type="sibTrans" cxnId="{BD041406-3C6C-47D1-AACA-2D1A989DE7F8}">
      <dgm:prSet/>
      <dgm:spPr/>
      <dgm:t>
        <a:bodyPr/>
        <a:lstStyle/>
        <a:p>
          <a:endParaRPr lang="en-US"/>
        </a:p>
      </dgm:t>
    </dgm:pt>
    <dgm:pt modelId="{E4FDFFAD-3370-432D-886F-838D1869C872}">
      <dgm:prSet phldrT="[Text]" custT="1"/>
      <dgm:spPr>
        <a:solidFill>
          <a:srgbClr val="DAA600"/>
        </a:solidFill>
        <a:ln>
          <a:solidFill>
            <a:schemeClr val="accent6">
              <a:lumMod val="75000"/>
            </a:schemeClr>
          </a:solidFill>
        </a:ln>
      </dgm:spPr>
      <dgm:t>
        <a:bodyPr/>
        <a:lstStyle/>
        <a:p>
          <a:r>
            <a:rPr lang="en-US" sz="2100" dirty="0">
              <a:solidFill>
                <a:srgbClr val="002060"/>
              </a:solidFill>
            </a:rPr>
            <a:t>Information &amp; </a:t>
          </a:r>
          <a:r>
            <a:rPr lang="en-US" sz="2000" dirty="0">
              <a:solidFill>
                <a:srgbClr val="002060"/>
              </a:solidFill>
            </a:rPr>
            <a:t>Communication</a:t>
          </a:r>
        </a:p>
      </dgm:t>
    </dgm:pt>
    <dgm:pt modelId="{B35C61E5-2553-4BDE-9E42-8BCFEF708536}" type="parTrans" cxnId="{5DB58560-9371-4B38-9BA1-E337769785C1}">
      <dgm:prSet/>
      <dgm:spPr/>
      <dgm:t>
        <a:bodyPr/>
        <a:lstStyle/>
        <a:p>
          <a:endParaRPr lang="en-US"/>
        </a:p>
      </dgm:t>
    </dgm:pt>
    <dgm:pt modelId="{E94872AE-5258-403E-9241-42068DD18FBC}" type="sibTrans" cxnId="{5DB58560-9371-4B38-9BA1-E337769785C1}">
      <dgm:prSet/>
      <dgm:spPr/>
      <dgm:t>
        <a:bodyPr/>
        <a:lstStyle/>
        <a:p>
          <a:endParaRPr lang="en-US"/>
        </a:p>
      </dgm:t>
    </dgm:pt>
    <dgm:pt modelId="{0F328F6F-7AAA-49EA-9DA7-9EABA4C585A0}">
      <dgm:prSet phldrT="[Text]" custT="1"/>
      <dgm:spPr>
        <a:solidFill>
          <a:srgbClr val="DAA600"/>
        </a:solidFill>
        <a:ln>
          <a:solidFill>
            <a:schemeClr val="accent6">
              <a:lumMod val="75000"/>
            </a:schemeClr>
          </a:solidFill>
        </a:ln>
      </dgm:spPr>
      <dgm:t>
        <a:bodyPr/>
        <a:lstStyle/>
        <a:p>
          <a:r>
            <a:rPr lang="en-US" sz="2400" dirty="0">
              <a:solidFill>
                <a:srgbClr val="002060"/>
              </a:solidFill>
            </a:rPr>
            <a:t>Monitoring</a:t>
          </a:r>
        </a:p>
      </dgm:t>
    </dgm:pt>
    <dgm:pt modelId="{ACE0129E-D1E7-4D40-BEF1-9496F770EA6C}" type="parTrans" cxnId="{B8FEEB8A-1DBD-4A25-8323-62B690535F23}">
      <dgm:prSet/>
      <dgm:spPr/>
      <dgm:t>
        <a:bodyPr/>
        <a:lstStyle/>
        <a:p>
          <a:endParaRPr lang="en-US"/>
        </a:p>
      </dgm:t>
    </dgm:pt>
    <dgm:pt modelId="{CB6430B6-8F5A-485D-85DE-20CE8DEB6C75}" type="sibTrans" cxnId="{B8FEEB8A-1DBD-4A25-8323-62B690535F23}">
      <dgm:prSet/>
      <dgm:spPr/>
      <dgm:t>
        <a:bodyPr/>
        <a:lstStyle/>
        <a:p>
          <a:endParaRPr lang="en-US"/>
        </a:p>
      </dgm:t>
    </dgm:pt>
    <dgm:pt modelId="{1B8D7410-B362-409C-84AF-6F3CA7E6B1BC}" type="pres">
      <dgm:prSet presAssocID="{8023A5CC-7309-4696-A0D7-EC13BEF080B5}" presName="diagram" presStyleCnt="0">
        <dgm:presLayoutVars>
          <dgm:dir/>
          <dgm:resizeHandles val="exact"/>
        </dgm:presLayoutVars>
      </dgm:prSet>
      <dgm:spPr/>
      <dgm:t>
        <a:bodyPr/>
        <a:lstStyle/>
        <a:p>
          <a:endParaRPr lang="en-US"/>
        </a:p>
      </dgm:t>
    </dgm:pt>
    <dgm:pt modelId="{88A6C00E-1BFA-41D7-90AC-3BB5E1354B78}" type="pres">
      <dgm:prSet presAssocID="{6C5B2885-1E86-464D-951F-62C95F54CD12}" presName="node" presStyleLbl="node1" presStyleIdx="0" presStyleCnt="5" custScaleX="110000">
        <dgm:presLayoutVars>
          <dgm:bulletEnabled val="1"/>
        </dgm:presLayoutVars>
      </dgm:prSet>
      <dgm:spPr>
        <a:prstGeom prst="cube">
          <a:avLst/>
        </a:prstGeom>
      </dgm:spPr>
      <dgm:t>
        <a:bodyPr/>
        <a:lstStyle/>
        <a:p>
          <a:endParaRPr lang="en-US"/>
        </a:p>
      </dgm:t>
    </dgm:pt>
    <dgm:pt modelId="{292E0116-27A2-4F8A-B51F-4528D88A22A1}" type="pres">
      <dgm:prSet presAssocID="{9C5C0D57-E7C4-4A7C-AA1A-3CCBDD85CCDC}" presName="sibTrans" presStyleCnt="0"/>
      <dgm:spPr/>
    </dgm:pt>
    <dgm:pt modelId="{2ED72203-54D7-4B47-8CB5-2DDDCD36E348}" type="pres">
      <dgm:prSet presAssocID="{B60DE91E-0AEC-40EC-8159-771A9E924849}" presName="node" presStyleLbl="node1" presStyleIdx="1" presStyleCnt="5" custScaleX="106433">
        <dgm:presLayoutVars>
          <dgm:bulletEnabled val="1"/>
        </dgm:presLayoutVars>
      </dgm:prSet>
      <dgm:spPr>
        <a:prstGeom prst="cube">
          <a:avLst/>
        </a:prstGeom>
      </dgm:spPr>
      <dgm:t>
        <a:bodyPr/>
        <a:lstStyle/>
        <a:p>
          <a:endParaRPr lang="en-US"/>
        </a:p>
      </dgm:t>
    </dgm:pt>
    <dgm:pt modelId="{7632DBA4-3813-42F5-9F15-837A943B4ACB}" type="pres">
      <dgm:prSet presAssocID="{50730028-E46C-421C-9F71-7E1C03B8A767}" presName="sibTrans" presStyleCnt="0"/>
      <dgm:spPr/>
    </dgm:pt>
    <dgm:pt modelId="{2B8DD820-613A-451C-8C98-54529CE0C51E}" type="pres">
      <dgm:prSet presAssocID="{4E1522C8-F016-4341-8650-80D3B1DE3160}" presName="node" presStyleLbl="node1" presStyleIdx="2" presStyleCnt="5" custScaleX="106783">
        <dgm:presLayoutVars>
          <dgm:bulletEnabled val="1"/>
        </dgm:presLayoutVars>
      </dgm:prSet>
      <dgm:spPr>
        <a:prstGeom prst="cube">
          <a:avLst/>
        </a:prstGeom>
      </dgm:spPr>
      <dgm:t>
        <a:bodyPr/>
        <a:lstStyle/>
        <a:p>
          <a:endParaRPr lang="en-US"/>
        </a:p>
      </dgm:t>
    </dgm:pt>
    <dgm:pt modelId="{055E3456-ECD4-4D2F-97BA-1BBD62FDBD69}" type="pres">
      <dgm:prSet presAssocID="{73F4F9CC-FB54-4AB6-AACA-F6E3F3CE087A}" presName="sibTrans" presStyleCnt="0"/>
      <dgm:spPr/>
    </dgm:pt>
    <dgm:pt modelId="{443BFFD6-D05B-4D91-8689-813BC30A48A6}" type="pres">
      <dgm:prSet presAssocID="{E4FDFFAD-3370-432D-886F-838D1869C872}" presName="node" presStyleLbl="node1" presStyleIdx="3" presStyleCnt="5" custScaleX="107064">
        <dgm:presLayoutVars>
          <dgm:bulletEnabled val="1"/>
        </dgm:presLayoutVars>
      </dgm:prSet>
      <dgm:spPr>
        <a:prstGeom prst="cube">
          <a:avLst/>
        </a:prstGeom>
      </dgm:spPr>
      <dgm:t>
        <a:bodyPr/>
        <a:lstStyle/>
        <a:p>
          <a:endParaRPr lang="en-US"/>
        </a:p>
      </dgm:t>
    </dgm:pt>
    <dgm:pt modelId="{C63CAAA1-9CBD-4C7E-A527-E39CF9BF0E16}" type="pres">
      <dgm:prSet presAssocID="{E94872AE-5258-403E-9241-42068DD18FBC}" presName="sibTrans" presStyleCnt="0"/>
      <dgm:spPr/>
    </dgm:pt>
    <dgm:pt modelId="{AA360D67-5CD1-4516-A57F-FB13B408AA13}" type="pres">
      <dgm:prSet presAssocID="{0F328F6F-7AAA-49EA-9DA7-9EABA4C585A0}" presName="node" presStyleLbl="node1" presStyleIdx="4" presStyleCnt="5">
        <dgm:presLayoutVars>
          <dgm:bulletEnabled val="1"/>
        </dgm:presLayoutVars>
      </dgm:prSet>
      <dgm:spPr>
        <a:prstGeom prst="cube">
          <a:avLst/>
        </a:prstGeom>
      </dgm:spPr>
      <dgm:t>
        <a:bodyPr/>
        <a:lstStyle/>
        <a:p>
          <a:endParaRPr lang="en-US"/>
        </a:p>
      </dgm:t>
    </dgm:pt>
  </dgm:ptLst>
  <dgm:cxnLst>
    <dgm:cxn modelId="{87F627F9-7227-45AE-B8E1-58AF003C2B7A}" type="presOf" srcId="{6C5B2885-1E86-464D-951F-62C95F54CD12}" destId="{88A6C00E-1BFA-41D7-90AC-3BB5E1354B78}" srcOrd="0" destOrd="0" presId="urn:microsoft.com/office/officeart/2005/8/layout/default"/>
    <dgm:cxn modelId="{A6E5240C-87E7-4C0E-8CC6-2BD1CFFD8CB5}" type="presOf" srcId="{8023A5CC-7309-4696-A0D7-EC13BEF080B5}" destId="{1B8D7410-B362-409C-84AF-6F3CA7E6B1BC}" srcOrd="0" destOrd="0" presId="urn:microsoft.com/office/officeart/2005/8/layout/default"/>
    <dgm:cxn modelId="{B8FEEB8A-1DBD-4A25-8323-62B690535F23}" srcId="{8023A5CC-7309-4696-A0D7-EC13BEF080B5}" destId="{0F328F6F-7AAA-49EA-9DA7-9EABA4C585A0}" srcOrd="4" destOrd="0" parTransId="{ACE0129E-D1E7-4D40-BEF1-9496F770EA6C}" sibTransId="{CB6430B6-8F5A-485D-85DE-20CE8DEB6C75}"/>
    <dgm:cxn modelId="{80EFE786-C35E-420F-871B-B57680F5806D}" srcId="{8023A5CC-7309-4696-A0D7-EC13BEF080B5}" destId="{B60DE91E-0AEC-40EC-8159-771A9E924849}" srcOrd="1" destOrd="0" parTransId="{D1580961-2A99-4FF9-A6BF-373F5F2A8A6C}" sibTransId="{50730028-E46C-421C-9F71-7E1C03B8A767}"/>
    <dgm:cxn modelId="{DC663BC4-62B1-4B1E-B329-45BBBAF26084}" srcId="{8023A5CC-7309-4696-A0D7-EC13BEF080B5}" destId="{6C5B2885-1E86-464D-951F-62C95F54CD12}" srcOrd="0" destOrd="0" parTransId="{AB76F69B-582B-4903-BECD-E5DDD22FBB6B}" sibTransId="{9C5C0D57-E7C4-4A7C-AA1A-3CCBDD85CCDC}"/>
    <dgm:cxn modelId="{B2DE9022-EE5A-4850-85E5-9CCB4A87B1E4}" type="presOf" srcId="{B60DE91E-0AEC-40EC-8159-771A9E924849}" destId="{2ED72203-54D7-4B47-8CB5-2DDDCD36E348}" srcOrd="0" destOrd="0" presId="urn:microsoft.com/office/officeart/2005/8/layout/default"/>
    <dgm:cxn modelId="{BD041406-3C6C-47D1-AACA-2D1A989DE7F8}" srcId="{8023A5CC-7309-4696-A0D7-EC13BEF080B5}" destId="{4E1522C8-F016-4341-8650-80D3B1DE3160}" srcOrd="2" destOrd="0" parTransId="{8715F2FB-325E-4F5B-B122-91EE63DCEC81}" sibTransId="{73F4F9CC-FB54-4AB6-AACA-F6E3F3CE087A}"/>
    <dgm:cxn modelId="{5DB58560-9371-4B38-9BA1-E337769785C1}" srcId="{8023A5CC-7309-4696-A0D7-EC13BEF080B5}" destId="{E4FDFFAD-3370-432D-886F-838D1869C872}" srcOrd="3" destOrd="0" parTransId="{B35C61E5-2553-4BDE-9E42-8BCFEF708536}" sibTransId="{E94872AE-5258-403E-9241-42068DD18FBC}"/>
    <dgm:cxn modelId="{225B3AFD-4E04-43F2-BFC5-E9B3D57BF151}" type="presOf" srcId="{E4FDFFAD-3370-432D-886F-838D1869C872}" destId="{443BFFD6-D05B-4D91-8689-813BC30A48A6}" srcOrd="0" destOrd="0" presId="urn:microsoft.com/office/officeart/2005/8/layout/default"/>
    <dgm:cxn modelId="{AE8B2F54-BE2D-4C7A-86A0-C193CD153302}" type="presOf" srcId="{4E1522C8-F016-4341-8650-80D3B1DE3160}" destId="{2B8DD820-613A-451C-8C98-54529CE0C51E}" srcOrd="0" destOrd="0" presId="urn:microsoft.com/office/officeart/2005/8/layout/default"/>
    <dgm:cxn modelId="{F293FF93-4080-437F-8791-6D77605BBF37}" type="presOf" srcId="{0F328F6F-7AAA-49EA-9DA7-9EABA4C585A0}" destId="{AA360D67-5CD1-4516-A57F-FB13B408AA13}" srcOrd="0" destOrd="0" presId="urn:microsoft.com/office/officeart/2005/8/layout/default"/>
    <dgm:cxn modelId="{D0448D31-0185-4B18-ACC1-498C59FDDCAA}" type="presParOf" srcId="{1B8D7410-B362-409C-84AF-6F3CA7E6B1BC}" destId="{88A6C00E-1BFA-41D7-90AC-3BB5E1354B78}" srcOrd="0" destOrd="0" presId="urn:microsoft.com/office/officeart/2005/8/layout/default"/>
    <dgm:cxn modelId="{F06F77B0-F536-4D57-991A-6A9569BBA78C}" type="presParOf" srcId="{1B8D7410-B362-409C-84AF-6F3CA7E6B1BC}" destId="{292E0116-27A2-4F8A-B51F-4528D88A22A1}" srcOrd="1" destOrd="0" presId="urn:microsoft.com/office/officeart/2005/8/layout/default"/>
    <dgm:cxn modelId="{7DFCBF9D-E093-40C4-8634-3ED98EF28408}" type="presParOf" srcId="{1B8D7410-B362-409C-84AF-6F3CA7E6B1BC}" destId="{2ED72203-54D7-4B47-8CB5-2DDDCD36E348}" srcOrd="2" destOrd="0" presId="urn:microsoft.com/office/officeart/2005/8/layout/default"/>
    <dgm:cxn modelId="{5DE6C588-61A3-4C9F-A00B-FCBAD2066445}" type="presParOf" srcId="{1B8D7410-B362-409C-84AF-6F3CA7E6B1BC}" destId="{7632DBA4-3813-42F5-9F15-837A943B4ACB}" srcOrd="3" destOrd="0" presId="urn:microsoft.com/office/officeart/2005/8/layout/default"/>
    <dgm:cxn modelId="{D7AB3267-EDEC-41DC-8150-3732B8608C5F}" type="presParOf" srcId="{1B8D7410-B362-409C-84AF-6F3CA7E6B1BC}" destId="{2B8DD820-613A-451C-8C98-54529CE0C51E}" srcOrd="4" destOrd="0" presId="urn:microsoft.com/office/officeart/2005/8/layout/default"/>
    <dgm:cxn modelId="{F098ED15-B04F-434C-B1E9-12139517DDAE}" type="presParOf" srcId="{1B8D7410-B362-409C-84AF-6F3CA7E6B1BC}" destId="{055E3456-ECD4-4D2F-97BA-1BBD62FDBD69}" srcOrd="5" destOrd="0" presId="urn:microsoft.com/office/officeart/2005/8/layout/default"/>
    <dgm:cxn modelId="{DEC87CFD-2E66-4824-92FC-07BCDB23F699}" type="presParOf" srcId="{1B8D7410-B362-409C-84AF-6F3CA7E6B1BC}" destId="{443BFFD6-D05B-4D91-8689-813BC30A48A6}" srcOrd="6" destOrd="0" presId="urn:microsoft.com/office/officeart/2005/8/layout/default"/>
    <dgm:cxn modelId="{77DF75D8-5659-48D8-A6ED-15648F35F51B}" type="presParOf" srcId="{1B8D7410-B362-409C-84AF-6F3CA7E6B1BC}" destId="{C63CAAA1-9CBD-4C7E-A527-E39CF9BF0E16}" srcOrd="7" destOrd="0" presId="urn:microsoft.com/office/officeart/2005/8/layout/default"/>
    <dgm:cxn modelId="{118F69C5-34D3-4DFE-83B7-8DFB143A0EDC}" type="presParOf" srcId="{1B8D7410-B362-409C-84AF-6F3CA7E6B1BC}" destId="{AA360D67-5CD1-4516-A57F-FB13B408AA13}"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9B8F6A-1330-4DCF-BB59-4C7C00C35F7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2232A59B-F1FC-48FB-AFE2-FAF74BDF74BF}">
      <dgm:prSet phldrT="[Text]"/>
      <dgm:spPr>
        <a:solidFill>
          <a:srgbClr val="C00000"/>
        </a:solidFill>
      </dgm:spPr>
      <dgm:t>
        <a:bodyPr/>
        <a:lstStyle/>
        <a:p>
          <a:r>
            <a:rPr lang="en-US" b="1" dirty="0" smtClean="0"/>
            <a:t>Risks</a:t>
          </a:r>
          <a:endParaRPr lang="en-US" b="1" dirty="0"/>
        </a:p>
      </dgm:t>
    </dgm:pt>
    <dgm:pt modelId="{68818BB6-780A-4B57-A216-9BC9FFFCFD3A}" type="parTrans" cxnId="{ACC544B2-7368-4EE2-8204-041D2B0E1BD8}">
      <dgm:prSet/>
      <dgm:spPr/>
      <dgm:t>
        <a:bodyPr/>
        <a:lstStyle/>
        <a:p>
          <a:endParaRPr lang="en-US"/>
        </a:p>
      </dgm:t>
    </dgm:pt>
    <dgm:pt modelId="{D6CABC9A-F510-48AC-8789-3BA07899C323}" type="sibTrans" cxnId="{ACC544B2-7368-4EE2-8204-041D2B0E1BD8}">
      <dgm:prSet/>
      <dgm:spPr/>
      <dgm:t>
        <a:bodyPr/>
        <a:lstStyle/>
        <a:p>
          <a:endParaRPr lang="en-US"/>
        </a:p>
      </dgm:t>
    </dgm:pt>
    <dgm:pt modelId="{299E4823-920B-43B3-B143-2633A97D1A96}">
      <dgm:prSet phldrT="[Text]" custT="1"/>
      <dgm:spPr>
        <a:solidFill>
          <a:schemeClr val="accent6">
            <a:lumMod val="40000"/>
            <a:lumOff val="60000"/>
          </a:schemeClr>
        </a:solidFill>
      </dgm:spPr>
      <dgm:t>
        <a:bodyPr/>
        <a:lstStyle/>
        <a:p>
          <a:r>
            <a:rPr lang="en-US" sz="1800" b="1" dirty="0" smtClean="0"/>
            <a:t>Inherent</a:t>
          </a:r>
          <a:endParaRPr lang="en-US" sz="1800" b="1" dirty="0"/>
        </a:p>
      </dgm:t>
    </dgm:pt>
    <dgm:pt modelId="{BFFAA4FD-6678-4E58-89B1-6A82D812C26A}" type="parTrans" cxnId="{F595CE85-4F25-4071-8758-B70CA52DE119}">
      <dgm:prSet/>
      <dgm:spPr/>
      <dgm:t>
        <a:bodyPr/>
        <a:lstStyle/>
        <a:p>
          <a:endParaRPr lang="en-US"/>
        </a:p>
      </dgm:t>
    </dgm:pt>
    <dgm:pt modelId="{A0D2FB77-378D-48DD-96A0-6BEE794B44FD}" type="sibTrans" cxnId="{F595CE85-4F25-4071-8758-B70CA52DE119}">
      <dgm:prSet/>
      <dgm:spPr/>
      <dgm:t>
        <a:bodyPr/>
        <a:lstStyle/>
        <a:p>
          <a:endParaRPr lang="en-US"/>
        </a:p>
      </dgm:t>
    </dgm:pt>
    <dgm:pt modelId="{6909498F-B01F-4386-8B61-E73ACCB76950}">
      <dgm:prSet phldrT="[Text]" custT="1"/>
      <dgm:spPr>
        <a:solidFill>
          <a:schemeClr val="accent1">
            <a:lumMod val="50000"/>
          </a:schemeClr>
        </a:solidFill>
      </dgm:spPr>
      <dgm:t>
        <a:bodyPr/>
        <a:lstStyle/>
        <a:p>
          <a:r>
            <a:rPr lang="en-US" sz="1800" b="1" dirty="0" smtClean="0"/>
            <a:t>Impact</a:t>
          </a:r>
          <a:endParaRPr lang="en-US" sz="1800" b="1" dirty="0"/>
        </a:p>
      </dgm:t>
    </dgm:pt>
    <dgm:pt modelId="{1918C798-474F-4C68-BEB0-3BF2FB6C5186}" type="parTrans" cxnId="{9F1860C4-3B0A-4DFB-82CB-304E43C0D440}">
      <dgm:prSet/>
      <dgm:spPr/>
      <dgm:t>
        <a:bodyPr/>
        <a:lstStyle/>
        <a:p>
          <a:endParaRPr lang="en-US"/>
        </a:p>
      </dgm:t>
    </dgm:pt>
    <dgm:pt modelId="{43929F57-2988-49D0-8F66-B5C9F213177B}" type="sibTrans" cxnId="{9F1860C4-3B0A-4DFB-82CB-304E43C0D440}">
      <dgm:prSet/>
      <dgm:spPr/>
      <dgm:t>
        <a:bodyPr/>
        <a:lstStyle/>
        <a:p>
          <a:endParaRPr lang="en-US"/>
        </a:p>
      </dgm:t>
    </dgm:pt>
    <dgm:pt modelId="{876EB43D-B489-4BBD-8C28-87673841FA7E}">
      <dgm:prSet phldrT="[Text]"/>
      <dgm:spPr>
        <a:solidFill>
          <a:schemeClr val="accent6">
            <a:lumMod val="40000"/>
            <a:lumOff val="60000"/>
          </a:schemeClr>
        </a:solidFill>
      </dgm:spPr>
      <dgm:t>
        <a:bodyPr/>
        <a:lstStyle/>
        <a:p>
          <a:r>
            <a:rPr lang="en-US" b="1" dirty="0" smtClean="0"/>
            <a:t>Residual</a:t>
          </a:r>
          <a:endParaRPr lang="en-US" b="1" dirty="0"/>
        </a:p>
      </dgm:t>
    </dgm:pt>
    <dgm:pt modelId="{1415E2B4-C5EB-4D4D-98A3-1543C32DD910}" type="parTrans" cxnId="{C7EE9540-F579-410F-9502-3BDD23523A7C}">
      <dgm:prSet/>
      <dgm:spPr/>
      <dgm:t>
        <a:bodyPr/>
        <a:lstStyle/>
        <a:p>
          <a:endParaRPr lang="en-US"/>
        </a:p>
      </dgm:t>
    </dgm:pt>
    <dgm:pt modelId="{993827F6-9DEB-469C-8540-3C78CED8094B}" type="sibTrans" cxnId="{C7EE9540-F579-410F-9502-3BDD23523A7C}">
      <dgm:prSet/>
      <dgm:spPr/>
      <dgm:t>
        <a:bodyPr/>
        <a:lstStyle/>
        <a:p>
          <a:endParaRPr lang="en-US"/>
        </a:p>
      </dgm:t>
    </dgm:pt>
    <dgm:pt modelId="{BDAE0C0E-7418-40E6-8067-C37667C4785C}">
      <dgm:prSet phldrT="[Text]"/>
      <dgm:spPr>
        <a:solidFill>
          <a:schemeClr val="accent1">
            <a:lumMod val="50000"/>
          </a:schemeClr>
        </a:solidFill>
      </dgm:spPr>
      <dgm:t>
        <a:bodyPr/>
        <a:lstStyle/>
        <a:p>
          <a:r>
            <a:rPr lang="en-US" b="1" dirty="0" smtClean="0"/>
            <a:t>Likelihood</a:t>
          </a:r>
          <a:endParaRPr lang="en-US" b="1" dirty="0"/>
        </a:p>
      </dgm:t>
    </dgm:pt>
    <dgm:pt modelId="{E1BC8E84-3AC7-4DE3-89EF-B4B84EE64A93}" type="parTrans" cxnId="{68BB0939-60B8-4C69-B5CA-73B5D41FF623}">
      <dgm:prSet/>
      <dgm:spPr/>
      <dgm:t>
        <a:bodyPr/>
        <a:lstStyle/>
        <a:p>
          <a:endParaRPr lang="en-US"/>
        </a:p>
      </dgm:t>
    </dgm:pt>
    <dgm:pt modelId="{E18E5C40-1F94-4959-8CA3-24068C7B9626}" type="sibTrans" cxnId="{68BB0939-60B8-4C69-B5CA-73B5D41FF623}">
      <dgm:prSet/>
      <dgm:spPr/>
      <dgm:t>
        <a:bodyPr/>
        <a:lstStyle/>
        <a:p>
          <a:endParaRPr lang="en-US"/>
        </a:p>
      </dgm:t>
    </dgm:pt>
    <dgm:pt modelId="{2B206B53-472A-43D9-8032-607E0EC2E1C5}" type="pres">
      <dgm:prSet presAssocID="{DC9B8F6A-1330-4DCF-BB59-4C7C00C35F76}" presName="Name0" presStyleCnt="0">
        <dgm:presLayoutVars>
          <dgm:chMax val="1"/>
          <dgm:dir/>
          <dgm:animLvl val="ctr"/>
          <dgm:resizeHandles val="exact"/>
        </dgm:presLayoutVars>
      </dgm:prSet>
      <dgm:spPr/>
      <dgm:t>
        <a:bodyPr/>
        <a:lstStyle/>
        <a:p>
          <a:endParaRPr lang="en-US"/>
        </a:p>
      </dgm:t>
    </dgm:pt>
    <dgm:pt modelId="{FC483092-767A-4B7E-BE6D-B0387B0C90AF}" type="pres">
      <dgm:prSet presAssocID="{2232A59B-F1FC-48FB-AFE2-FAF74BDF74BF}" presName="centerShape" presStyleLbl="node0" presStyleIdx="0" presStyleCnt="1"/>
      <dgm:spPr/>
      <dgm:t>
        <a:bodyPr/>
        <a:lstStyle/>
        <a:p>
          <a:endParaRPr lang="en-US"/>
        </a:p>
      </dgm:t>
    </dgm:pt>
    <dgm:pt modelId="{D19F9E0C-2F7B-4C47-BC45-788F4DC00AD8}" type="pres">
      <dgm:prSet presAssocID="{299E4823-920B-43B3-B143-2633A97D1A96}" presName="node" presStyleLbl="node1" presStyleIdx="0" presStyleCnt="4" custScaleX="120400">
        <dgm:presLayoutVars>
          <dgm:bulletEnabled val="1"/>
        </dgm:presLayoutVars>
      </dgm:prSet>
      <dgm:spPr/>
      <dgm:t>
        <a:bodyPr/>
        <a:lstStyle/>
        <a:p>
          <a:endParaRPr lang="en-US"/>
        </a:p>
      </dgm:t>
    </dgm:pt>
    <dgm:pt modelId="{ED2C184D-2509-4D23-BE31-972F3495E8CE}" type="pres">
      <dgm:prSet presAssocID="{299E4823-920B-43B3-B143-2633A97D1A96}" presName="dummy" presStyleCnt="0"/>
      <dgm:spPr/>
    </dgm:pt>
    <dgm:pt modelId="{DD43B3DE-BD24-4D7D-9152-A8CEE99EA186}" type="pres">
      <dgm:prSet presAssocID="{A0D2FB77-378D-48DD-96A0-6BEE794B44FD}" presName="sibTrans" presStyleLbl="sibTrans2D1" presStyleIdx="0" presStyleCnt="4"/>
      <dgm:spPr/>
      <dgm:t>
        <a:bodyPr/>
        <a:lstStyle/>
        <a:p>
          <a:endParaRPr lang="en-US"/>
        </a:p>
      </dgm:t>
    </dgm:pt>
    <dgm:pt modelId="{9EE832C7-CFF4-4183-A9E3-B0D3BB8EF781}" type="pres">
      <dgm:prSet presAssocID="{6909498F-B01F-4386-8B61-E73ACCB76950}" presName="node" presStyleLbl="node1" presStyleIdx="1" presStyleCnt="4" custScaleX="138478">
        <dgm:presLayoutVars>
          <dgm:bulletEnabled val="1"/>
        </dgm:presLayoutVars>
      </dgm:prSet>
      <dgm:spPr/>
      <dgm:t>
        <a:bodyPr/>
        <a:lstStyle/>
        <a:p>
          <a:endParaRPr lang="en-US"/>
        </a:p>
      </dgm:t>
    </dgm:pt>
    <dgm:pt modelId="{18E8A79B-6626-43B6-B3C5-87C4CF2E83C0}" type="pres">
      <dgm:prSet presAssocID="{6909498F-B01F-4386-8B61-E73ACCB76950}" presName="dummy" presStyleCnt="0"/>
      <dgm:spPr/>
    </dgm:pt>
    <dgm:pt modelId="{4000F86B-5A6E-4CFC-B73E-6763DB7E92A7}" type="pres">
      <dgm:prSet presAssocID="{43929F57-2988-49D0-8F66-B5C9F213177B}" presName="sibTrans" presStyleLbl="sibTrans2D1" presStyleIdx="1" presStyleCnt="4"/>
      <dgm:spPr/>
      <dgm:t>
        <a:bodyPr/>
        <a:lstStyle/>
        <a:p>
          <a:endParaRPr lang="en-US"/>
        </a:p>
      </dgm:t>
    </dgm:pt>
    <dgm:pt modelId="{E2571794-C1E5-4C65-B182-DCAB5EEBDEA3}" type="pres">
      <dgm:prSet presAssocID="{876EB43D-B489-4BBD-8C28-87673841FA7E}" presName="node" presStyleLbl="node1" presStyleIdx="2" presStyleCnt="4" custScaleX="120400">
        <dgm:presLayoutVars>
          <dgm:bulletEnabled val="1"/>
        </dgm:presLayoutVars>
      </dgm:prSet>
      <dgm:spPr/>
      <dgm:t>
        <a:bodyPr/>
        <a:lstStyle/>
        <a:p>
          <a:endParaRPr lang="en-US"/>
        </a:p>
      </dgm:t>
    </dgm:pt>
    <dgm:pt modelId="{6FEE7DD2-3F7B-4EB2-8636-B72C7AE25B64}" type="pres">
      <dgm:prSet presAssocID="{876EB43D-B489-4BBD-8C28-87673841FA7E}" presName="dummy" presStyleCnt="0"/>
      <dgm:spPr/>
    </dgm:pt>
    <dgm:pt modelId="{466807EE-10E6-46FD-A51C-2DAF7760B281}" type="pres">
      <dgm:prSet presAssocID="{993827F6-9DEB-469C-8540-3C78CED8094B}" presName="sibTrans" presStyleLbl="sibTrans2D1" presStyleIdx="2" presStyleCnt="4"/>
      <dgm:spPr/>
      <dgm:t>
        <a:bodyPr/>
        <a:lstStyle/>
        <a:p>
          <a:endParaRPr lang="en-US"/>
        </a:p>
      </dgm:t>
    </dgm:pt>
    <dgm:pt modelId="{6857DE55-34D5-4A6B-9853-6F626FF7D844}" type="pres">
      <dgm:prSet presAssocID="{BDAE0C0E-7418-40E6-8067-C37667C4785C}" presName="node" presStyleLbl="node1" presStyleIdx="3" presStyleCnt="4" custScaleX="125651">
        <dgm:presLayoutVars>
          <dgm:bulletEnabled val="1"/>
        </dgm:presLayoutVars>
      </dgm:prSet>
      <dgm:spPr/>
      <dgm:t>
        <a:bodyPr/>
        <a:lstStyle/>
        <a:p>
          <a:endParaRPr lang="en-US"/>
        </a:p>
      </dgm:t>
    </dgm:pt>
    <dgm:pt modelId="{860A1336-A526-4AC8-A8C8-94ED645F5EE7}" type="pres">
      <dgm:prSet presAssocID="{BDAE0C0E-7418-40E6-8067-C37667C4785C}" presName="dummy" presStyleCnt="0"/>
      <dgm:spPr/>
    </dgm:pt>
    <dgm:pt modelId="{9F2C1362-4F3F-4C6C-BCFF-096BA1C7F528}" type="pres">
      <dgm:prSet presAssocID="{E18E5C40-1F94-4959-8CA3-24068C7B9626}" presName="sibTrans" presStyleLbl="sibTrans2D1" presStyleIdx="3" presStyleCnt="4"/>
      <dgm:spPr/>
      <dgm:t>
        <a:bodyPr/>
        <a:lstStyle/>
        <a:p>
          <a:endParaRPr lang="en-US"/>
        </a:p>
      </dgm:t>
    </dgm:pt>
  </dgm:ptLst>
  <dgm:cxnLst>
    <dgm:cxn modelId="{D845D6CC-CA5D-4A08-8D3B-40EF89D1DB09}" type="presOf" srcId="{BDAE0C0E-7418-40E6-8067-C37667C4785C}" destId="{6857DE55-34D5-4A6B-9853-6F626FF7D844}" srcOrd="0" destOrd="0" presId="urn:microsoft.com/office/officeart/2005/8/layout/radial6"/>
    <dgm:cxn modelId="{4D445CC1-8D57-438B-942A-0CDDCE5BEFED}" type="presOf" srcId="{A0D2FB77-378D-48DD-96A0-6BEE794B44FD}" destId="{DD43B3DE-BD24-4D7D-9152-A8CEE99EA186}" srcOrd="0" destOrd="0" presId="urn:microsoft.com/office/officeart/2005/8/layout/radial6"/>
    <dgm:cxn modelId="{ACC544B2-7368-4EE2-8204-041D2B0E1BD8}" srcId="{DC9B8F6A-1330-4DCF-BB59-4C7C00C35F76}" destId="{2232A59B-F1FC-48FB-AFE2-FAF74BDF74BF}" srcOrd="0" destOrd="0" parTransId="{68818BB6-780A-4B57-A216-9BC9FFFCFD3A}" sibTransId="{D6CABC9A-F510-48AC-8789-3BA07899C323}"/>
    <dgm:cxn modelId="{71A84E0F-6ACB-4692-B737-7D1DA2F37567}" type="presOf" srcId="{993827F6-9DEB-469C-8540-3C78CED8094B}" destId="{466807EE-10E6-46FD-A51C-2DAF7760B281}" srcOrd="0" destOrd="0" presId="urn:microsoft.com/office/officeart/2005/8/layout/radial6"/>
    <dgm:cxn modelId="{CDC13E6A-C370-4645-8B2D-DD17266D3CE0}" type="presOf" srcId="{299E4823-920B-43B3-B143-2633A97D1A96}" destId="{D19F9E0C-2F7B-4C47-BC45-788F4DC00AD8}" srcOrd="0" destOrd="0" presId="urn:microsoft.com/office/officeart/2005/8/layout/radial6"/>
    <dgm:cxn modelId="{C5E7365C-1AE9-4060-BEE0-7C6251BAD8B9}" type="presOf" srcId="{DC9B8F6A-1330-4DCF-BB59-4C7C00C35F76}" destId="{2B206B53-472A-43D9-8032-607E0EC2E1C5}" srcOrd="0" destOrd="0" presId="urn:microsoft.com/office/officeart/2005/8/layout/radial6"/>
    <dgm:cxn modelId="{7A72C981-600C-401B-B6CE-032293907603}" type="presOf" srcId="{2232A59B-F1FC-48FB-AFE2-FAF74BDF74BF}" destId="{FC483092-767A-4B7E-BE6D-B0387B0C90AF}" srcOrd="0" destOrd="0" presId="urn:microsoft.com/office/officeart/2005/8/layout/radial6"/>
    <dgm:cxn modelId="{428C10C5-923B-4F8D-BCBF-323F9BC76046}" type="presOf" srcId="{43929F57-2988-49D0-8F66-B5C9F213177B}" destId="{4000F86B-5A6E-4CFC-B73E-6763DB7E92A7}" srcOrd="0" destOrd="0" presId="urn:microsoft.com/office/officeart/2005/8/layout/radial6"/>
    <dgm:cxn modelId="{4B94CAB3-CE44-47C6-87F9-D66FE03971E9}" type="presOf" srcId="{6909498F-B01F-4386-8B61-E73ACCB76950}" destId="{9EE832C7-CFF4-4183-A9E3-B0D3BB8EF781}" srcOrd="0" destOrd="0" presId="urn:microsoft.com/office/officeart/2005/8/layout/radial6"/>
    <dgm:cxn modelId="{C7EE9540-F579-410F-9502-3BDD23523A7C}" srcId="{2232A59B-F1FC-48FB-AFE2-FAF74BDF74BF}" destId="{876EB43D-B489-4BBD-8C28-87673841FA7E}" srcOrd="2" destOrd="0" parTransId="{1415E2B4-C5EB-4D4D-98A3-1543C32DD910}" sibTransId="{993827F6-9DEB-469C-8540-3C78CED8094B}"/>
    <dgm:cxn modelId="{9F1860C4-3B0A-4DFB-82CB-304E43C0D440}" srcId="{2232A59B-F1FC-48FB-AFE2-FAF74BDF74BF}" destId="{6909498F-B01F-4386-8B61-E73ACCB76950}" srcOrd="1" destOrd="0" parTransId="{1918C798-474F-4C68-BEB0-3BF2FB6C5186}" sibTransId="{43929F57-2988-49D0-8F66-B5C9F213177B}"/>
    <dgm:cxn modelId="{F595CE85-4F25-4071-8758-B70CA52DE119}" srcId="{2232A59B-F1FC-48FB-AFE2-FAF74BDF74BF}" destId="{299E4823-920B-43B3-B143-2633A97D1A96}" srcOrd="0" destOrd="0" parTransId="{BFFAA4FD-6678-4E58-89B1-6A82D812C26A}" sibTransId="{A0D2FB77-378D-48DD-96A0-6BEE794B44FD}"/>
    <dgm:cxn modelId="{AD63C1FD-C3DB-4DD5-A42A-190374D97F6A}" type="presOf" srcId="{E18E5C40-1F94-4959-8CA3-24068C7B9626}" destId="{9F2C1362-4F3F-4C6C-BCFF-096BA1C7F528}" srcOrd="0" destOrd="0" presId="urn:microsoft.com/office/officeart/2005/8/layout/radial6"/>
    <dgm:cxn modelId="{68BB0939-60B8-4C69-B5CA-73B5D41FF623}" srcId="{2232A59B-F1FC-48FB-AFE2-FAF74BDF74BF}" destId="{BDAE0C0E-7418-40E6-8067-C37667C4785C}" srcOrd="3" destOrd="0" parTransId="{E1BC8E84-3AC7-4DE3-89EF-B4B84EE64A93}" sibTransId="{E18E5C40-1F94-4959-8CA3-24068C7B9626}"/>
    <dgm:cxn modelId="{BCC7AC93-BC05-45CB-A813-CE3239A18499}" type="presOf" srcId="{876EB43D-B489-4BBD-8C28-87673841FA7E}" destId="{E2571794-C1E5-4C65-B182-DCAB5EEBDEA3}" srcOrd="0" destOrd="0" presId="urn:microsoft.com/office/officeart/2005/8/layout/radial6"/>
    <dgm:cxn modelId="{087DBD5C-BA3B-464A-9B29-27971A4B0EAC}" type="presParOf" srcId="{2B206B53-472A-43D9-8032-607E0EC2E1C5}" destId="{FC483092-767A-4B7E-BE6D-B0387B0C90AF}" srcOrd="0" destOrd="0" presId="urn:microsoft.com/office/officeart/2005/8/layout/radial6"/>
    <dgm:cxn modelId="{4AD65E67-255D-4C78-9665-3E54D9E0176E}" type="presParOf" srcId="{2B206B53-472A-43D9-8032-607E0EC2E1C5}" destId="{D19F9E0C-2F7B-4C47-BC45-788F4DC00AD8}" srcOrd="1" destOrd="0" presId="urn:microsoft.com/office/officeart/2005/8/layout/radial6"/>
    <dgm:cxn modelId="{F242FEB8-9ED4-4C80-AF3D-B2136678D9B1}" type="presParOf" srcId="{2B206B53-472A-43D9-8032-607E0EC2E1C5}" destId="{ED2C184D-2509-4D23-BE31-972F3495E8CE}" srcOrd="2" destOrd="0" presId="urn:microsoft.com/office/officeart/2005/8/layout/radial6"/>
    <dgm:cxn modelId="{3DD0D418-B5C9-432F-9818-B478825CF3FB}" type="presParOf" srcId="{2B206B53-472A-43D9-8032-607E0EC2E1C5}" destId="{DD43B3DE-BD24-4D7D-9152-A8CEE99EA186}" srcOrd="3" destOrd="0" presId="urn:microsoft.com/office/officeart/2005/8/layout/radial6"/>
    <dgm:cxn modelId="{8DF8C975-F510-4E25-8342-7E4A3430C1C3}" type="presParOf" srcId="{2B206B53-472A-43D9-8032-607E0EC2E1C5}" destId="{9EE832C7-CFF4-4183-A9E3-B0D3BB8EF781}" srcOrd="4" destOrd="0" presId="urn:microsoft.com/office/officeart/2005/8/layout/radial6"/>
    <dgm:cxn modelId="{9198102C-E86E-4C84-9F67-8BC8C4D37A37}" type="presParOf" srcId="{2B206B53-472A-43D9-8032-607E0EC2E1C5}" destId="{18E8A79B-6626-43B6-B3C5-87C4CF2E83C0}" srcOrd="5" destOrd="0" presId="urn:microsoft.com/office/officeart/2005/8/layout/radial6"/>
    <dgm:cxn modelId="{441761F1-E7C9-43EA-BF26-93D3DD5FB3EF}" type="presParOf" srcId="{2B206B53-472A-43D9-8032-607E0EC2E1C5}" destId="{4000F86B-5A6E-4CFC-B73E-6763DB7E92A7}" srcOrd="6" destOrd="0" presId="urn:microsoft.com/office/officeart/2005/8/layout/radial6"/>
    <dgm:cxn modelId="{D0D53F80-DD7F-4546-80E1-0CE65F890B5B}" type="presParOf" srcId="{2B206B53-472A-43D9-8032-607E0EC2E1C5}" destId="{E2571794-C1E5-4C65-B182-DCAB5EEBDEA3}" srcOrd="7" destOrd="0" presId="urn:microsoft.com/office/officeart/2005/8/layout/radial6"/>
    <dgm:cxn modelId="{E0AAA7B5-B638-4B07-B1FB-87903740878A}" type="presParOf" srcId="{2B206B53-472A-43D9-8032-607E0EC2E1C5}" destId="{6FEE7DD2-3F7B-4EB2-8636-B72C7AE25B64}" srcOrd="8" destOrd="0" presId="urn:microsoft.com/office/officeart/2005/8/layout/radial6"/>
    <dgm:cxn modelId="{A55C8FA5-DE7E-4D77-AD0C-57351986739A}" type="presParOf" srcId="{2B206B53-472A-43D9-8032-607E0EC2E1C5}" destId="{466807EE-10E6-46FD-A51C-2DAF7760B281}" srcOrd="9" destOrd="0" presId="urn:microsoft.com/office/officeart/2005/8/layout/radial6"/>
    <dgm:cxn modelId="{692EFC07-100A-40A2-9784-BCA89C13F109}" type="presParOf" srcId="{2B206B53-472A-43D9-8032-607E0EC2E1C5}" destId="{6857DE55-34D5-4A6B-9853-6F626FF7D844}" srcOrd="10" destOrd="0" presId="urn:microsoft.com/office/officeart/2005/8/layout/radial6"/>
    <dgm:cxn modelId="{D7504481-368F-40FB-AE63-CFEB820BFEAE}" type="presParOf" srcId="{2B206B53-472A-43D9-8032-607E0EC2E1C5}" destId="{860A1336-A526-4AC8-A8C8-94ED645F5EE7}" srcOrd="11" destOrd="0" presId="urn:microsoft.com/office/officeart/2005/8/layout/radial6"/>
    <dgm:cxn modelId="{782B01CF-CD52-44E2-A572-C56312EF8268}" type="presParOf" srcId="{2B206B53-472A-43D9-8032-607E0EC2E1C5}" destId="{9F2C1362-4F3F-4C6C-BCFF-096BA1C7F528}"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82E4BB-7C0B-4880-81A3-F820337314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57BB312-C37E-472B-AA19-A8538EB08937}">
      <dgm:prSet phldrT="[Text]"/>
      <dgm:spPr>
        <a:solidFill>
          <a:srgbClr val="0B317A"/>
        </a:solidFill>
        <a:ln w="31750">
          <a:solidFill>
            <a:srgbClr val="FF0000"/>
          </a:solidFill>
        </a:ln>
      </dgm:spPr>
      <dgm:t>
        <a:bodyPr/>
        <a:lstStyle/>
        <a:p>
          <a:r>
            <a:rPr lang="en-US" b="1" dirty="0" smtClean="0"/>
            <a:t>1</a:t>
          </a:r>
          <a:r>
            <a:rPr lang="en-US" b="1" baseline="30000" dirty="0" smtClean="0"/>
            <a:t>ST</a:t>
          </a:r>
          <a:r>
            <a:rPr lang="en-US" b="1" dirty="0" smtClean="0"/>
            <a:t> </a:t>
          </a:r>
        </a:p>
        <a:p>
          <a:r>
            <a:rPr lang="en-US" b="1" dirty="0" smtClean="0"/>
            <a:t>LINE OF DEFENSE</a:t>
          </a:r>
          <a:endParaRPr lang="en-US" b="1" dirty="0"/>
        </a:p>
      </dgm:t>
    </dgm:pt>
    <dgm:pt modelId="{762F077A-4FF5-42EC-900F-6F3D96A9135D}" type="parTrans" cxnId="{D99734B8-6CBD-4A60-8B94-2AB7D29BF412}">
      <dgm:prSet/>
      <dgm:spPr/>
      <dgm:t>
        <a:bodyPr/>
        <a:lstStyle/>
        <a:p>
          <a:endParaRPr lang="en-US"/>
        </a:p>
      </dgm:t>
    </dgm:pt>
    <dgm:pt modelId="{FE7F1F24-DC39-4F51-B928-5DD00C707661}" type="sibTrans" cxnId="{D99734B8-6CBD-4A60-8B94-2AB7D29BF412}">
      <dgm:prSet/>
      <dgm:spPr/>
      <dgm:t>
        <a:bodyPr/>
        <a:lstStyle/>
        <a:p>
          <a:endParaRPr lang="en-US"/>
        </a:p>
      </dgm:t>
    </dgm:pt>
    <dgm:pt modelId="{C3018BB5-0FC5-4E19-B111-45FCA4AEA72E}">
      <dgm:prSet phldrT="[Text]"/>
      <dgm:spPr>
        <a:solidFill>
          <a:srgbClr val="0B317A"/>
        </a:solidFill>
        <a:ln w="31750">
          <a:solidFill>
            <a:srgbClr val="FF0000"/>
          </a:solidFill>
        </a:ln>
      </dgm:spPr>
      <dgm:t>
        <a:bodyPr/>
        <a:lstStyle/>
        <a:p>
          <a:r>
            <a:rPr lang="en-US" b="1" dirty="0" smtClean="0"/>
            <a:t>SAFEGUARD ASSET &amp; RESOURCES</a:t>
          </a:r>
          <a:endParaRPr lang="en-US" b="1" dirty="0"/>
        </a:p>
      </dgm:t>
    </dgm:pt>
    <dgm:pt modelId="{3E4AB7B9-9825-4586-9FE8-2CBB601A32A9}" type="parTrans" cxnId="{DE441FA3-88B2-4C90-B927-A529D278F6F5}">
      <dgm:prSet/>
      <dgm:spPr/>
      <dgm:t>
        <a:bodyPr/>
        <a:lstStyle/>
        <a:p>
          <a:endParaRPr lang="en-US"/>
        </a:p>
      </dgm:t>
    </dgm:pt>
    <dgm:pt modelId="{5F1B8FAC-1A0C-483A-A3FC-F7571AB50DFF}" type="sibTrans" cxnId="{DE441FA3-88B2-4C90-B927-A529D278F6F5}">
      <dgm:prSet/>
      <dgm:spPr/>
      <dgm:t>
        <a:bodyPr/>
        <a:lstStyle/>
        <a:p>
          <a:endParaRPr lang="en-US"/>
        </a:p>
      </dgm:t>
    </dgm:pt>
    <dgm:pt modelId="{2CA94114-030E-49D9-9A34-8EE77FB88DBD}">
      <dgm:prSet phldrT="[Text]"/>
      <dgm:spPr>
        <a:solidFill>
          <a:srgbClr val="0B317A"/>
        </a:solidFill>
        <a:ln w="31750">
          <a:solidFill>
            <a:srgbClr val="FF0000"/>
          </a:solidFill>
        </a:ln>
      </dgm:spPr>
      <dgm:t>
        <a:bodyPr/>
        <a:lstStyle/>
        <a:p>
          <a:r>
            <a:rPr lang="en-US" b="1" dirty="0" smtClean="0"/>
            <a:t>FRAUD &amp; </a:t>
          </a:r>
        </a:p>
        <a:p>
          <a:r>
            <a:rPr lang="en-US" b="1" dirty="0" smtClean="0"/>
            <a:t>REPUTATION DAMAGE</a:t>
          </a:r>
          <a:endParaRPr lang="en-US" b="1" dirty="0"/>
        </a:p>
      </dgm:t>
    </dgm:pt>
    <dgm:pt modelId="{CEC03927-2F12-4249-89BE-A02B68DD128E}" type="parTrans" cxnId="{DFE49F3E-8552-40A7-95DA-4C7FEA3BDAB6}">
      <dgm:prSet/>
      <dgm:spPr/>
      <dgm:t>
        <a:bodyPr/>
        <a:lstStyle/>
        <a:p>
          <a:endParaRPr lang="en-US"/>
        </a:p>
      </dgm:t>
    </dgm:pt>
    <dgm:pt modelId="{95C81CA0-FC17-4FBB-9AFF-EA168738D7B8}" type="sibTrans" cxnId="{DFE49F3E-8552-40A7-95DA-4C7FEA3BDAB6}">
      <dgm:prSet/>
      <dgm:spPr/>
      <dgm:t>
        <a:bodyPr/>
        <a:lstStyle/>
        <a:p>
          <a:endParaRPr lang="en-US"/>
        </a:p>
      </dgm:t>
    </dgm:pt>
    <dgm:pt modelId="{DF8F2E5A-6872-42E6-BC6A-5F3585AB7C77}">
      <dgm:prSet phldrT="[Text]"/>
      <dgm:spPr>
        <a:solidFill>
          <a:srgbClr val="0B317A"/>
        </a:solidFill>
        <a:ln w="34925">
          <a:solidFill>
            <a:srgbClr val="FF0000"/>
          </a:solidFill>
        </a:ln>
      </dgm:spPr>
      <dgm:t>
        <a:bodyPr/>
        <a:lstStyle/>
        <a:p>
          <a:r>
            <a:rPr lang="en-US" b="1" dirty="0" smtClean="0"/>
            <a:t>ACTS AS THE CHECKS &amp; BALANCES</a:t>
          </a:r>
          <a:endParaRPr lang="en-US" b="1" dirty="0"/>
        </a:p>
      </dgm:t>
    </dgm:pt>
    <dgm:pt modelId="{60A14413-856B-469F-BEAF-889EBFA488F5}" type="parTrans" cxnId="{717C2DD5-AE74-4BAC-8B63-3A35BE4F2C05}">
      <dgm:prSet/>
      <dgm:spPr/>
      <dgm:t>
        <a:bodyPr/>
        <a:lstStyle/>
        <a:p>
          <a:endParaRPr lang="en-US"/>
        </a:p>
      </dgm:t>
    </dgm:pt>
    <dgm:pt modelId="{3E526723-D01A-44CC-BAF1-08D3F6193899}" type="sibTrans" cxnId="{717C2DD5-AE74-4BAC-8B63-3A35BE4F2C05}">
      <dgm:prSet/>
      <dgm:spPr/>
      <dgm:t>
        <a:bodyPr/>
        <a:lstStyle/>
        <a:p>
          <a:endParaRPr lang="en-US"/>
        </a:p>
      </dgm:t>
    </dgm:pt>
    <dgm:pt modelId="{15A02AFA-DAA7-403B-982C-EA4B11EF7786}">
      <dgm:prSet phldrT="[Text]"/>
      <dgm:spPr>
        <a:solidFill>
          <a:srgbClr val="0B317A"/>
        </a:solidFill>
        <a:ln w="31750">
          <a:solidFill>
            <a:srgbClr val="FF0000"/>
          </a:solidFill>
        </a:ln>
      </dgm:spPr>
      <dgm:t>
        <a:bodyPr/>
        <a:lstStyle/>
        <a:p>
          <a:r>
            <a:rPr lang="en-US" b="1" dirty="0" smtClean="0"/>
            <a:t>INACCURATE &amp; INCOMPLETE FISCAL INFORMATION</a:t>
          </a:r>
        </a:p>
      </dgm:t>
    </dgm:pt>
    <dgm:pt modelId="{E3703AF8-4FA6-4F3D-8DD7-29FB486EAFEA}" type="parTrans" cxnId="{1DAED97E-ED9C-4306-9C4C-56E0BBDF99B3}">
      <dgm:prSet/>
      <dgm:spPr/>
      <dgm:t>
        <a:bodyPr/>
        <a:lstStyle/>
        <a:p>
          <a:endParaRPr lang="en-US"/>
        </a:p>
      </dgm:t>
    </dgm:pt>
    <dgm:pt modelId="{EA5E5DC9-9B14-4B90-9D04-5740223B1BAD}" type="sibTrans" cxnId="{1DAED97E-ED9C-4306-9C4C-56E0BBDF99B3}">
      <dgm:prSet/>
      <dgm:spPr/>
      <dgm:t>
        <a:bodyPr/>
        <a:lstStyle/>
        <a:p>
          <a:endParaRPr lang="en-US"/>
        </a:p>
      </dgm:t>
    </dgm:pt>
    <dgm:pt modelId="{11097C70-17E2-4B4D-A6DC-2396BE8936E4}">
      <dgm:prSet phldrT="[Text]"/>
      <dgm:spPr>
        <a:solidFill>
          <a:srgbClr val="0B317A"/>
        </a:solidFill>
        <a:ln w="31750">
          <a:solidFill>
            <a:srgbClr val="FF0000"/>
          </a:solidFill>
        </a:ln>
      </dgm:spPr>
      <dgm:t>
        <a:bodyPr/>
        <a:lstStyle/>
        <a:p>
          <a:r>
            <a:rPr lang="en-US" b="1" dirty="0" smtClean="0"/>
            <a:t>WASTE &amp; MISUSE OF ASSETS</a:t>
          </a:r>
          <a:endParaRPr lang="en-US" b="1" dirty="0"/>
        </a:p>
      </dgm:t>
    </dgm:pt>
    <dgm:pt modelId="{C648E687-8BD1-42D5-8DC3-AA77AB0A9452}" type="parTrans" cxnId="{2F744CA4-A0F7-489F-BA14-D1DE2AC51E64}">
      <dgm:prSet/>
      <dgm:spPr/>
      <dgm:t>
        <a:bodyPr/>
        <a:lstStyle/>
        <a:p>
          <a:endParaRPr lang="en-US"/>
        </a:p>
      </dgm:t>
    </dgm:pt>
    <dgm:pt modelId="{CA3809AC-7C85-458D-B6CD-25CC99DC7325}" type="sibTrans" cxnId="{2F744CA4-A0F7-489F-BA14-D1DE2AC51E64}">
      <dgm:prSet/>
      <dgm:spPr/>
      <dgm:t>
        <a:bodyPr/>
        <a:lstStyle/>
        <a:p>
          <a:endParaRPr lang="en-US"/>
        </a:p>
      </dgm:t>
    </dgm:pt>
    <dgm:pt modelId="{B033202E-3401-4CCF-8FEF-F9E5BA4B9043}" type="pres">
      <dgm:prSet presAssocID="{D382E4BB-7C0B-4880-81A3-F820337314ED}" presName="diagram" presStyleCnt="0">
        <dgm:presLayoutVars>
          <dgm:dir/>
          <dgm:resizeHandles val="exact"/>
        </dgm:presLayoutVars>
      </dgm:prSet>
      <dgm:spPr/>
      <dgm:t>
        <a:bodyPr/>
        <a:lstStyle/>
        <a:p>
          <a:endParaRPr lang="en-US"/>
        </a:p>
      </dgm:t>
    </dgm:pt>
    <dgm:pt modelId="{4C172F3A-C80D-482D-83C0-C5BF1858AEEB}" type="pres">
      <dgm:prSet presAssocID="{557BB312-C37E-472B-AA19-A8538EB08937}" presName="node" presStyleLbl="node1" presStyleIdx="0" presStyleCnt="6" custScaleX="85640" custScaleY="125429" custLinFactNeighborX="1640" custLinFactNeighborY="-1865">
        <dgm:presLayoutVars>
          <dgm:bulletEnabled val="1"/>
        </dgm:presLayoutVars>
      </dgm:prSet>
      <dgm:spPr>
        <a:prstGeom prst="ellipse">
          <a:avLst/>
        </a:prstGeom>
      </dgm:spPr>
      <dgm:t>
        <a:bodyPr/>
        <a:lstStyle/>
        <a:p>
          <a:endParaRPr lang="en-US"/>
        </a:p>
      </dgm:t>
    </dgm:pt>
    <dgm:pt modelId="{8EEC7F80-3575-4C6F-A3B7-0C6DCD56C415}" type="pres">
      <dgm:prSet presAssocID="{FE7F1F24-DC39-4F51-B928-5DD00C707661}" presName="sibTrans" presStyleCnt="0"/>
      <dgm:spPr/>
    </dgm:pt>
    <dgm:pt modelId="{4880B796-8EB0-48DF-8E82-F25D4491AE61}" type="pres">
      <dgm:prSet presAssocID="{C3018BB5-0FC5-4E19-B111-45FCA4AEA72E}" presName="node" presStyleLbl="node1" presStyleIdx="1" presStyleCnt="6" custScaleX="103162" custScaleY="111389" custLinFactNeighborX="-4324" custLinFactNeighborY="-3202">
        <dgm:presLayoutVars>
          <dgm:bulletEnabled val="1"/>
        </dgm:presLayoutVars>
      </dgm:prSet>
      <dgm:spPr>
        <a:prstGeom prst="trapezoid">
          <a:avLst/>
        </a:prstGeom>
      </dgm:spPr>
      <dgm:t>
        <a:bodyPr/>
        <a:lstStyle/>
        <a:p>
          <a:endParaRPr lang="en-US"/>
        </a:p>
      </dgm:t>
    </dgm:pt>
    <dgm:pt modelId="{944D8373-FA39-4E39-90D8-F7834A9446D4}" type="pres">
      <dgm:prSet presAssocID="{5F1B8FAC-1A0C-483A-A3FC-F7571AB50DFF}" presName="sibTrans" presStyleCnt="0"/>
      <dgm:spPr/>
    </dgm:pt>
    <dgm:pt modelId="{9AF0D727-8CB6-47F7-A030-7CE6ABF4AF47}" type="pres">
      <dgm:prSet presAssocID="{2CA94114-030E-49D9-9A34-8EE77FB88DBD}" presName="node" presStyleLbl="node1" presStyleIdx="2" presStyleCnt="6" custScaleY="122341" custLinFactY="49564" custLinFactNeighborX="-2918" custLinFactNeighborY="100000">
        <dgm:presLayoutVars>
          <dgm:bulletEnabled val="1"/>
        </dgm:presLayoutVars>
      </dgm:prSet>
      <dgm:spPr>
        <a:prstGeom prst="flowChartDocument">
          <a:avLst/>
        </a:prstGeom>
      </dgm:spPr>
      <dgm:t>
        <a:bodyPr/>
        <a:lstStyle/>
        <a:p>
          <a:endParaRPr lang="en-US"/>
        </a:p>
      </dgm:t>
    </dgm:pt>
    <dgm:pt modelId="{756341F7-9AD9-40A7-8805-9545E0A2B174}" type="pres">
      <dgm:prSet presAssocID="{95C81CA0-FC17-4FBB-9AFF-EA168738D7B8}" presName="sibTrans" presStyleCnt="0"/>
      <dgm:spPr/>
    </dgm:pt>
    <dgm:pt modelId="{5410CFEA-5EE2-4D74-9177-9D8F1500B2DE}" type="pres">
      <dgm:prSet presAssocID="{DF8F2E5A-6872-42E6-BC6A-5F3585AB7C77}" presName="node" presStyleLbl="node1" presStyleIdx="3" presStyleCnt="6" custScaleY="112594" custLinFactX="100000" custLinFactY="-46413" custLinFactNeighborX="105312" custLinFactNeighborY="-100000">
        <dgm:presLayoutVars>
          <dgm:bulletEnabled val="1"/>
        </dgm:presLayoutVars>
      </dgm:prSet>
      <dgm:spPr>
        <a:prstGeom prst="flowChartDocument">
          <a:avLst/>
        </a:prstGeom>
      </dgm:spPr>
      <dgm:t>
        <a:bodyPr/>
        <a:lstStyle/>
        <a:p>
          <a:endParaRPr lang="en-US"/>
        </a:p>
      </dgm:t>
    </dgm:pt>
    <dgm:pt modelId="{B569440E-4F0E-4FA1-A2C5-AF6353B7D3B1}" type="pres">
      <dgm:prSet presAssocID="{3E526723-D01A-44CC-BAF1-08D3F6193899}" presName="sibTrans" presStyleCnt="0"/>
      <dgm:spPr/>
    </dgm:pt>
    <dgm:pt modelId="{4B78FC8D-6CB8-4F3C-B668-88AF7D1F6591}" type="pres">
      <dgm:prSet presAssocID="{15A02AFA-DAA7-403B-982C-EA4B11EF7786}" presName="node" presStyleLbl="node1" presStyleIdx="4" presStyleCnt="6" custScaleX="87657" custScaleY="126751" custLinFactX="-20292" custLinFactNeighborX="-100000" custLinFactNeighborY="3514">
        <dgm:presLayoutVars>
          <dgm:bulletEnabled val="1"/>
        </dgm:presLayoutVars>
      </dgm:prSet>
      <dgm:spPr>
        <a:prstGeom prst="ellipse">
          <a:avLst/>
        </a:prstGeom>
      </dgm:spPr>
      <dgm:t>
        <a:bodyPr/>
        <a:lstStyle/>
        <a:p>
          <a:endParaRPr lang="en-US"/>
        </a:p>
      </dgm:t>
    </dgm:pt>
    <dgm:pt modelId="{12FEF0ED-497B-4068-8778-A576D8857D7F}" type="pres">
      <dgm:prSet presAssocID="{EA5E5DC9-9B14-4B90-9D04-5740223B1BAD}" presName="sibTrans" presStyleCnt="0"/>
      <dgm:spPr/>
    </dgm:pt>
    <dgm:pt modelId="{F9E251F2-F0E2-479C-9417-6185AEE1EB81}" type="pres">
      <dgm:prSet presAssocID="{11097C70-17E2-4B4D-A6DC-2396BE8936E4}" presName="node" presStyleLbl="node1" presStyleIdx="5" presStyleCnt="6" custScaleY="113004" custLinFactX="-15332" custLinFactNeighborX="-100000" custLinFactNeighborY="242">
        <dgm:presLayoutVars>
          <dgm:bulletEnabled val="1"/>
        </dgm:presLayoutVars>
      </dgm:prSet>
      <dgm:spPr>
        <a:prstGeom prst="trapezoid">
          <a:avLst/>
        </a:prstGeom>
      </dgm:spPr>
      <dgm:t>
        <a:bodyPr/>
        <a:lstStyle/>
        <a:p>
          <a:endParaRPr lang="en-US"/>
        </a:p>
      </dgm:t>
    </dgm:pt>
  </dgm:ptLst>
  <dgm:cxnLst>
    <dgm:cxn modelId="{A48251B4-89C7-4508-8EBC-F89D09AF5D58}" type="presOf" srcId="{D382E4BB-7C0B-4880-81A3-F820337314ED}" destId="{B033202E-3401-4CCF-8FEF-F9E5BA4B9043}" srcOrd="0" destOrd="0" presId="urn:microsoft.com/office/officeart/2005/8/layout/default"/>
    <dgm:cxn modelId="{E4F3656E-8F2A-4FA3-9FA7-60861B7A7F2F}" type="presOf" srcId="{DF8F2E5A-6872-42E6-BC6A-5F3585AB7C77}" destId="{5410CFEA-5EE2-4D74-9177-9D8F1500B2DE}" srcOrd="0" destOrd="0" presId="urn:microsoft.com/office/officeart/2005/8/layout/default"/>
    <dgm:cxn modelId="{05D0A38F-A639-46D3-9DE7-88FEC4E50B6E}" type="presOf" srcId="{C3018BB5-0FC5-4E19-B111-45FCA4AEA72E}" destId="{4880B796-8EB0-48DF-8E82-F25D4491AE61}" srcOrd="0" destOrd="0" presId="urn:microsoft.com/office/officeart/2005/8/layout/default"/>
    <dgm:cxn modelId="{2F744CA4-A0F7-489F-BA14-D1DE2AC51E64}" srcId="{D382E4BB-7C0B-4880-81A3-F820337314ED}" destId="{11097C70-17E2-4B4D-A6DC-2396BE8936E4}" srcOrd="5" destOrd="0" parTransId="{C648E687-8BD1-42D5-8DC3-AA77AB0A9452}" sibTransId="{CA3809AC-7C85-458D-B6CD-25CC99DC7325}"/>
    <dgm:cxn modelId="{DE441FA3-88B2-4C90-B927-A529D278F6F5}" srcId="{D382E4BB-7C0B-4880-81A3-F820337314ED}" destId="{C3018BB5-0FC5-4E19-B111-45FCA4AEA72E}" srcOrd="1" destOrd="0" parTransId="{3E4AB7B9-9825-4586-9FE8-2CBB601A32A9}" sibTransId="{5F1B8FAC-1A0C-483A-A3FC-F7571AB50DFF}"/>
    <dgm:cxn modelId="{717C2DD5-AE74-4BAC-8B63-3A35BE4F2C05}" srcId="{D382E4BB-7C0B-4880-81A3-F820337314ED}" destId="{DF8F2E5A-6872-42E6-BC6A-5F3585AB7C77}" srcOrd="3" destOrd="0" parTransId="{60A14413-856B-469F-BEAF-889EBFA488F5}" sibTransId="{3E526723-D01A-44CC-BAF1-08D3F6193899}"/>
    <dgm:cxn modelId="{D99734B8-6CBD-4A60-8B94-2AB7D29BF412}" srcId="{D382E4BB-7C0B-4880-81A3-F820337314ED}" destId="{557BB312-C37E-472B-AA19-A8538EB08937}" srcOrd="0" destOrd="0" parTransId="{762F077A-4FF5-42EC-900F-6F3D96A9135D}" sibTransId="{FE7F1F24-DC39-4F51-B928-5DD00C707661}"/>
    <dgm:cxn modelId="{1DAED97E-ED9C-4306-9C4C-56E0BBDF99B3}" srcId="{D382E4BB-7C0B-4880-81A3-F820337314ED}" destId="{15A02AFA-DAA7-403B-982C-EA4B11EF7786}" srcOrd="4" destOrd="0" parTransId="{E3703AF8-4FA6-4F3D-8DD7-29FB486EAFEA}" sibTransId="{EA5E5DC9-9B14-4B90-9D04-5740223B1BAD}"/>
    <dgm:cxn modelId="{69E64556-7AD8-4F87-947F-0C5CB7CB27A2}" type="presOf" srcId="{15A02AFA-DAA7-403B-982C-EA4B11EF7786}" destId="{4B78FC8D-6CB8-4F3C-B668-88AF7D1F6591}" srcOrd="0" destOrd="0" presId="urn:microsoft.com/office/officeart/2005/8/layout/default"/>
    <dgm:cxn modelId="{E444676D-71AC-4468-B8C5-9BED91693CA1}" type="presOf" srcId="{11097C70-17E2-4B4D-A6DC-2396BE8936E4}" destId="{F9E251F2-F0E2-479C-9417-6185AEE1EB81}" srcOrd="0" destOrd="0" presId="urn:microsoft.com/office/officeart/2005/8/layout/default"/>
    <dgm:cxn modelId="{DFE49F3E-8552-40A7-95DA-4C7FEA3BDAB6}" srcId="{D382E4BB-7C0B-4880-81A3-F820337314ED}" destId="{2CA94114-030E-49D9-9A34-8EE77FB88DBD}" srcOrd="2" destOrd="0" parTransId="{CEC03927-2F12-4249-89BE-A02B68DD128E}" sibTransId="{95C81CA0-FC17-4FBB-9AFF-EA168738D7B8}"/>
    <dgm:cxn modelId="{687A338D-9B34-46A9-B15C-456F2B96E627}" type="presOf" srcId="{2CA94114-030E-49D9-9A34-8EE77FB88DBD}" destId="{9AF0D727-8CB6-47F7-A030-7CE6ABF4AF47}" srcOrd="0" destOrd="0" presId="urn:microsoft.com/office/officeart/2005/8/layout/default"/>
    <dgm:cxn modelId="{E65070C3-9D05-44CA-9B50-25172A366679}" type="presOf" srcId="{557BB312-C37E-472B-AA19-A8538EB08937}" destId="{4C172F3A-C80D-482D-83C0-C5BF1858AEEB}" srcOrd="0" destOrd="0" presId="urn:microsoft.com/office/officeart/2005/8/layout/default"/>
    <dgm:cxn modelId="{C88C7151-CC18-4B90-A00B-2F76A9AAEB85}" type="presParOf" srcId="{B033202E-3401-4CCF-8FEF-F9E5BA4B9043}" destId="{4C172F3A-C80D-482D-83C0-C5BF1858AEEB}" srcOrd="0" destOrd="0" presId="urn:microsoft.com/office/officeart/2005/8/layout/default"/>
    <dgm:cxn modelId="{DA47D79F-B814-47BF-87E2-5FC11AA24E49}" type="presParOf" srcId="{B033202E-3401-4CCF-8FEF-F9E5BA4B9043}" destId="{8EEC7F80-3575-4C6F-A3B7-0C6DCD56C415}" srcOrd="1" destOrd="0" presId="urn:microsoft.com/office/officeart/2005/8/layout/default"/>
    <dgm:cxn modelId="{D1BFE516-EADD-4BF0-9C2B-00C4201C3C09}" type="presParOf" srcId="{B033202E-3401-4CCF-8FEF-F9E5BA4B9043}" destId="{4880B796-8EB0-48DF-8E82-F25D4491AE61}" srcOrd="2" destOrd="0" presId="urn:microsoft.com/office/officeart/2005/8/layout/default"/>
    <dgm:cxn modelId="{EF065007-7185-498D-AADC-3506AF6B717B}" type="presParOf" srcId="{B033202E-3401-4CCF-8FEF-F9E5BA4B9043}" destId="{944D8373-FA39-4E39-90D8-F7834A9446D4}" srcOrd="3" destOrd="0" presId="urn:microsoft.com/office/officeart/2005/8/layout/default"/>
    <dgm:cxn modelId="{BBAFCF82-BDD2-4190-B8FF-ACB0C97409F6}" type="presParOf" srcId="{B033202E-3401-4CCF-8FEF-F9E5BA4B9043}" destId="{9AF0D727-8CB6-47F7-A030-7CE6ABF4AF47}" srcOrd="4" destOrd="0" presId="urn:microsoft.com/office/officeart/2005/8/layout/default"/>
    <dgm:cxn modelId="{2AC14872-38EA-4C46-8E43-B0F0494E67EF}" type="presParOf" srcId="{B033202E-3401-4CCF-8FEF-F9E5BA4B9043}" destId="{756341F7-9AD9-40A7-8805-9545E0A2B174}" srcOrd="5" destOrd="0" presId="urn:microsoft.com/office/officeart/2005/8/layout/default"/>
    <dgm:cxn modelId="{953C5783-BF9D-4FB6-830D-965F2F580F23}" type="presParOf" srcId="{B033202E-3401-4CCF-8FEF-F9E5BA4B9043}" destId="{5410CFEA-5EE2-4D74-9177-9D8F1500B2DE}" srcOrd="6" destOrd="0" presId="urn:microsoft.com/office/officeart/2005/8/layout/default"/>
    <dgm:cxn modelId="{B0DEB435-F3CB-4EF3-94E7-F6E0782F0281}" type="presParOf" srcId="{B033202E-3401-4CCF-8FEF-F9E5BA4B9043}" destId="{B569440E-4F0E-4FA1-A2C5-AF6353B7D3B1}" srcOrd="7" destOrd="0" presId="urn:microsoft.com/office/officeart/2005/8/layout/default"/>
    <dgm:cxn modelId="{C9FC4B19-0104-47B8-81BD-177ACA9552CC}" type="presParOf" srcId="{B033202E-3401-4CCF-8FEF-F9E5BA4B9043}" destId="{4B78FC8D-6CB8-4F3C-B668-88AF7D1F6591}" srcOrd="8" destOrd="0" presId="urn:microsoft.com/office/officeart/2005/8/layout/default"/>
    <dgm:cxn modelId="{FF8B333D-4137-4AC8-AC1E-B43B646F8117}" type="presParOf" srcId="{B033202E-3401-4CCF-8FEF-F9E5BA4B9043}" destId="{12FEF0ED-497B-4068-8778-A576D8857D7F}" srcOrd="9" destOrd="0" presId="urn:microsoft.com/office/officeart/2005/8/layout/default"/>
    <dgm:cxn modelId="{B8AC2D90-FC74-4336-B186-1CEF1FD1985A}" type="presParOf" srcId="{B033202E-3401-4CCF-8FEF-F9E5BA4B9043}" destId="{F9E251F2-F0E2-479C-9417-6185AEE1EB81}"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23A5CC-7309-4696-A0D7-EC13BEF080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1522C8-F016-4341-8650-80D3B1DE3160}">
      <dgm:prSet phldrT="[Text]" custT="1"/>
      <dgm:spPr>
        <a:ln>
          <a:solidFill>
            <a:schemeClr val="accent6">
              <a:lumMod val="75000"/>
            </a:schemeClr>
          </a:solidFill>
        </a:ln>
      </dgm:spPr>
      <dgm:t>
        <a:bodyPr/>
        <a:lstStyle/>
        <a:p>
          <a:r>
            <a:rPr lang="en-US" sz="2100" b="1" dirty="0">
              <a:solidFill>
                <a:srgbClr val="002060"/>
              </a:solidFill>
            </a:rPr>
            <a:t>Identify &amp; document each </a:t>
          </a:r>
        </a:p>
        <a:p>
          <a:r>
            <a:rPr lang="en-US" sz="2100" b="1" dirty="0">
              <a:solidFill>
                <a:srgbClr val="002060"/>
              </a:solidFill>
            </a:rPr>
            <a:t>Significant Fiscal Process</a:t>
          </a:r>
          <a:r>
            <a:rPr lang="en-US" sz="2100" b="0" dirty="0">
              <a:solidFill>
                <a:srgbClr val="FF0000"/>
              </a:solidFill>
            </a:rPr>
            <a:t>*</a:t>
          </a:r>
        </a:p>
      </dgm:t>
    </dgm:pt>
    <dgm:pt modelId="{8715F2FB-325E-4F5B-B122-91EE63DCEC81}" type="parTrans" cxnId="{BD041406-3C6C-47D1-AACA-2D1A989DE7F8}">
      <dgm:prSet/>
      <dgm:spPr/>
      <dgm:t>
        <a:bodyPr/>
        <a:lstStyle/>
        <a:p>
          <a:endParaRPr lang="en-US"/>
        </a:p>
      </dgm:t>
    </dgm:pt>
    <dgm:pt modelId="{73F4F9CC-FB54-4AB6-AACA-F6E3F3CE087A}" type="sibTrans" cxnId="{BD041406-3C6C-47D1-AACA-2D1A989DE7F8}">
      <dgm:prSet/>
      <dgm:spPr/>
      <dgm:t>
        <a:bodyPr/>
        <a:lstStyle/>
        <a:p>
          <a:endParaRPr lang="en-US"/>
        </a:p>
      </dgm:t>
    </dgm:pt>
    <dgm:pt modelId="{E4FDFFAD-3370-432D-886F-838D1869C872}">
      <dgm:prSet phldrT="[Text]" custT="1"/>
      <dgm:spPr>
        <a:ln>
          <a:solidFill>
            <a:schemeClr val="accent6">
              <a:lumMod val="75000"/>
            </a:schemeClr>
          </a:solidFill>
        </a:ln>
      </dgm:spPr>
      <dgm:t>
        <a:bodyPr/>
        <a:lstStyle/>
        <a:p>
          <a:pPr>
            <a:lnSpc>
              <a:spcPct val="100000"/>
            </a:lnSpc>
            <a:spcAft>
              <a:spcPts val="400"/>
            </a:spcAft>
          </a:pPr>
          <a:endParaRPr lang="en-US" sz="2100" b="1" dirty="0">
            <a:solidFill>
              <a:srgbClr val="002060"/>
            </a:solidFill>
          </a:endParaRPr>
        </a:p>
        <a:p>
          <a:pPr>
            <a:lnSpc>
              <a:spcPct val="100000"/>
            </a:lnSpc>
            <a:spcAft>
              <a:spcPts val="400"/>
            </a:spcAft>
          </a:pPr>
          <a:r>
            <a:rPr lang="en-US" sz="2100" b="1" dirty="0">
              <a:solidFill>
                <a:srgbClr val="002060"/>
              </a:solidFill>
            </a:rPr>
            <a:t>Perform a Risk Assessment of each Significant Fiscal Process</a:t>
          </a:r>
        </a:p>
        <a:p>
          <a:pPr>
            <a:lnSpc>
              <a:spcPct val="100000"/>
            </a:lnSpc>
            <a:spcAft>
              <a:spcPts val="400"/>
            </a:spcAft>
          </a:pPr>
          <a:r>
            <a:rPr lang="en-US" sz="2100" b="1" dirty="0">
              <a:solidFill>
                <a:srgbClr val="002060"/>
              </a:solidFill>
            </a:rPr>
            <a:t> </a:t>
          </a:r>
        </a:p>
      </dgm:t>
    </dgm:pt>
    <dgm:pt modelId="{B35C61E5-2553-4BDE-9E42-8BCFEF708536}" type="parTrans" cxnId="{5DB58560-9371-4B38-9BA1-E337769785C1}">
      <dgm:prSet/>
      <dgm:spPr/>
      <dgm:t>
        <a:bodyPr/>
        <a:lstStyle/>
        <a:p>
          <a:endParaRPr lang="en-US"/>
        </a:p>
      </dgm:t>
    </dgm:pt>
    <dgm:pt modelId="{E94872AE-5258-403E-9241-42068DD18FBC}" type="sibTrans" cxnId="{5DB58560-9371-4B38-9BA1-E337769785C1}">
      <dgm:prSet/>
      <dgm:spPr/>
      <dgm:t>
        <a:bodyPr/>
        <a:lstStyle/>
        <a:p>
          <a:endParaRPr lang="en-US"/>
        </a:p>
      </dgm:t>
    </dgm:pt>
    <dgm:pt modelId="{0F328F6F-7AAA-49EA-9DA7-9EABA4C585A0}">
      <dgm:prSet phldrT="[Text]" custT="1"/>
      <dgm:spPr>
        <a:ln>
          <a:solidFill>
            <a:schemeClr val="accent6">
              <a:lumMod val="75000"/>
            </a:schemeClr>
          </a:solidFill>
        </a:ln>
      </dgm:spPr>
      <dgm:t>
        <a:bodyPr/>
        <a:lstStyle/>
        <a:p>
          <a:r>
            <a:rPr lang="en-US" sz="2100" b="1" dirty="0">
              <a:solidFill>
                <a:srgbClr val="002060"/>
              </a:solidFill>
            </a:rPr>
            <a:t>Identify Controls &amp; </a:t>
          </a:r>
          <a:endParaRPr lang="en-US" sz="2100" b="1" dirty="0" smtClean="0">
            <a:solidFill>
              <a:srgbClr val="002060"/>
            </a:solidFill>
          </a:endParaRPr>
        </a:p>
        <a:p>
          <a:r>
            <a:rPr lang="en-US" sz="2100" b="1" dirty="0" smtClean="0">
              <a:solidFill>
                <a:srgbClr val="002060"/>
              </a:solidFill>
            </a:rPr>
            <a:t>Test </a:t>
          </a:r>
          <a:r>
            <a:rPr lang="en-US" sz="2100" b="1" dirty="0">
              <a:solidFill>
                <a:srgbClr val="002060"/>
              </a:solidFill>
            </a:rPr>
            <a:t>the Controls</a:t>
          </a:r>
        </a:p>
      </dgm:t>
    </dgm:pt>
    <dgm:pt modelId="{ACE0129E-D1E7-4D40-BEF1-9496F770EA6C}" type="parTrans" cxnId="{B8FEEB8A-1DBD-4A25-8323-62B690535F23}">
      <dgm:prSet/>
      <dgm:spPr/>
      <dgm:t>
        <a:bodyPr/>
        <a:lstStyle/>
        <a:p>
          <a:endParaRPr lang="en-US"/>
        </a:p>
      </dgm:t>
    </dgm:pt>
    <dgm:pt modelId="{CB6430B6-8F5A-485D-85DE-20CE8DEB6C75}" type="sibTrans" cxnId="{B8FEEB8A-1DBD-4A25-8323-62B690535F23}">
      <dgm:prSet/>
      <dgm:spPr/>
      <dgm:t>
        <a:bodyPr/>
        <a:lstStyle/>
        <a:p>
          <a:endParaRPr lang="en-US"/>
        </a:p>
      </dgm:t>
    </dgm:pt>
    <dgm:pt modelId="{1B8D7410-B362-409C-84AF-6F3CA7E6B1BC}" type="pres">
      <dgm:prSet presAssocID="{8023A5CC-7309-4696-A0D7-EC13BEF080B5}" presName="diagram" presStyleCnt="0">
        <dgm:presLayoutVars>
          <dgm:dir/>
          <dgm:resizeHandles val="exact"/>
        </dgm:presLayoutVars>
      </dgm:prSet>
      <dgm:spPr/>
      <dgm:t>
        <a:bodyPr/>
        <a:lstStyle/>
        <a:p>
          <a:endParaRPr lang="en-US"/>
        </a:p>
      </dgm:t>
    </dgm:pt>
    <dgm:pt modelId="{2B8DD820-613A-451C-8C98-54529CE0C51E}" type="pres">
      <dgm:prSet presAssocID="{4E1522C8-F016-4341-8650-80D3B1DE3160}" presName="node" presStyleLbl="node1" presStyleIdx="0" presStyleCnt="3" custScaleX="215496" custScaleY="101562" custLinFactNeighborX="20521" custLinFactNeighborY="7842">
        <dgm:presLayoutVars>
          <dgm:bulletEnabled val="1"/>
        </dgm:presLayoutVars>
      </dgm:prSet>
      <dgm:spPr>
        <a:prstGeom prst="cube">
          <a:avLst/>
        </a:prstGeom>
      </dgm:spPr>
      <dgm:t>
        <a:bodyPr/>
        <a:lstStyle/>
        <a:p>
          <a:endParaRPr lang="en-US"/>
        </a:p>
      </dgm:t>
    </dgm:pt>
    <dgm:pt modelId="{055E3456-ECD4-4D2F-97BA-1BBD62FDBD69}" type="pres">
      <dgm:prSet presAssocID="{73F4F9CC-FB54-4AB6-AACA-F6E3F3CE087A}" presName="sibTrans" presStyleCnt="0"/>
      <dgm:spPr/>
    </dgm:pt>
    <dgm:pt modelId="{443BFFD6-D05B-4D91-8689-813BC30A48A6}" type="pres">
      <dgm:prSet presAssocID="{E4FDFFAD-3370-432D-886F-838D1869C872}" presName="node" presStyleLbl="node1" presStyleIdx="1" presStyleCnt="3" custScaleX="217125" custScaleY="125469" custLinFactNeighborX="4494" custLinFactNeighborY="-11564">
        <dgm:presLayoutVars>
          <dgm:bulletEnabled val="1"/>
        </dgm:presLayoutVars>
      </dgm:prSet>
      <dgm:spPr>
        <a:prstGeom prst="cube">
          <a:avLst/>
        </a:prstGeom>
      </dgm:spPr>
      <dgm:t>
        <a:bodyPr/>
        <a:lstStyle/>
        <a:p>
          <a:endParaRPr lang="en-US"/>
        </a:p>
      </dgm:t>
    </dgm:pt>
    <dgm:pt modelId="{C63CAAA1-9CBD-4C7E-A527-E39CF9BF0E16}" type="pres">
      <dgm:prSet presAssocID="{E94872AE-5258-403E-9241-42068DD18FBC}" presName="sibTrans" presStyleCnt="0"/>
      <dgm:spPr/>
    </dgm:pt>
    <dgm:pt modelId="{AA360D67-5CD1-4516-A57F-FB13B408AA13}" type="pres">
      <dgm:prSet presAssocID="{0F328F6F-7AAA-49EA-9DA7-9EABA4C585A0}" presName="node" presStyleLbl="node1" presStyleIdx="2" presStyleCnt="3" custScaleX="209073" custScaleY="114490" custLinFactNeighborX="-15406" custLinFactNeighborY="-31538">
        <dgm:presLayoutVars>
          <dgm:bulletEnabled val="1"/>
        </dgm:presLayoutVars>
      </dgm:prSet>
      <dgm:spPr>
        <a:prstGeom prst="cube">
          <a:avLst/>
        </a:prstGeom>
      </dgm:spPr>
      <dgm:t>
        <a:bodyPr/>
        <a:lstStyle/>
        <a:p>
          <a:endParaRPr lang="en-US"/>
        </a:p>
      </dgm:t>
    </dgm:pt>
  </dgm:ptLst>
  <dgm:cxnLst>
    <dgm:cxn modelId="{A6E5240C-87E7-4C0E-8CC6-2BD1CFFD8CB5}" type="presOf" srcId="{8023A5CC-7309-4696-A0D7-EC13BEF080B5}" destId="{1B8D7410-B362-409C-84AF-6F3CA7E6B1BC}" srcOrd="0" destOrd="0" presId="urn:microsoft.com/office/officeart/2005/8/layout/default"/>
    <dgm:cxn modelId="{B8FEEB8A-1DBD-4A25-8323-62B690535F23}" srcId="{8023A5CC-7309-4696-A0D7-EC13BEF080B5}" destId="{0F328F6F-7AAA-49EA-9DA7-9EABA4C585A0}" srcOrd="2" destOrd="0" parTransId="{ACE0129E-D1E7-4D40-BEF1-9496F770EA6C}" sibTransId="{CB6430B6-8F5A-485D-85DE-20CE8DEB6C75}"/>
    <dgm:cxn modelId="{BD041406-3C6C-47D1-AACA-2D1A989DE7F8}" srcId="{8023A5CC-7309-4696-A0D7-EC13BEF080B5}" destId="{4E1522C8-F016-4341-8650-80D3B1DE3160}" srcOrd="0" destOrd="0" parTransId="{8715F2FB-325E-4F5B-B122-91EE63DCEC81}" sibTransId="{73F4F9CC-FB54-4AB6-AACA-F6E3F3CE087A}"/>
    <dgm:cxn modelId="{5DB58560-9371-4B38-9BA1-E337769785C1}" srcId="{8023A5CC-7309-4696-A0D7-EC13BEF080B5}" destId="{E4FDFFAD-3370-432D-886F-838D1869C872}" srcOrd="1" destOrd="0" parTransId="{B35C61E5-2553-4BDE-9E42-8BCFEF708536}" sibTransId="{E94872AE-5258-403E-9241-42068DD18FBC}"/>
    <dgm:cxn modelId="{225B3AFD-4E04-43F2-BFC5-E9B3D57BF151}" type="presOf" srcId="{E4FDFFAD-3370-432D-886F-838D1869C872}" destId="{443BFFD6-D05B-4D91-8689-813BC30A48A6}" srcOrd="0" destOrd="0" presId="urn:microsoft.com/office/officeart/2005/8/layout/default"/>
    <dgm:cxn modelId="{AE8B2F54-BE2D-4C7A-86A0-C193CD153302}" type="presOf" srcId="{4E1522C8-F016-4341-8650-80D3B1DE3160}" destId="{2B8DD820-613A-451C-8C98-54529CE0C51E}" srcOrd="0" destOrd="0" presId="urn:microsoft.com/office/officeart/2005/8/layout/default"/>
    <dgm:cxn modelId="{F293FF93-4080-437F-8791-6D77605BBF37}" type="presOf" srcId="{0F328F6F-7AAA-49EA-9DA7-9EABA4C585A0}" destId="{AA360D67-5CD1-4516-A57F-FB13B408AA13}" srcOrd="0" destOrd="0" presId="urn:microsoft.com/office/officeart/2005/8/layout/default"/>
    <dgm:cxn modelId="{D7AB3267-EDEC-41DC-8150-3732B8608C5F}" type="presParOf" srcId="{1B8D7410-B362-409C-84AF-6F3CA7E6B1BC}" destId="{2B8DD820-613A-451C-8C98-54529CE0C51E}" srcOrd="0" destOrd="0" presId="urn:microsoft.com/office/officeart/2005/8/layout/default"/>
    <dgm:cxn modelId="{F098ED15-B04F-434C-B1E9-12139517DDAE}" type="presParOf" srcId="{1B8D7410-B362-409C-84AF-6F3CA7E6B1BC}" destId="{055E3456-ECD4-4D2F-97BA-1BBD62FDBD69}" srcOrd="1" destOrd="0" presId="urn:microsoft.com/office/officeart/2005/8/layout/default"/>
    <dgm:cxn modelId="{DEC87CFD-2E66-4824-92FC-07BCDB23F699}" type="presParOf" srcId="{1B8D7410-B362-409C-84AF-6F3CA7E6B1BC}" destId="{443BFFD6-D05B-4D91-8689-813BC30A48A6}" srcOrd="2" destOrd="0" presId="urn:microsoft.com/office/officeart/2005/8/layout/default"/>
    <dgm:cxn modelId="{77DF75D8-5659-48D8-A6ED-15648F35F51B}" type="presParOf" srcId="{1B8D7410-B362-409C-84AF-6F3CA7E6B1BC}" destId="{C63CAAA1-9CBD-4C7E-A527-E39CF9BF0E16}" srcOrd="3" destOrd="0" presId="urn:microsoft.com/office/officeart/2005/8/layout/default"/>
    <dgm:cxn modelId="{118F69C5-34D3-4DFE-83B7-8DFB143A0EDC}" type="presParOf" srcId="{1B8D7410-B362-409C-84AF-6F3CA7E6B1BC}" destId="{AA360D67-5CD1-4516-A57F-FB13B408AA1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6C00E-1BFA-41D7-90AC-3BB5E1354B78}">
      <dsp:nvSpPr>
        <dsp:cNvPr id="0" name=""/>
        <dsp:cNvSpPr/>
      </dsp:nvSpPr>
      <dsp:spPr>
        <a:xfrm>
          <a:off x="1324081" y="39483"/>
          <a:ext cx="2552089" cy="2262135"/>
        </a:xfrm>
        <a:prstGeom prst="cube">
          <a:avLst/>
        </a:prstGeom>
        <a:solidFill>
          <a:srgbClr val="DAA6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Agency-Level Assessment</a:t>
          </a:r>
        </a:p>
      </dsp:txBody>
      <dsp:txXfrm>
        <a:off x="1324081" y="605017"/>
        <a:ext cx="1986555" cy="1696601"/>
      </dsp:txXfrm>
    </dsp:sp>
    <dsp:sp modelId="{2ED72203-54D7-4B47-8CB5-2DDDCD36E348}">
      <dsp:nvSpPr>
        <dsp:cNvPr id="0" name=""/>
        <dsp:cNvSpPr/>
      </dsp:nvSpPr>
      <dsp:spPr>
        <a:xfrm>
          <a:off x="1403" y="2646543"/>
          <a:ext cx="2469332" cy="2230257"/>
        </a:xfrm>
        <a:prstGeom prst="cube">
          <a:avLst/>
        </a:prstGeom>
        <a:solidFill>
          <a:srgbClr val="DD6A23"/>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Transaction-Level Assessment</a:t>
          </a:r>
        </a:p>
      </dsp:txBody>
      <dsp:txXfrm>
        <a:off x="1403" y="3204107"/>
        <a:ext cx="1911768" cy="1672693"/>
      </dsp:txXfrm>
    </dsp:sp>
    <dsp:sp modelId="{2B8DD820-613A-451C-8C98-54529CE0C51E}">
      <dsp:nvSpPr>
        <dsp:cNvPr id="0" name=""/>
        <dsp:cNvSpPr/>
      </dsp:nvSpPr>
      <dsp:spPr>
        <a:xfrm>
          <a:off x="2702743" y="2590798"/>
          <a:ext cx="2477452" cy="2341746"/>
        </a:xfrm>
        <a:prstGeom prst="cube">
          <a:avLst/>
        </a:prstGeom>
        <a:solidFill>
          <a:srgbClr val="FF00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Corrective</a:t>
          </a:r>
        </a:p>
        <a:p>
          <a:pPr lvl="0" algn="ctr" defTabSz="1066800">
            <a:lnSpc>
              <a:spcPct val="90000"/>
            </a:lnSpc>
            <a:spcBef>
              <a:spcPct val="0"/>
            </a:spcBef>
            <a:spcAft>
              <a:spcPct val="35000"/>
            </a:spcAft>
          </a:pPr>
          <a:r>
            <a:rPr lang="en-US" sz="2400" kern="1200" dirty="0">
              <a:solidFill>
                <a:srgbClr val="002060"/>
              </a:solidFill>
            </a:rPr>
            <a:t> Action </a:t>
          </a:r>
        </a:p>
        <a:p>
          <a:pPr lvl="0" algn="ctr" defTabSz="1066800">
            <a:lnSpc>
              <a:spcPct val="90000"/>
            </a:lnSpc>
            <a:spcBef>
              <a:spcPct val="0"/>
            </a:spcBef>
            <a:spcAft>
              <a:spcPct val="35000"/>
            </a:spcAft>
          </a:pPr>
          <a:r>
            <a:rPr lang="en-US" sz="2400" kern="1200" dirty="0">
              <a:solidFill>
                <a:srgbClr val="002060"/>
              </a:solidFill>
            </a:rPr>
            <a:t>Plan             </a:t>
          </a:r>
          <a:r>
            <a:rPr lang="en-US" sz="1400" kern="1200" dirty="0">
              <a:solidFill>
                <a:srgbClr val="002060"/>
              </a:solidFill>
            </a:rPr>
            <a:t>(if applicable) </a:t>
          </a:r>
        </a:p>
      </dsp:txBody>
      <dsp:txXfrm>
        <a:off x="2702743" y="3176235"/>
        <a:ext cx="1892016" cy="1756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6C00E-1BFA-41D7-90AC-3BB5E1354B78}">
      <dsp:nvSpPr>
        <dsp:cNvPr id="0" name=""/>
        <dsp:cNvSpPr/>
      </dsp:nvSpPr>
      <dsp:spPr>
        <a:xfrm>
          <a:off x="47154" y="1190"/>
          <a:ext cx="2471380" cy="1348025"/>
        </a:xfrm>
        <a:prstGeom prst="cube">
          <a:avLst/>
        </a:prstGeom>
        <a:solidFill>
          <a:srgbClr val="DAA6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Control Environment </a:t>
          </a:r>
        </a:p>
      </dsp:txBody>
      <dsp:txXfrm>
        <a:off x="47154" y="338196"/>
        <a:ext cx="2134374" cy="1011019"/>
      </dsp:txXfrm>
    </dsp:sp>
    <dsp:sp modelId="{2ED72203-54D7-4B47-8CB5-2DDDCD36E348}">
      <dsp:nvSpPr>
        <dsp:cNvPr id="0" name=""/>
        <dsp:cNvSpPr/>
      </dsp:nvSpPr>
      <dsp:spPr>
        <a:xfrm>
          <a:off x="2743205" y="1190"/>
          <a:ext cx="2391240" cy="1348025"/>
        </a:xfrm>
        <a:prstGeom prst="cube">
          <a:avLst/>
        </a:prstGeom>
        <a:solidFill>
          <a:srgbClr val="DAA6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Risk Assessment </a:t>
          </a:r>
        </a:p>
      </dsp:txBody>
      <dsp:txXfrm>
        <a:off x="2743205" y="338196"/>
        <a:ext cx="2054234" cy="1011019"/>
      </dsp:txXfrm>
    </dsp:sp>
    <dsp:sp modelId="{2B8DD820-613A-451C-8C98-54529CE0C51E}">
      <dsp:nvSpPr>
        <dsp:cNvPr id="0" name=""/>
        <dsp:cNvSpPr/>
      </dsp:nvSpPr>
      <dsp:spPr>
        <a:xfrm>
          <a:off x="76204" y="1573887"/>
          <a:ext cx="2399103" cy="1348025"/>
        </a:xfrm>
        <a:prstGeom prst="cube">
          <a:avLst/>
        </a:prstGeom>
        <a:solidFill>
          <a:srgbClr val="DAA6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Control Activities</a:t>
          </a:r>
        </a:p>
      </dsp:txBody>
      <dsp:txXfrm>
        <a:off x="76204" y="1910893"/>
        <a:ext cx="2062097" cy="1011019"/>
      </dsp:txXfrm>
    </dsp:sp>
    <dsp:sp modelId="{443BFFD6-D05B-4D91-8689-813BC30A48A6}">
      <dsp:nvSpPr>
        <dsp:cNvPr id="0" name=""/>
        <dsp:cNvSpPr/>
      </dsp:nvSpPr>
      <dsp:spPr>
        <a:xfrm>
          <a:off x="2699978" y="1573887"/>
          <a:ext cx="2405416" cy="1348025"/>
        </a:xfrm>
        <a:prstGeom prst="cube">
          <a:avLst/>
        </a:prstGeom>
        <a:solidFill>
          <a:srgbClr val="DAA6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rgbClr val="002060"/>
              </a:solidFill>
            </a:rPr>
            <a:t>Information &amp; </a:t>
          </a:r>
          <a:r>
            <a:rPr lang="en-US" sz="2000" kern="1200" dirty="0">
              <a:solidFill>
                <a:srgbClr val="002060"/>
              </a:solidFill>
            </a:rPr>
            <a:t>Communication</a:t>
          </a:r>
        </a:p>
      </dsp:txBody>
      <dsp:txXfrm>
        <a:off x="2699978" y="1910893"/>
        <a:ext cx="2068410" cy="1011019"/>
      </dsp:txXfrm>
    </dsp:sp>
    <dsp:sp modelId="{AA360D67-5CD1-4516-A57F-FB13B408AA13}">
      <dsp:nvSpPr>
        <dsp:cNvPr id="0" name=""/>
        <dsp:cNvSpPr/>
      </dsp:nvSpPr>
      <dsp:spPr>
        <a:xfrm>
          <a:off x="1467445" y="3146583"/>
          <a:ext cx="2246709" cy="1348025"/>
        </a:xfrm>
        <a:prstGeom prst="cube">
          <a:avLst/>
        </a:prstGeom>
        <a:solidFill>
          <a:srgbClr val="DAA6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Monitoring</a:t>
          </a:r>
        </a:p>
      </dsp:txBody>
      <dsp:txXfrm>
        <a:off x="1467445" y="3483589"/>
        <a:ext cx="1909703" cy="1011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C1362-4F3F-4C6C-BCFF-096BA1C7F528}">
      <dsp:nvSpPr>
        <dsp:cNvPr id="0" name=""/>
        <dsp:cNvSpPr/>
      </dsp:nvSpPr>
      <dsp:spPr>
        <a:xfrm>
          <a:off x="1881777" y="547981"/>
          <a:ext cx="3658916" cy="3658916"/>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807EE-10E6-46FD-A51C-2DAF7760B281}">
      <dsp:nvSpPr>
        <dsp:cNvPr id="0" name=""/>
        <dsp:cNvSpPr/>
      </dsp:nvSpPr>
      <dsp:spPr>
        <a:xfrm>
          <a:off x="1881777" y="547981"/>
          <a:ext cx="3658916" cy="3658916"/>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00F86B-5A6E-4CFC-B73E-6763DB7E92A7}">
      <dsp:nvSpPr>
        <dsp:cNvPr id="0" name=""/>
        <dsp:cNvSpPr/>
      </dsp:nvSpPr>
      <dsp:spPr>
        <a:xfrm>
          <a:off x="1881777" y="547981"/>
          <a:ext cx="3658916" cy="3658916"/>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43B3DE-BD24-4D7D-9152-A8CEE99EA186}">
      <dsp:nvSpPr>
        <dsp:cNvPr id="0" name=""/>
        <dsp:cNvSpPr/>
      </dsp:nvSpPr>
      <dsp:spPr>
        <a:xfrm>
          <a:off x="1881777" y="547981"/>
          <a:ext cx="3658916" cy="3658916"/>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483092-767A-4B7E-BE6D-B0387B0C90AF}">
      <dsp:nvSpPr>
        <dsp:cNvPr id="0" name=""/>
        <dsp:cNvSpPr/>
      </dsp:nvSpPr>
      <dsp:spPr>
        <a:xfrm>
          <a:off x="2869166" y="1535370"/>
          <a:ext cx="1684139" cy="168413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Risks</a:t>
          </a:r>
          <a:endParaRPr lang="en-US" sz="3200" b="1" kern="1200" dirty="0"/>
        </a:p>
      </dsp:txBody>
      <dsp:txXfrm>
        <a:off x="3115802" y="1782006"/>
        <a:ext cx="1190867" cy="1190867"/>
      </dsp:txXfrm>
    </dsp:sp>
    <dsp:sp modelId="{D19F9E0C-2F7B-4C47-BC45-788F4DC00AD8}">
      <dsp:nvSpPr>
        <dsp:cNvPr id="0" name=""/>
        <dsp:cNvSpPr/>
      </dsp:nvSpPr>
      <dsp:spPr>
        <a:xfrm>
          <a:off x="3001539" y="973"/>
          <a:ext cx="1419392" cy="11788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Inherent</a:t>
          </a:r>
          <a:endParaRPr lang="en-US" sz="1800" b="1" kern="1200" dirty="0"/>
        </a:p>
      </dsp:txBody>
      <dsp:txXfrm>
        <a:off x="3209404" y="173618"/>
        <a:ext cx="1003662" cy="833607"/>
      </dsp:txXfrm>
    </dsp:sp>
    <dsp:sp modelId="{9EE832C7-CFF4-4183-A9E3-B0D3BB8EF781}">
      <dsp:nvSpPr>
        <dsp:cNvPr id="0" name=""/>
        <dsp:cNvSpPr/>
      </dsp:nvSpPr>
      <dsp:spPr>
        <a:xfrm>
          <a:off x="4681996" y="1787991"/>
          <a:ext cx="1632513" cy="117889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Impact</a:t>
          </a:r>
          <a:endParaRPr lang="en-US" sz="1800" b="1" kern="1200" dirty="0"/>
        </a:p>
      </dsp:txBody>
      <dsp:txXfrm>
        <a:off x="4921072" y="1960636"/>
        <a:ext cx="1154361" cy="833607"/>
      </dsp:txXfrm>
    </dsp:sp>
    <dsp:sp modelId="{E2571794-C1E5-4C65-B182-DCAB5EEBDEA3}">
      <dsp:nvSpPr>
        <dsp:cNvPr id="0" name=""/>
        <dsp:cNvSpPr/>
      </dsp:nvSpPr>
      <dsp:spPr>
        <a:xfrm>
          <a:off x="3001539" y="3575009"/>
          <a:ext cx="1419392" cy="11788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Residual</a:t>
          </a:r>
          <a:endParaRPr lang="en-US" sz="1500" b="1" kern="1200" dirty="0"/>
        </a:p>
      </dsp:txBody>
      <dsp:txXfrm>
        <a:off x="3209404" y="3747654"/>
        <a:ext cx="1003662" cy="833607"/>
      </dsp:txXfrm>
    </dsp:sp>
    <dsp:sp modelId="{6857DE55-34D5-4A6B-9853-6F626FF7D844}">
      <dsp:nvSpPr>
        <dsp:cNvPr id="0" name=""/>
        <dsp:cNvSpPr/>
      </dsp:nvSpPr>
      <dsp:spPr>
        <a:xfrm>
          <a:off x="1183569" y="1787991"/>
          <a:ext cx="1481296" cy="117889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Likelihood</a:t>
          </a:r>
          <a:endParaRPr lang="en-US" sz="1500" b="1" kern="1200" dirty="0"/>
        </a:p>
      </dsp:txBody>
      <dsp:txXfrm>
        <a:off x="1400500" y="1960636"/>
        <a:ext cx="1047434" cy="833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72F3A-C80D-482D-83C0-C5BF1858AEEB}">
      <dsp:nvSpPr>
        <dsp:cNvPr id="0" name=""/>
        <dsp:cNvSpPr/>
      </dsp:nvSpPr>
      <dsp:spPr>
        <a:xfrm>
          <a:off x="44983" y="145526"/>
          <a:ext cx="2281597" cy="2004986"/>
        </a:xfrm>
        <a:prstGeom prst="ellipse">
          <a:avLst/>
        </a:prstGeom>
        <a:solidFill>
          <a:srgbClr val="0B317A"/>
        </a:solidFill>
        <a:ln w="317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1</a:t>
          </a:r>
          <a:r>
            <a:rPr lang="en-US" sz="1700" b="1" kern="1200" baseline="30000" dirty="0" smtClean="0"/>
            <a:t>ST</a:t>
          </a:r>
          <a:r>
            <a:rPr lang="en-US" sz="1700" b="1" kern="1200" dirty="0" smtClean="0"/>
            <a:t> </a:t>
          </a:r>
        </a:p>
        <a:p>
          <a:pPr lvl="0" algn="ctr" defTabSz="755650">
            <a:lnSpc>
              <a:spcPct val="90000"/>
            </a:lnSpc>
            <a:spcBef>
              <a:spcPct val="0"/>
            </a:spcBef>
            <a:spcAft>
              <a:spcPct val="35000"/>
            </a:spcAft>
          </a:pPr>
          <a:r>
            <a:rPr lang="en-US" sz="1700" b="1" kern="1200" dirty="0" smtClean="0"/>
            <a:t>LINE OF DEFENSE</a:t>
          </a:r>
          <a:endParaRPr lang="en-US" sz="1700" b="1" kern="1200" dirty="0"/>
        </a:p>
      </dsp:txBody>
      <dsp:txXfrm>
        <a:off x="379115" y="439149"/>
        <a:ext cx="1613333" cy="1417740"/>
      </dsp:txXfrm>
    </dsp:sp>
    <dsp:sp modelId="{4880B796-8EB0-48DF-8E82-F25D4491AE61}">
      <dsp:nvSpPr>
        <dsp:cNvPr id="0" name=""/>
        <dsp:cNvSpPr/>
      </dsp:nvSpPr>
      <dsp:spPr>
        <a:xfrm>
          <a:off x="2434106" y="236369"/>
          <a:ext cx="2748413" cy="1780556"/>
        </a:xfrm>
        <a:prstGeom prst="trapezoid">
          <a:avLst/>
        </a:prstGeom>
        <a:solidFill>
          <a:srgbClr val="0B317A"/>
        </a:solidFill>
        <a:ln w="317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SAFEGUARD ASSET &amp; RESOURCES</a:t>
          </a:r>
          <a:endParaRPr lang="en-US" sz="1700" b="1" kern="1200" dirty="0"/>
        </a:p>
      </dsp:txBody>
      <dsp:txXfrm>
        <a:off x="2730865" y="428624"/>
        <a:ext cx="2154895" cy="1588301"/>
      </dsp:txXfrm>
    </dsp:sp>
    <dsp:sp modelId="{9AF0D727-8CB6-47F7-A030-7CE6ABF4AF47}">
      <dsp:nvSpPr>
        <dsp:cNvPr id="0" name=""/>
        <dsp:cNvSpPr/>
      </dsp:nvSpPr>
      <dsp:spPr>
        <a:xfrm>
          <a:off x="5486395" y="2590804"/>
          <a:ext cx="2664172" cy="1955624"/>
        </a:xfrm>
        <a:prstGeom prst="flowChartDocument">
          <a:avLst/>
        </a:prstGeom>
        <a:solidFill>
          <a:srgbClr val="0B317A"/>
        </a:solidFill>
        <a:ln w="317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FRAUD &amp; </a:t>
          </a:r>
        </a:p>
        <a:p>
          <a:pPr lvl="0" algn="ctr" defTabSz="755650">
            <a:lnSpc>
              <a:spcPct val="90000"/>
            </a:lnSpc>
            <a:spcBef>
              <a:spcPct val="0"/>
            </a:spcBef>
            <a:spcAft>
              <a:spcPct val="35000"/>
            </a:spcAft>
          </a:pPr>
          <a:r>
            <a:rPr lang="en-US" sz="1700" b="1" kern="1200" dirty="0" smtClean="0"/>
            <a:t>REPUTATION DAMAGE</a:t>
          </a:r>
          <a:endParaRPr lang="en-US" sz="1700" b="1" kern="1200" dirty="0"/>
        </a:p>
      </dsp:txBody>
      <dsp:txXfrm>
        <a:off x="5486395" y="2590804"/>
        <a:ext cx="2664172" cy="1568302"/>
      </dsp:txXfrm>
    </dsp:sp>
    <dsp:sp modelId="{5410CFEA-5EE2-4D74-9177-9D8F1500B2DE}">
      <dsp:nvSpPr>
        <dsp:cNvPr id="0" name=""/>
        <dsp:cNvSpPr/>
      </dsp:nvSpPr>
      <dsp:spPr>
        <a:xfrm>
          <a:off x="5486409" y="219475"/>
          <a:ext cx="2664172" cy="1799818"/>
        </a:xfrm>
        <a:prstGeom prst="flowChartDocument">
          <a:avLst/>
        </a:prstGeom>
        <a:solidFill>
          <a:srgbClr val="0B317A"/>
        </a:solidFill>
        <a:ln w="3492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ACTS AS THE CHECKS &amp; BALANCES</a:t>
          </a:r>
          <a:endParaRPr lang="en-US" sz="1700" b="1" kern="1200" dirty="0"/>
        </a:p>
      </dsp:txBody>
      <dsp:txXfrm>
        <a:off x="5486409" y="219475"/>
        <a:ext cx="2664172" cy="1443354"/>
      </dsp:txXfrm>
    </dsp:sp>
    <dsp:sp modelId="{4B78FC8D-6CB8-4F3C-B668-88AF7D1F6591}">
      <dsp:nvSpPr>
        <dsp:cNvPr id="0" name=""/>
        <dsp:cNvSpPr/>
      </dsp:nvSpPr>
      <dsp:spPr>
        <a:xfrm>
          <a:off x="0" y="2502913"/>
          <a:ext cx="2335333" cy="2026118"/>
        </a:xfrm>
        <a:prstGeom prst="ellipse">
          <a:avLst/>
        </a:prstGeom>
        <a:solidFill>
          <a:srgbClr val="0B317A"/>
        </a:solidFill>
        <a:ln w="317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INACCURATE &amp; INCOMPLETE FISCAL INFORMATION</a:t>
          </a:r>
        </a:p>
      </dsp:txBody>
      <dsp:txXfrm>
        <a:off x="342002" y="2799631"/>
        <a:ext cx="1651329" cy="1432682"/>
      </dsp:txXfrm>
    </dsp:sp>
    <dsp:sp modelId="{F9E251F2-F0E2-479C-9417-6185AEE1EB81}">
      <dsp:nvSpPr>
        <dsp:cNvPr id="0" name=""/>
        <dsp:cNvSpPr/>
      </dsp:nvSpPr>
      <dsp:spPr>
        <a:xfrm>
          <a:off x="2476240" y="2560484"/>
          <a:ext cx="2664172" cy="1806372"/>
        </a:xfrm>
        <a:prstGeom prst="trapezoid">
          <a:avLst/>
        </a:prstGeom>
        <a:solidFill>
          <a:srgbClr val="0B317A"/>
        </a:solidFill>
        <a:ln w="317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WASTE &amp; MISUSE OF ASSETS</a:t>
          </a:r>
          <a:endParaRPr lang="en-US" sz="1700" b="1" kern="1200" dirty="0"/>
        </a:p>
      </dsp:txBody>
      <dsp:txXfrm>
        <a:off x="2777302" y="2764611"/>
        <a:ext cx="2062048" cy="1602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DD820-613A-451C-8C98-54529CE0C51E}">
      <dsp:nvSpPr>
        <dsp:cNvPr id="0" name=""/>
        <dsp:cNvSpPr/>
      </dsp:nvSpPr>
      <dsp:spPr>
        <a:xfrm>
          <a:off x="1758534" y="97047"/>
          <a:ext cx="4330095" cy="1224449"/>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rgbClr val="002060"/>
              </a:solidFill>
            </a:rPr>
            <a:t>Identify &amp; document each </a:t>
          </a:r>
        </a:p>
        <a:p>
          <a:pPr lvl="0" algn="ctr" defTabSz="933450">
            <a:lnSpc>
              <a:spcPct val="90000"/>
            </a:lnSpc>
            <a:spcBef>
              <a:spcPct val="0"/>
            </a:spcBef>
            <a:spcAft>
              <a:spcPct val="35000"/>
            </a:spcAft>
          </a:pPr>
          <a:r>
            <a:rPr lang="en-US" sz="2100" b="1" kern="1200" dirty="0">
              <a:solidFill>
                <a:srgbClr val="002060"/>
              </a:solidFill>
            </a:rPr>
            <a:t>Significant Fiscal Process</a:t>
          </a:r>
          <a:r>
            <a:rPr lang="en-US" sz="2100" b="0" kern="1200" dirty="0">
              <a:solidFill>
                <a:srgbClr val="FF0000"/>
              </a:solidFill>
            </a:rPr>
            <a:t>*</a:t>
          </a:r>
        </a:p>
      </dsp:txBody>
      <dsp:txXfrm>
        <a:off x="1758534" y="403159"/>
        <a:ext cx="4023983" cy="918337"/>
      </dsp:txXfrm>
    </dsp:sp>
    <dsp:sp modelId="{443BFFD6-D05B-4D91-8689-813BC30A48A6}">
      <dsp:nvSpPr>
        <dsp:cNvPr id="0" name=""/>
        <dsp:cNvSpPr/>
      </dsp:nvSpPr>
      <dsp:spPr>
        <a:xfrm>
          <a:off x="1420127" y="1288470"/>
          <a:ext cx="4362827" cy="1512676"/>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100000"/>
            </a:lnSpc>
            <a:spcBef>
              <a:spcPct val="0"/>
            </a:spcBef>
            <a:spcAft>
              <a:spcPts val="400"/>
            </a:spcAft>
          </a:pPr>
          <a:endParaRPr lang="en-US" sz="2100" b="1" kern="1200" dirty="0">
            <a:solidFill>
              <a:srgbClr val="002060"/>
            </a:solidFill>
          </a:endParaRPr>
        </a:p>
        <a:p>
          <a:pPr lvl="0" algn="ctr" defTabSz="933450">
            <a:lnSpc>
              <a:spcPct val="100000"/>
            </a:lnSpc>
            <a:spcBef>
              <a:spcPct val="0"/>
            </a:spcBef>
            <a:spcAft>
              <a:spcPts val="400"/>
            </a:spcAft>
          </a:pPr>
          <a:r>
            <a:rPr lang="en-US" sz="2100" b="1" kern="1200" dirty="0">
              <a:solidFill>
                <a:srgbClr val="002060"/>
              </a:solidFill>
            </a:rPr>
            <a:t>Perform a Risk Assessment of each Significant Fiscal Process</a:t>
          </a:r>
        </a:p>
        <a:p>
          <a:pPr lvl="0" algn="ctr" defTabSz="933450">
            <a:lnSpc>
              <a:spcPct val="100000"/>
            </a:lnSpc>
            <a:spcBef>
              <a:spcPct val="0"/>
            </a:spcBef>
            <a:spcAft>
              <a:spcPts val="400"/>
            </a:spcAft>
          </a:pPr>
          <a:r>
            <a:rPr lang="en-US" sz="2100" b="1" kern="1200" dirty="0">
              <a:solidFill>
                <a:srgbClr val="002060"/>
              </a:solidFill>
            </a:rPr>
            <a:t> </a:t>
          </a:r>
        </a:p>
      </dsp:txBody>
      <dsp:txXfrm>
        <a:off x="1420127" y="1666639"/>
        <a:ext cx="3984658" cy="1134507"/>
      </dsp:txXfrm>
    </dsp:sp>
    <dsp:sp modelId="{AA360D67-5CD1-4516-A57F-FB13B408AA13}">
      <dsp:nvSpPr>
        <dsp:cNvPr id="0" name=""/>
        <dsp:cNvSpPr/>
      </dsp:nvSpPr>
      <dsp:spPr>
        <a:xfrm>
          <a:off x="1101161" y="2761273"/>
          <a:ext cx="4201033" cy="1380311"/>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rgbClr val="002060"/>
              </a:solidFill>
            </a:rPr>
            <a:t>Identify Controls &amp; </a:t>
          </a:r>
          <a:endParaRPr lang="en-US" sz="2100" b="1" kern="1200" dirty="0" smtClean="0">
            <a:solidFill>
              <a:srgbClr val="002060"/>
            </a:solidFill>
          </a:endParaRPr>
        </a:p>
        <a:p>
          <a:pPr lvl="0" algn="ctr" defTabSz="933450">
            <a:lnSpc>
              <a:spcPct val="90000"/>
            </a:lnSpc>
            <a:spcBef>
              <a:spcPct val="0"/>
            </a:spcBef>
            <a:spcAft>
              <a:spcPct val="35000"/>
            </a:spcAft>
          </a:pPr>
          <a:r>
            <a:rPr lang="en-US" sz="2100" b="1" kern="1200" dirty="0" smtClean="0">
              <a:solidFill>
                <a:srgbClr val="002060"/>
              </a:solidFill>
            </a:rPr>
            <a:t>Test </a:t>
          </a:r>
          <a:r>
            <a:rPr lang="en-US" sz="2100" b="1" kern="1200" dirty="0">
              <a:solidFill>
                <a:srgbClr val="002060"/>
              </a:solidFill>
            </a:rPr>
            <a:t>the Controls</a:t>
          </a:r>
        </a:p>
      </dsp:txBody>
      <dsp:txXfrm>
        <a:off x="1101161" y="3106351"/>
        <a:ext cx="3855955" cy="10352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2" name="Rectangle 4"/>
          <p:cNvSpPr>
            <a:spLocks noGrp="1" noChangeArrowheads="1"/>
          </p:cNvSpPr>
          <p:nvPr>
            <p:ph type="ftr" sz="quarter" idx="2"/>
          </p:nvPr>
        </p:nvSpPr>
        <p:spPr bwMode="auto">
          <a:xfrm>
            <a:off x="1" y="9143768"/>
            <a:ext cx="3200400" cy="45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2" tIns="46072" rIns="92142" bIns="46072" numCol="1" anchor="b" anchorCtr="0" compatLnSpc="1">
            <a:prstTxWarp prst="textNoShape">
              <a:avLst/>
            </a:prstTxWarp>
          </a:bodyPr>
          <a:lstStyle>
            <a:lvl1pPr defTabSz="921087" eaLnBrk="0" hangingPunct="0">
              <a:defRPr sz="1300">
                <a:latin typeface="Times New Roman" panose="02020603050405020304" pitchFamily="18" charset="0"/>
              </a:defRPr>
            </a:lvl1pPr>
          </a:lstStyle>
          <a:p>
            <a:endParaRPr lang="en-US" altLang="en-US" dirty="0"/>
          </a:p>
        </p:txBody>
      </p:sp>
      <p:sp>
        <p:nvSpPr>
          <p:cNvPr id="135173" name="Rectangle 5"/>
          <p:cNvSpPr>
            <a:spLocks noGrp="1" noChangeArrowheads="1"/>
          </p:cNvSpPr>
          <p:nvPr>
            <p:ph type="sldNum" sz="quarter" idx="3"/>
          </p:nvPr>
        </p:nvSpPr>
        <p:spPr bwMode="auto">
          <a:xfrm>
            <a:off x="4114802" y="9143768"/>
            <a:ext cx="3200400" cy="45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2" tIns="46072" rIns="92142" bIns="46072" numCol="1" anchor="b" anchorCtr="0" compatLnSpc="1">
            <a:prstTxWarp prst="textNoShape">
              <a:avLst/>
            </a:prstTxWarp>
          </a:bodyPr>
          <a:lstStyle>
            <a:lvl1pPr algn="r" defTabSz="921087" eaLnBrk="0" hangingPunct="0">
              <a:defRPr sz="1300">
                <a:latin typeface="Times New Roman" panose="02020603050405020304" pitchFamily="18" charset="0"/>
              </a:defRPr>
            </a:lvl1pPr>
          </a:lstStyle>
          <a:p>
            <a:fld id="{268BE2B0-A4EC-4E6E-BF60-8CB734D22C55}" type="slidenum">
              <a:rPr lang="en-US" altLang="en-US"/>
              <a:pPr/>
              <a:t>‹#›</a:t>
            </a:fld>
            <a:endParaRPr lang="en-US" altLang="en-US" dirty="0"/>
          </a:p>
        </p:txBody>
      </p:sp>
      <p:sp>
        <p:nvSpPr>
          <p:cNvPr id="135178" name="Rectangle 10"/>
          <p:cNvSpPr>
            <a:spLocks noGrp="1" noChangeArrowheads="1"/>
          </p:cNvSpPr>
          <p:nvPr>
            <p:ph type="hdr" sz="quarter"/>
          </p:nvPr>
        </p:nvSpPr>
        <p:spPr bwMode="auto">
          <a:xfrm>
            <a:off x="1828801" y="157396"/>
            <a:ext cx="2941983" cy="4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94" tIns="47796" rIns="95594" bIns="47796" numCol="1" anchor="t" anchorCtr="0" compatLnSpc="1">
            <a:prstTxWarp prst="textNoShape">
              <a:avLst/>
            </a:prstTxWarp>
          </a:bodyPr>
          <a:lstStyle>
            <a:lvl1pP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sp>
        <p:nvSpPr>
          <p:cNvPr id="135179" name="Rectangle 11"/>
          <p:cNvSpPr>
            <a:spLocks noGrp="1" noChangeArrowheads="1"/>
          </p:cNvSpPr>
          <p:nvPr>
            <p:ph type="dt" idx="1"/>
          </p:nvPr>
        </p:nvSpPr>
        <p:spPr bwMode="auto">
          <a:xfrm>
            <a:off x="5009324" y="157396"/>
            <a:ext cx="2146853" cy="4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94" tIns="47796" rIns="95594" bIns="47796" numCol="1" anchor="t" anchorCtr="0" compatLnSpc="1">
            <a:prstTxWarp prst="textNoShape">
              <a:avLst/>
            </a:prstTxWarp>
          </a:bodyPr>
          <a:lstStyle>
            <a:lvl1pPr algn="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pic>
        <p:nvPicPr>
          <p:cNvPr id="135181" name="Picture 13" descr="DOA-Logo-PMS653&amp;blackdark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55" y="236097"/>
            <a:ext cx="1351721" cy="3869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nvSpPr>
        <p:spPr bwMode="auto">
          <a:xfrm>
            <a:off x="1033672" y="4564505"/>
            <a:ext cx="5247861" cy="42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5594" tIns="47796" rIns="95594" bIns="47796"/>
          <a:lstStyle/>
          <a:p>
            <a:pPr eaLnBrk="0" hangingPunct="0"/>
            <a:endParaRPr lang="en-US" altLang="en-US" sz="1300" dirty="0">
              <a:latin typeface="Arial" panose="020B0604020202020204" pitchFamily="34" charset="0"/>
            </a:endParaRPr>
          </a:p>
        </p:txBody>
      </p:sp>
      <p:sp>
        <p:nvSpPr>
          <p:cNvPr id="2059" name="Rectangle 11"/>
          <p:cNvSpPr>
            <a:spLocks noGrp="1" noChangeArrowheads="1"/>
          </p:cNvSpPr>
          <p:nvPr>
            <p:ph type="ftr" sz="quarter" idx="4"/>
          </p:nvPr>
        </p:nvSpPr>
        <p:spPr bwMode="auto">
          <a:xfrm>
            <a:off x="79514" y="9050312"/>
            <a:ext cx="3101008" cy="4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94" tIns="47796" rIns="95594" bIns="47796" numCol="1" anchor="b" anchorCtr="0" compatLnSpc="1">
            <a:prstTxWarp prst="textNoShape">
              <a:avLst/>
            </a:prstTxWarp>
          </a:bodyPr>
          <a:lstStyle>
            <a:lvl1pP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sp>
        <p:nvSpPr>
          <p:cNvPr id="2060" name="Rectangle 12"/>
          <p:cNvSpPr>
            <a:spLocks noGrp="1" noChangeArrowheads="1"/>
          </p:cNvSpPr>
          <p:nvPr>
            <p:ph type="sldNum" sz="quarter" idx="5"/>
          </p:nvPr>
        </p:nvSpPr>
        <p:spPr bwMode="auto">
          <a:xfrm>
            <a:off x="4134680" y="9050312"/>
            <a:ext cx="3101008" cy="4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94" tIns="47796" rIns="95594" bIns="47796" numCol="1" anchor="b" anchorCtr="0" compatLnSpc="1">
            <a:prstTxWarp prst="textNoShape">
              <a:avLst/>
            </a:prstTxWarp>
          </a:bodyPr>
          <a:lstStyle>
            <a:lvl1pPr algn="r" eaLnBrk="0" hangingPunct="0">
              <a:defRPr sz="1300">
                <a:latin typeface="Arial" panose="020B0604020202020204" pitchFamily="34" charset="0"/>
                <a:ea typeface="ＭＳ Ｐゴシック" panose="020B0600070205080204" pitchFamily="34" charset="-128"/>
              </a:defRPr>
            </a:lvl1pPr>
          </a:lstStyle>
          <a:p>
            <a:fld id="{F6CBD598-D39C-4611-90F7-CE91C3E3528E}" type="slidenum">
              <a:rPr lang="en-US" altLang="en-US"/>
              <a:pPr/>
              <a:t>‹#›</a:t>
            </a:fld>
            <a:endParaRPr lang="en-US" altLang="en-US" dirty="0"/>
          </a:p>
        </p:txBody>
      </p:sp>
      <p:sp>
        <p:nvSpPr>
          <p:cNvPr id="2061" name="Rectangle 13"/>
          <p:cNvSpPr>
            <a:spLocks noGrp="1" noChangeArrowheads="1"/>
          </p:cNvSpPr>
          <p:nvPr>
            <p:ph type="hdr" sz="quarter"/>
          </p:nvPr>
        </p:nvSpPr>
        <p:spPr bwMode="auto">
          <a:xfrm>
            <a:off x="1669773" y="157396"/>
            <a:ext cx="2941983" cy="4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94" tIns="47796" rIns="95594" bIns="47796" numCol="1" anchor="t" anchorCtr="0" compatLnSpc="1">
            <a:prstTxWarp prst="textNoShape">
              <a:avLst/>
            </a:prstTxWarp>
          </a:bodyPr>
          <a:lstStyle>
            <a:lvl1pP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sp>
        <p:nvSpPr>
          <p:cNvPr id="2062" name="Rectangle 14"/>
          <p:cNvSpPr>
            <a:spLocks noGrp="1" noChangeArrowheads="1"/>
          </p:cNvSpPr>
          <p:nvPr>
            <p:ph type="dt" idx="1"/>
          </p:nvPr>
        </p:nvSpPr>
        <p:spPr bwMode="auto">
          <a:xfrm>
            <a:off x="4850297" y="157396"/>
            <a:ext cx="2146853" cy="4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94" tIns="47796" rIns="95594" bIns="47796" numCol="1" anchor="t" anchorCtr="0" compatLnSpc="1">
            <a:prstTxWarp prst="textNoShape">
              <a:avLst/>
            </a:prstTxWarp>
          </a:bodyPr>
          <a:lstStyle>
            <a:lvl1pPr algn="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pic>
        <p:nvPicPr>
          <p:cNvPr id="2063" name="Picture 15" descr="DOA-Logo-PMS653&amp;blackdark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8" y="236097"/>
            <a:ext cx="1351721" cy="386934"/>
          </a:xfrm>
          <a:prstGeom prst="rect">
            <a:avLst/>
          </a:prstGeom>
          <a:noFill/>
          <a:extLst>
            <a:ext uri="{909E8E84-426E-40DD-AFC4-6F175D3DCCD1}">
              <a14:hiddenFill xmlns:a14="http://schemas.microsoft.com/office/drawing/2010/main">
                <a:solidFill>
                  <a:srgbClr val="FFFFFF"/>
                </a:solidFill>
              </a14:hiddenFill>
            </a:ext>
          </a:extLst>
        </p:spPr>
      </p:pic>
      <p:sp>
        <p:nvSpPr>
          <p:cNvPr id="2064" name="Text Box 16"/>
          <p:cNvSpPr txBox="1">
            <a:spLocks noChangeArrowheads="1"/>
          </p:cNvSpPr>
          <p:nvPr/>
        </p:nvSpPr>
        <p:spPr bwMode="auto">
          <a:xfrm>
            <a:off x="1192697" y="1180477"/>
            <a:ext cx="4929809" cy="3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594" tIns="47796" rIns="95594" bIns="47796">
            <a:spAutoFit/>
          </a:bodyPr>
          <a:lstStyle/>
          <a:p>
            <a:pPr>
              <a:spcBef>
                <a:spcPct val="50000"/>
              </a:spcBef>
            </a:pPr>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Grp="1" noChangeArrowheads="1"/>
          </p:cNvSpPr>
          <p:nvPr>
            <p:ph type="sldNum" sz="quarter" idx="5"/>
          </p:nvPr>
        </p:nvSpPr>
        <p:spPr>
          <a:ln/>
        </p:spPr>
        <p:txBody>
          <a:bodyPr/>
          <a:lstStyle/>
          <a:p>
            <a:fld id="{D8FF93DE-00C4-47AD-8D39-003241A8C972}" type="slidenum">
              <a:rPr lang="en-US" altLang="en-US"/>
              <a:pPr/>
              <a:t>1</a:t>
            </a:fld>
            <a:endParaRPr lang="en-US" altLang="en-US" dirty="0"/>
          </a:p>
        </p:txBody>
      </p:sp>
      <p:sp>
        <p:nvSpPr>
          <p:cNvPr id="2" name="Notes Placeholder 1"/>
          <p:cNvSpPr>
            <a:spLocks noGrp="1"/>
          </p:cNvSpPr>
          <p:nvPr>
            <p:ph type="body" idx="1"/>
          </p:nvPr>
        </p:nvSpPr>
        <p:spPr>
          <a:xfrm>
            <a:off x="732183" y="4620251"/>
            <a:ext cx="5850835" cy="3780799"/>
          </a:xfrm>
          <a:prstGeom prst="rect">
            <a:avLst/>
          </a:prstGeom>
        </p:spPr>
        <p:txBody>
          <a:bodyPr lIns="95594" tIns="47796" rIns="95594" bIns="47796"/>
          <a:lstStyle/>
          <a:p>
            <a:pPr algn="l" defTabSz="956097">
              <a:defRPr/>
            </a:pPr>
            <a:r>
              <a:rPr lang="en-US" sz="1200" dirty="0"/>
              <a:t>Welcome to the Department of Accounts, A</a:t>
            </a:r>
            <a:r>
              <a:rPr lang="en-US" sz="1200" i="1" dirty="0"/>
              <a:t>gency Risk Management &amp; Internal Control Standards </a:t>
            </a:r>
            <a:r>
              <a:rPr lang="en-US" sz="1200" dirty="0"/>
              <a:t>Training for Fiscal Officers, Managers and Staff.  </a:t>
            </a:r>
          </a:p>
          <a:p>
            <a:pPr algn="l" defTabSz="956097">
              <a:defRPr/>
            </a:pPr>
            <a:r>
              <a:rPr lang="en-US" sz="1200" dirty="0"/>
              <a:t>The Agency Risk Management and Internal Control Standards will be referred to as “ARMICS” throughout this training.</a:t>
            </a:r>
          </a:p>
          <a:p>
            <a:pPr algn="l"/>
            <a:endParaRPr lang="en-US" sz="1200" b="1" dirty="0"/>
          </a:p>
          <a:p>
            <a:endParaRPr lang="en-US" sz="12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b="1" dirty="0" smtClean="0"/>
              <a:t>We ALL HAVE A ROLE to help ensure VIRGINIA’S PRACTICES are sound by: </a:t>
            </a:r>
          </a:p>
          <a:p>
            <a:endParaRPr lang="en-US" sz="1200" b="1" dirty="0" smtClean="0"/>
          </a:p>
          <a:p>
            <a:pPr marL="187425" indent="-187425" defTabSz="999603">
              <a:spcBef>
                <a:spcPts val="0"/>
              </a:spcBef>
              <a:buFont typeface="Arial" panose="020B0604020202020204" pitchFamily="34" charset="0"/>
              <a:buChar char="•"/>
              <a:defRPr/>
            </a:pPr>
            <a:r>
              <a:rPr lang="en-US" sz="1200" dirty="0" smtClean="0"/>
              <a:t>Planning strategically,</a:t>
            </a:r>
          </a:p>
          <a:p>
            <a:pPr marL="187425" indent="-187425">
              <a:spcBef>
                <a:spcPts val="0"/>
              </a:spcBef>
              <a:buFont typeface="Arial" panose="020B0604020202020204" pitchFamily="34" charset="0"/>
              <a:buChar char="•"/>
            </a:pPr>
            <a:r>
              <a:rPr lang="en-US" sz="1200" dirty="0" smtClean="0"/>
              <a:t>Accurately forecasting expenditures and revenues,</a:t>
            </a:r>
          </a:p>
          <a:p>
            <a:pPr marL="187425" indent="-187425">
              <a:spcBef>
                <a:spcPts val="0"/>
              </a:spcBef>
              <a:buFont typeface="Arial" panose="020B0604020202020204" pitchFamily="34" charset="0"/>
              <a:buChar char="•"/>
            </a:pPr>
            <a:r>
              <a:rPr lang="en-US" sz="1200" dirty="0" smtClean="0"/>
              <a:t>Complying with financial reporting requirements, laws, regulations, policies</a:t>
            </a:r>
            <a:r>
              <a:rPr lang="en-US" sz="1200" baseline="0" dirty="0" smtClean="0"/>
              <a:t> and procedures,</a:t>
            </a:r>
            <a:endParaRPr lang="en-US" sz="1200" dirty="0" smtClean="0"/>
          </a:p>
          <a:p>
            <a:pPr marL="187425" indent="-187425">
              <a:spcBef>
                <a:spcPts val="0"/>
              </a:spcBef>
              <a:buFont typeface="Arial" panose="020B0604020202020204" pitchFamily="34" charset="0"/>
              <a:buChar char="•"/>
            </a:pPr>
            <a:r>
              <a:rPr lang="en-US" sz="1200" dirty="0" smtClean="0"/>
              <a:t>Monitoring fiscal processes and procedures,</a:t>
            </a:r>
          </a:p>
          <a:p>
            <a:pPr marL="187425" indent="-187425">
              <a:spcBef>
                <a:spcPts val="0"/>
              </a:spcBef>
              <a:buFont typeface="Arial" panose="020B0604020202020204" pitchFamily="34" charset="0"/>
              <a:buChar char="•"/>
            </a:pPr>
            <a:r>
              <a:rPr lang="en-US" sz="1200" dirty="0" smtClean="0"/>
              <a:t>Mitigating potential organizational risk and fraud risk,</a:t>
            </a:r>
          </a:p>
          <a:p>
            <a:pPr marL="187425" indent="-187425">
              <a:spcBef>
                <a:spcPts val="0"/>
              </a:spcBef>
              <a:buFont typeface="Arial" panose="020B0604020202020204" pitchFamily="34" charset="0"/>
              <a:buChar char="•"/>
            </a:pPr>
            <a:r>
              <a:rPr lang="en-US" sz="1200" dirty="0" smtClean="0"/>
              <a:t>Safeguarding assets; implementing controls, and monitoring Internal Control,</a:t>
            </a:r>
          </a:p>
          <a:p>
            <a:pPr marL="187425" indent="-187425">
              <a:spcBef>
                <a:spcPts val="0"/>
              </a:spcBef>
              <a:buFont typeface="Arial" panose="020B0604020202020204" pitchFamily="34" charset="0"/>
              <a:buChar char="•"/>
            </a:pPr>
            <a:r>
              <a:rPr lang="en-US" sz="1200" dirty="0" smtClean="0"/>
              <a:t>Independently studying problem areas; recommending sound improvement strategies; and taking corrective action.</a:t>
            </a:r>
          </a:p>
          <a:p>
            <a:endParaRPr lang="en-US" sz="1200" b="0" dirty="0" smtClean="0"/>
          </a:p>
          <a:p>
            <a:r>
              <a:rPr lang="en-US" sz="1200" b="1" dirty="0" smtClean="0"/>
              <a:t>EVERY AGENCY HEAD, FISCAL OFFICER, MANAGER, AND EMPLOYEE has a RESPONSIBILITY AND ROLE</a:t>
            </a:r>
            <a:r>
              <a:rPr lang="en-US" sz="1200" b="1" baseline="0" dirty="0" smtClean="0"/>
              <a:t> </a:t>
            </a:r>
            <a:r>
              <a:rPr lang="en-US" sz="1200" b="1" dirty="0" smtClean="0"/>
              <a:t>in ensuring that the SYSTEM OF INTERNAL CONTROL is effective in achieving VIRGINIA’S LONG-TERM GOAL of being a “BEST-MANAGED STATE</a:t>
            </a:r>
            <a:r>
              <a:rPr lang="en-US" sz="1200" b="1" baseline="0" dirty="0" smtClean="0"/>
              <a:t>.</a:t>
            </a:r>
            <a:r>
              <a:rPr lang="en-US" sz="1200" b="1" dirty="0" smtClean="0"/>
              <a:t>”</a:t>
            </a:r>
            <a:endParaRPr lang="en-US" sz="1200" b="1"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10</a:t>
            </a:fld>
            <a:endParaRPr lang="en-US" altLang="en-US" dirty="0"/>
          </a:p>
        </p:txBody>
      </p:sp>
    </p:spTree>
    <p:extLst>
      <p:ext uri="{BB962C8B-B14F-4D97-AF65-F5344CB8AC3E}">
        <p14:creationId xmlns:p14="http://schemas.microsoft.com/office/powerpoint/2010/main" val="19070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dirty="0" smtClean="0"/>
              <a:t>Exhibiting</a:t>
            </a:r>
            <a:r>
              <a:rPr lang="en-US" sz="1200" baseline="0" dirty="0" smtClean="0"/>
              <a:t> its commitment to Internal Control, </a:t>
            </a:r>
            <a:r>
              <a:rPr lang="en-US" sz="1200" dirty="0" smtClean="0"/>
              <a:t>Virginia government</a:t>
            </a:r>
            <a:r>
              <a:rPr lang="en-US" sz="1200" baseline="0" dirty="0" smtClean="0"/>
              <a:t> has taken ACTION and sought ways to mitigate risks; improve accountability and reporting; and establish internal control in achieving  its objectives, through the implementation of the </a:t>
            </a:r>
            <a:r>
              <a:rPr lang="en-US" sz="1200" i="1" baseline="0" dirty="0" smtClean="0"/>
              <a:t>Agency Risk Management and Internal Control Standards </a:t>
            </a:r>
            <a:r>
              <a:rPr lang="en-US" sz="1200" baseline="0" dirty="0" smtClean="0"/>
              <a:t>(ARMICS).</a:t>
            </a:r>
          </a:p>
          <a:p>
            <a:pPr algn="just"/>
            <a:endParaRPr lang="en-US" sz="1200" baseline="0" dirty="0" smtClean="0"/>
          </a:p>
          <a:p>
            <a:pPr marL="171450" indent="-171450" algn="just">
              <a:buFont typeface="Arial" panose="020B0604020202020204" pitchFamily="34" charset="0"/>
              <a:buChar char="•"/>
            </a:pPr>
            <a:r>
              <a:rPr lang="en-US" sz="1200" baseline="0" dirty="0" smtClean="0"/>
              <a:t>In November 2006</a:t>
            </a:r>
            <a:r>
              <a:rPr lang="en-US" sz="1200" baseline="0" dirty="0"/>
              <a:t>, u</a:t>
            </a:r>
            <a:r>
              <a:rPr lang="en-US" sz="1200" dirty="0"/>
              <a:t>nder the Authority of the </a:t>
            </a:r>
            <a:r>
              <a:rPr lang="en-US" sz="1200" i="1" dirty="0"/>
              <a:t>Code of Virginia</a:t>
            </a:r>
            <a:r>
              <a:rPr lang="en-US" sz="1200" dirty="0"/>
              <a:t>, </a:t>
            </a:r>
            <a:r>
              <a:rPr lang="en-US" sz="1200" dirty="0" smtClean="0"/>
              <a:t>the </a:t>
            </a:r>
            <a:r>
              <a:rPr lang="en-US" sz="1200" i="1" dirty="0" smtClean="0"/>
              <a:t>Office of the Comptroller </a:t>
            </a:r>
            <a:r>
              <a:rPr lang="en-US" sz="1200" dirty="0" smtClean="0"/>
              <a:t>published ARMICS via </a:t>
            </a:r>
            <a:r>
              <a:rPr lang="en-US" sz="1200" i="1" dirty="0" smtClean="0"/>
              <a:t>Office of the Comptroller’s Directive 1-07</a:t>
            </a:r>
            <a:r>
              <a:rPr lang="en-US" sz="1200" dirty="0" smtClean="0"/>
              <a:t> as </a:t>
            </a:r>
            <a:r>
              <a:rPr lang="en-US" sz="1200" dirty="0"/>
              <a:t>the definitive source for Internal Control. </a:t>
            </a:r>
          </a:p>
          <a:p>
            <a:pPr marL="179239" indent="-179239">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11</a:t>
            </a:fld>
            <a:endParaRPr lang="en-US" altLang="en-US" dirty="0"/>
          </a:p>
        </p:txBody>
      </p:sp>
    </p:spTree>
    <p:extLst>
      <p:ext uri="{BB962C8B-B14F-4D97-AF65-F5344CB8AC3E}">
        <p14:creationId xmlns:p14="http://schemas.microsoft.com/office/powerpoint/2010/main" val="387065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dirty="0" smtClean="0"/>
              <a:t>Virginia has designed the ARMICS </a:t>
            </a:r>
            <a:r>
              <a:rPr lang="en-US" sz="1200" i="1" dirty="0" smtClean="0"/>
              <a:t>Standards </a:t>
            </a:r>
            <a:r>
              <a:rPr lang="en-US" sz="1200" dirty="0" smtClean="0"/>
              <a:t>to achieve five objectives: </a:t>
            </a:r>
          </a:p>
          <a:p>
            <a:endParaRPr lang="en-US" sz="1200" dirty="0" smtClean="0"/>
          </a:p>
          <a:p>
            <a:pPr marL="249900" indent="-249900">
              <a:buFont typeface="+mj-lt"/>
              <a:buAutoNum type="arabicPeriod"/>
            </a:pPr>
            <a:r>
              <a:rPr lang="en-US" sz="1200" dirty="0" smtClean="0"/>
              <a:t>Strategically, by assuming Internal Control best practices to provide reasonable assurance that goals and objectives are met;</a:t>
            </a:r>
          </a:p>
          <a:p>
            <a:pPr marL="249900" indent="-249900">
              <a:buFont typeface="+mj-lt"/>
              <a:buAutoNum type="arabicPeriod"/>
            </a:pPr>
            <a:r>
              <a:rPr lang="en-US" sz="1200" dirty="0" smtClean="0"/>
              <a:t>Operationally, to ensure effective and efficient use of fiscal resources;</a:t>
            </a:r>
          </a:p>
          <a:p>
            <a:pPr marL="249900" indent="-249900">
              <a:buFont typeface="+mj-lt"/>
              <a:buAutoNum type="arabicPeriod"/>
            </a:pPr>
            <a:r>
              <a:rPr lang="en-US" sz="1200" dirty="0" smtClean="0"/>
              <a:t>Reporting-wise, to provide integrity and reliability of Virginia’s financial reporting;</a:t>
            </a:r>
          </a:p>
          <a:p>
            <a:pPr marL="249900" indent="-249900">
              <a:buFont typeface="+mj-lt"/>
              <a:buAutoNum type="arabicPeriod"/>
            </a:pPr>
            <a:r>
              <a:rPr lang="en-US" sz="1200" dirty="0" smtClean="0"/>
              <a:t>Compliance, to ensure compliance with applicable laws and regulations; </a:t>
            </a:r>
            <a:r>
              <a:rPr lang="en-US" sz="1200" u="sng" dirty="0" smtClean="0"/>
              <a:t>and lastly</a:t>
            </a:r>
            <a:r>
              <a:rPr lang="en-US" sz="1200" dirty="0" smtClean="0"/>
              <a:t>,</a:t>
            </a:r>
          </a:p>
          <a:p>
            <a:pPr marL="249900" indent="-249900">
              <a:buFont typeface="+mj-lt"/>
              <a:buAutoNum type="arabicPeriod"/>
            </a:pPr>
            <a:r>
              <a:rPr lang="en-US" sz="1200" dirty="0" smtClean="0"/>
              <a:t>Stewardship, by safeguarding assets, mitigating risks, reducing fraud opportunities, waste &amp; abuse.</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12</a:t>
            </a:fld>
            <a:endParaRPr lang="en-US" altLang="en-US" dirty="0"/>
          </a:p>
        </p:txBody>
      </p:sp>
    </p:spTree>
    <p:extLst>
      <p:ext uri="{BB962C8B-B14F-4D97-AF65-F5344CB8AC3E}">
        <p14:creationId xmlns:p14="http://schemas.microsoft.com/office/powerpoint/2010/main" val="1151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marL="187425" indent="-187425" algn="l" defTabSz="999437">
              <a:lnSpc>
                <a:spcPct val="100000"/>
              </a:lnSpc>
              <a:buFont typeface="Arial" panose="020B0604020202020204" pitchFamily="34" charset="0"/>
              <a:buChar char="•"/>
              <a:defRPr/>
            </a:pPr>
            <a:r>
              <a:rPr lang="en-US" sz="1150" dirty="0"/>
              <a:t>The initial ARMICS implementation was required through Comptroller’s Directives 1-07 and 1-08. </a:t>
            </a:r>
          </a:p>
          <a:p>
            <a:pPr marL="187425" indent="-187425" algn="l" defTabSz="999437">
              <a:lnSpc>
                <a:spcPct val="100000"/>
              </a:lnSpc>
              <a:buFont typeface="Arial" panose="020B0604020202020204" pitchFamily="34" charset="0"/>
              <a:buChar char="•"/>
              <a:defRPr/>
            </a:pPr>
            <a:r>
              <a:rPr lang="en-US" sz="1150" dirty="0" smtClean="0"/>
              <a:t>The ARMICS </a:t>
            </a:r>
            <a:r>
              <a:rPr lang="en-US" sz="1150" dirty="0"/>
              <a:t>Standards require agencies to comply with </a:t>
            </a:r>
            <a:r>
              <a:rPr lang="en-US" sz="1150" i="1" dirty="0" smtClean="0"/>
              <a:t>Minimum Requirements </a:t>
            </a:r>
            <a:r>
              <a:rPr lang="en-US" sz="1150" dirty="0"/>
              <a:t>to provide reasonable assurance of adequate internal control, fiscal accountability, integrity of financial reporting, and safeguarding of the Commonwealth’s assets.</a:t>
            </a:r>
          </a:p>
          <a:p>
            <a:pPr marL="187425" indent="-187425" algn="l" defTabSz="999437">
              <a:lnSpc>
                <a:spcPct val="100000"/>
              </a:lnSpc>
              <a:buFont typeface="Arial" panose="020B0604020202020204" pitchFamily="34" charset="0"/>
              <a:buChar char="•"/>
              <a:defRPr/>
            </a:pPr>
            <a:r>
              <a:rPr lang="en-US" sz="1150" dirty="0"/>
              <a:t>The standards are clear that each </a:t>
            </a:r>
            <a:r>
              <a:rPr lang="en-US" sz="1150" u="sng" dirty="0"/>
              <a:t>Agency Head is ultimately responsible</a:t>
            </a:r>
            <a:r>
              <a:rPr lang="en-US" sz="1150" dirty="0"/>
              <a:t> and accountable for having management document the agency’s Annual Assessment of Internal Control.  </a:t>
            </a:r>
          </a:p>
          <a:p>
            <a:pPr marL="187425" indent="-187425" algn="l" defTabSz="999437">
              <a:lnSpc>
                <a:spcPct val="100000"/>
              </a:lnSpc>
              <a:buFont typeface="Arial" panose="020B0604020202020204" pitchFamily="34" charset="0"/>
              <a:buChar char="•"/>
              <a:defRPr/>
            </a:pPr>
            <a:r>
              <a:rPr lang="en-US" sz="1150" b="1" u="sng" dirty="0"/>
              <a:t>Please </a:t>
            </a:r>
            <a:r>
              <a:rPr lang="en-US" sz="1150" b="1" u="sng" dirty="0" smtClean="0"/>
              <a:t>note that COMPLETING THE AGENCY’S Annual </a:t>
            </a:r>
            <a:r>
              <a:rPr lang="en-US" sz="1150" b="1" u="sng" dirty="0"/>
              <a:t>ARMICS Assessment is not the Internal Audit Department’s </a:t>
            </a:r>
            <a:r>
              <a:rPr lang="en-US" sz="1150" b="1" u="sng" dirty="0" smtClean="0"/>
              <a:t>Responsibility</a:t>
            </a:r>
            <a:r>
              <a:rPr lang="en-US" sz="1150" dirty="0" smtClean="0"/>
              <a:t>.  </a:t>
            </a:r>
            <a:r>
              <a:rPr lang="en-US" sz="1150" dirty="0"/>
              <a:t>Internal Auditors must maintain their independence and objectivity </a:t>
            </a:r>
            <a:r>
              <a:rPr lang="en-US" sz="1150" dirty="0" smtClean="0"/>
              <a:t>and not assume </a:t>
            </a:r>
            <a:r>
              <a:rPr lang="en-US" sz="1150" dirty="0"/>
              <a:t>management roles.  However,  Internal Audit may provide consultative  services with regard to control design, function and assessment, but they cannot relieve management of its ultimate responsibility of implementing and assessing internal control.</a:t>
            </a:r>
          </a:p>
          <a:p>
            <a:pPr marL="187425" indent="-187425" algn="l" defTabSz="999437">
              <a:lnSpc>
                <a:spcPct val="100000"/>
              </a:lnSpc>
              <a:buFont typeface="Arial" panose="020B0604020202020204" pitchFamily="34" charset="0"/>
              <a:buChar char="•"/>
              <a:defRPr/>
            </a:pPr>
            <a:r>
              <a:rPr lang="en-US" sz="1150" dirty="0"/>
              <a:t>Effective with fiscal year 2010, CAPP Topic 10305, provides Internal Control guidance on ARMICS implementation.</a:t>
            </a:r>
            <a:endParaRPr lang="en-US" sz="1150" u="sng" dirty="0"/>
          </a:p>
          <a:p>
            <a:pPr marL="187425" marR="0" lvl="0" indent="-187425" algn="l" defTabSz="99943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50" u="sng" dirty="0" smtClean="0"/>
              <a:t>Each agency’s ARMICS assessment must be completed annually and the ARMICS Certification is due to DOA the last business day on or before September 30.</a:t>
            </a:r>
          </a:p>
          <a:p>
            <a:pPr marL="187425" indent="-187425" algn="l" defTabSz="999437">
              <a:lnSpc>
                <a:spcPct val="100000"/>
              </a:lnSpc>
              <a:buFont typeface="Arial" panose="020B0604020202020204" pitchFamily="34" charset="0"/>
              <a:buChar char="•"/>
              <a:defRPr/>
            </a:pPr>
            <a:r>
              <a:rPr lang="en-US" sz="1150" dirty="0" smtClean="0"/>
              <a:t>ARMICS </a:t>
            </a:r>
            <a:r>
              <a:rPr lang="en-US" sz="1150" dirty="0"/>
              <a:t>is based on the COSO framework, where the Committee of Sponsoring Organizations is the widely accepted authority on Internal Control frameworks</a:t>
            </a:r>
            <a:r>
              <a:rPr lang="en-US" sz="1150" dirty="0" smtClean="0"/>
              <a:t>.</a:t>
            </a:r>
            <a:endParaRPr lang="en-US" sz="115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13</a:t>
            </a:fld>
            <a:endParaRPr lang="en-US" altLang="en-US" dirty="0"/>
          </a:p>
        </p:txBody>
      </p:sp>
    </p:spTree>
    <p:extLst>
      <p:ext uri="{BB962C8B-B14F-4D97-AF65-F5344CB8AC3E}">
        <p14:creationId xmlns:p14="http://schemas.microsoft.com/office/powerpoint/2010/main" val="90940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b="1" dirty="0"/>
              <a:t>The COSO Framework </a:t>
            </a:r>
            <a:r>
              <a:rPr lang="en-US" sz="1200" dirty="0"/>
              <a:t>states that </a:t>
            </a:r>
            <a:r>
              <a:rPr lang="en-US" sz="1200" b="1" i="0" u="sng" dirty="0"/>
              <a:t>Internal Control should be examined with 3 objectives </a:t>
            </a:r>
            <a:r>
              <a:rPr lang="en-US" sz="1200" dirty="0"/>
              <a:t>and </a:t>
            </a:r>
            <a:r>
              <a:rPr lang="en-US" sz="1200" b="1" u="sng" dirty="0"/>
              <a:t>5 integrated components in mind</a:t>
            </a:r>
            <a:r>
              <a:rPr lang="en-US" sz="1200" dirty="0" smtClean="0"/>
              <a:t>:</a:t>
            </a:r>
          </a:p>
          <a:p>
            <a:endParaRPr lang="en-US" sz="1200" dirty="0"/>
          </a:p>
          <a:p>
            <a:pPr marL="171450" indent="-171450">
              <a:buFont typeface="Arial" panose="020B0604020202020204" pitchFamily="34" charset="0"/>
              <a:buChar char="•"/>
            </a:pPr>
            <a:r>
              <a:rPr lang="en-US" sz="1200" dirty="0"/>
              <a:t>The 3 Objectives are to assess an organization’s internal control from </a:t>
            </a:r>
            <a:r>
              <a:rPr lang="en-US" sz="1200" dirty="0" smtClean="0"/>
              <a:t>an Operational</a:t>
            </a:r>
            <a:r>
              <a:rPr lang="en-US" sz="1200" dirty="0"/>
              <a:t>, </a:t>
            </a:r>
            <a:r>
              <a:rPr lang="en-US" sz="1200" dirty="0" smtClean="0"/>
              <a:t>Reporting</a:t>
            </a:r>
            <a:r>
              <a:rPr lang="en-US" sz="1200" dirty="0"/>
              <a:t>, and </a:t>
            </a:r>
            <a:r>
              <a:rPr lang="en-US" sz="1200" dirty="0" smtClean="0"/>
              <a:t>Compliance </a:t>
            </a:r>
            <a:r>
              <a:rPr lang="en-US" sz="1200" dirty="0"/>
              <a:t>perspective.</a:t>
            </a:r>
          </a:p>
          <a:p>
            <a:pPr marL="171450" indent="-171450">
              <a:buFont typeface="Arial" panose="020B0604020202020204" pitchFamily="34" charset="0"/>
              <a:buChar char="•"/>
            </a:pPr>
            <a:r>
              <a:rPr lang="en-US" sz="1200" dirty="0"/>
              <a:t>The 5 Components include </a:t>
            </a:r>
            <a:r>
              <a:rPr lang="en-US" sz="1200" dirty="0" smtClean="0"/>
              <a:t>Designing</a:t>
            </a:r>
            <a:r>
              <a:rPr lang="en-US" sz="1200" dirty="0"/>
              <a:t>, </a:t>
            </a:r>
            <a:r>
              <a:rPr lang="en-US" sz="1200" dirty="0" smtClean="0"/>
              <a:t>Assessing </a:t>
            </a:r>
            <a:r>
              <a:rPr lang="en-US" sz="1200" dirty="0"/>
              <a:t>and </a:t>
            </a:r>
            <a:r>
              <a:rPr lang="en-US" sz="1200" dirty="0" smtClean="0"/>
              <a:t>Testing </a:t>
            </a:r>
            <a:r>
              <a:rPr lang="en-US" sz="1200" dirty="0"/>
              <a:t>internal control within the organization’s:</a:t>
            </a:r>
          </a:p>
          <a:p>
            <a:pPr marL="749701" lvl="1" indent="-249900">
              <a:buFont typeface="Times New Roman" panose="02020603050405020304" pitchFamily="18" charset="0"/>
              <a:buChar char="̶"/>
            </a:pPr>
            <a:r>
              <a:rPr lang="en-US" sz="1200" dirty="0"/>
              <a:t>Control </a:t>
            </a:r>
            <a:r>
              <a:rPr lang="en-US" sz="1200" dirty="0" smtClean="0"/>
              <a:t>Environment,</a:t>
            </a:r>
            <a:endParaRPr lang="en-US" sz="1200" dirty="0"/>
          </a:p>
          <a:p>
            <a:pPr marL="749701" lvl="1" indent="-249900">
              <a:buFont typeface="Times New Roman" panose="02020603050405020304" pitchFamily="18" charset="0"/>
              <a:buChar char="̶"/>
            </a:pPr>
            <a:r>
              <a:rPr lang="en-US" sz="1200" dirty="0"/>
              <a:t>Risk </a:t>
            </a:r>
            <a:r>
              <a:rPr lang="en-US" sz="1200" dirty="0" smtClean="0"/>
              <a:t>Assessment,</a:t>
            </a:r>
            <a:endParaRPr lang="en-US" sz="1200" dirty="0"/>
          </a:p>
          <a:p>
            <a:pPr marL="749701" lvl="1" indent="-249900">
              <a:buFont typeface="Times New Roman" panose="02020603050405020304" pitchFamily="18" charset="0"/>
              <a:buChar char="̶"/>
            </a:pPr>
            <a:r>
              <a:rPr lang="en-US" sz="1200" dirty="0"/>
              <a:t>Control </a:t>
            </a:r>
            <a:r>
              <a:rPr lang="en-US" sz="1200" dirty="0" smtClean="0"/>
              <a:t>Activities,</a:t>
            </a:r>
            <a:endParaRPr lang="en-US" sz="1200" dirty="0"/>
          </a:p>
          <a:p>
            <a:pPr marL="749701" lvl="1" indent="-249900">
              <a:buFont typeface="Times New Roman" panose="02020603050405020304" pitchFamily="18" charset="0"/>
              <a:buChar char="̶"/>
            </a:pPr>
            <a:r>
              <a:rPr lang="en-US" sz="1200" dirty="0"/>
              <a:t>Information and </a:t>
            </a:r>
            <a:r>
              <a:rPr lang="en-US" sz="1200" dirty="0" smtClean="0"/>
              <a:t>Communication</a:t>
            </a:r>
            <a:r>
              <a:rPr lang="en-US" sz="1200" dirty="0"/>
              <a:t>, and </a:t>
            </a:r>
          </a:p>
          <a:p>
            <a:pPr marL="749701" lvl="1" indent="-249900">
              <a:buFont typeface="Times New Roman" panose="02020603050405020304" pitchFamily="18" charset="0"/>
              <a:buChar char="̶"/>
            </a:pPr>
            <a:r>
              <a:rPr lang="en-US" sz="1200" dirty="0"/>
              <a:t>Monitoring </a:t>
            </a:r>
            <a:r>
              <a:rPr lang="en-US" sz="1200" dirty="0" smtClean="0"/>
              <a:t>Activities</a:t>
            </a:r>
            <a:r>
              <a:rPr lang="en-US" sz="1200" dirty="0"/>
              <a:t>. </a:t>
            </a:r>
          </a:p>
          <a:p>
            <a:pPr marL="171450" indent="-171450">
              <a:buFont typeface="Arial" panose="020B0604020202020204" pitchFamily="34" charset="0"/>
              <a:buChar char="•"/>
            </a:pPr>
            <a:r>
              <a:rPr lang="en-US" sz="1200" dirty="0"/>
              <a:t>The COSO Framework is adaptable to any organization’s size or structure, allowing </a:t>
            </a:r>
            <a:r>
              <a:rPr lang="en-US" sz="1200" dirty="0" smtClean="0"/>
              <a:t>you to evaluate internal </a:t>
            </a:r>
            <a:r>
              <a:rPr lang="en-US" sz="1200" dirty="0"/>
              <a:t>controls from an entity, divisional, operational unit, </a:t>
            </a:r>
            <a:r>
              <a:rPr lang="en-US" sz="1200" dirty="0" smtClean="0"/>
              <a:t>and/or </a:t>
            </a:r>
            <a:r>
              <a:rPr lang="en-US" sz="1200" dirty="0"/>
              <a:t>functional level.</a:t>
            </a:r>
            <a:endParaRPr lang="en-US" sz="1200" b="1" dirty="0"/>
          </a:p>
          <a:p>
            <a:pPr marL="171450" indent="-171450">
              <a:buFont typeface="Arial" panose="020B0604020202020204" pitchFamily="34" charset="0"/>
              <a:buChar char="•"/>
            </a:pPr>
            <a:r>
              <a:rPr lang="en-US" sz="1200" dirty="0"/>
              <a:t>Therefore the need for </a:t>
            </a:r>
            <a:r>
              <a:rPr lang="en-US" sz="1200" dirty="0" smtClean="0"/>
              <a:t>Controls </a:t>
            </a:r>
            <a:r>
              <a:rPr lang="en-US" sz="1200" dirty="0"/>
              <a:t>starts at an agency level on down to the functional or transaction level.</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14</a:t>
            </a:fld>
            <a:endParaRPr lang="en-US" altLang="en-US" dirty="0"/>
          </a:p>
        </p:txBody>
      </p:sp>
    </p:spTree>
    <p:extLst>
      <p:ext uri="{BB962C8B-B14F-4D97-AF65-F5344CB8AC3E}">
        <p14:creationId xmlns:p14="http://schemas.microsoft.com/office/powerpoint/2010/main" val="234795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u="none" dirty="0" smtClean="0"/>
              <a:t>As we begin our review of ARMICS,</a:t>
            </a:r>
            <a:r>
              <a:rPr lang="en-US" sz="1200" u="none" baseline="0" dirty="0" smtClean="0"/>
              <a:t> you can see that it r</a:t>
            </a:r>
            <a:r>
              <a:rPr lang="en-US" sz="1200" u="none" dirty="0" smtClean="0"/>
              <a:t>equires agencies to evaluate internal control from</a:t>
            </a:r>
            <a:r>
              <a:rPr lang="en-US" sz="1200" u="none" baseline="0" dirty="0" smtClean="0"/>
              <a:t> the Agency-Level on down to the Transaction-L</a:t>
            </a:r>
            <a:r>
              <a:rPr lang="en-US" sz="1200" u="none" dirty="0" smtClean="0"/>
              <a:t>evel.</a:t>
            </a:r>
            <a:r>
              <a:rPr lang="en-US" sz="1200" u="none" baseline="0" dirty="0" smtClean="0"/>
              <a:t>  </a:t>
            </a:r>
          </a:p>
          <a:p>
            <a:pPr marL="171450" indent="-171450">
              <a:buFont typeface="Arial" panose="020B0604020202020204" pitchFamily="34" charset="0"/>
              <a:buChar char="•"/>
            </a:pPr>
            <a:r>
              <a:rPr lang="en-US" sz="1200" u="none" dirty="0" smtClean="0"/>
              <a:t>The Agency Level is Stage 1, and the Transaction-Level is Stage</a:t>
            </a:r>
            <a:r>
              <a:rPr lang="en-US" sz="1200" u="none" baseline="0" dirty="0" smtClean="0"/>
              <a:t> 2</a:t>
            </a:r>
            <a:r>
              <a:rPr lang="en-US" sz="1200" u="none" dirty="0" smtClean="0"/>
              <a:t>.  Stage 3 is necessary when significant weaknesses or deficiencies exist in Internal Controls and a Corrective Action Plan  is required.  </a:t>
            </a:r>
          </a:p>
          <a:p>
            <a:pPr marL="171450" indent="-171450">
              <a:buFont typeface="Arial" panose="020B0604020202020204" pitchFamily="34" charset="0"/>
              <a:buChar char="•"/>
            </a:pPr>
            <a:r>
              <a:rPr lang="en-US" sz="1200" u="none" dirty="0" smtClean="0"/>
              <a:t>Each</a:t>
            </a:r>
            <a:r>
              <a:rPr lang="en-US" sz="1200" u="none" baseline="0" dirty="0" smtClean="0"/>
              <a:t> agency must complete an annual assessment of internal control that should encompass these 2 stages of activity.  </a:t>
            </a:r>
          </a:p>
          <a:p>
            <a:pPr marL="171450" indent="-171450">
              <a:buFont typeface="Arial" panose="020B0604020202020204" pitchFamily="34" charset="0"/>
              <a:buChar char="•"/>
            </a:pPr>
            <a:r>
              <a:rPr lang="en-US" sz="1200" u="none" dirty="0" smtClean="0"/>
              <a:t>Each of the stages have Minimum Requirements that must be met to comply with ARMICS.</a:t>
            </a:r>
            <a:endParaRPr lang="en-US" sz="1200" u="none"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15</a:t>
            </a:fld>
            <a:endParaRPr lang="en-US" altLang="en-US" dirty="0"/>
          </a:p>
        </p:txBody>
      </p:sp>
    </p:spTree>
    <p:extLst>
      <p:ext uri="{BB962C8B-B14F-4D97-AF65-F5344CB8AC3E}">
        <p14:creationId xmlns:p14="http://schemas.microsoft.com/office/powerpoint/2010/main" val="417113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9588" cy="3240088"/>
          </a:xfrm>
          <a:prstGeom prst="rect">
            <a:avLst/>
          </a:prstGeom>
          <a:noFill/>
          <a:ln w="12700">
            <a:solidFill>
              <a:prstClr val="black"/>
            </a:solidFill>
          </a:ln>
        </p:spPr>
      </p:sp>
      <p:sp>
        <p:nvSpPr>
          <p:cNvPr id="3" name="Notes Placeholder 2"/>
          <p:cNvSpPr>
            <a:spLocks noGrp="1"/>
          </p:cNvSpPr>
          <p:nvPr>
            <p:ph type="body" idx="1"/>
          </p:nvPr>
        </p:nvSpPr>
        <p:spPr>
          <a:xfrm>
            <a:off x="732363" y="4620250"/>
            <a:ext cx="5852160" cy="3780800"/>
          </a:xfrm>
          <a:prstGeom prst="rect">
            <a:avLst/>
          </a:prstGeom>
        </p:spPr>
        <p:txBody>
          <a:bodyPr lIns="95610" tIns="47805" rIns="95610" bIns="47805"/>
          <a:lstStyle/>
          <a:p>
            <a:endParaRPr lang="en-US"/>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16</a:t>
            </a:fld>
            <a:endParaRPr lang="en-US" altLang="en-US" dirty="0"/>
          </a:p>
        </p:txBody>
      </p:sp>
    </p:spTree>
    <p:extLst>
      <p:ext uri="{BB962C8B-B14F-4D97-AF65-F5344CB8AC3E}">
        <p14:creationId xmlns:p14="http://schemas.microsoft.com/office/powerpoint/2010/main" val="284675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dirty="0"/>
              <a:t>Let’s review Stage 1, the </a:t>
            </a:r>
            <a:r>
              <a:rPr lang="en-US" sz="1200" dirty="0" smtClean="0"/>
              <a:t>Agency-Level Assessment. </a:t>
            </a:r>
            <a:endParaRPr lang="en-US" sz="1200" dirty="0"/>
          </a:p>
          <a:p>
            <a:pPr marL="171450" indent="-171450">
              <a:buFont typeface="Arial" panose="020B0604020202020204" pitchFamily="34" charset="0"/>
              <a:buChar char="•"/>
            </a:pPr>
            <a:r>
              <a:rPr lang="en-US" sz="1200" dirty="0" smtClean="0"/>
              <a:t>To comply with Virginia’s </a:t>
            </a:r>
            <a:r>
              <a:rPr lang="en-US" sz="1200" dirty="0"/>
              <a:t>ARMICS Standards, an agency must </a:t>
            </a:r>
            <a:r>
              <a:rPr lang="en-US" sz="1200" dirty="0" smtClean="0"/>
              <a:t>demonstrate that all 5 </a:t>
            </a:r>
            <a:r>
              <a:rPr lang="en-US" sz="1200" dirty="0"/>
              <a:t>internal control components are established </a:t>
            </a:r>
            <a:r>
              <a:rPr lang="en-US" sz="1200" dirty="0" smtClean="0"/>
              <a:t>and fully functioning.  Agencies must assess, test, and document results</a:t>
            </a:r>
            <a:r>
              <a:rPr lang="en-US" sz="1200" baseline="0" dirty="0" smtClean="0"/>
              <a:t> that these internal control components are fully functioning.</a:t>
            </a:r>
            <a:endParaRPr lang="en-US" sz="1200" dirty="0" smtClean="0"/>
          </a:p>
          <a:p>
            <a:pPr marL="171450" indent="-171450">
              <a:buFont typeface="Arial" panose="020B0604020202020204" pitchFamily="34" charset="0"/>
              <a:buChar char="•"/>
            </a:pPr>
            <a:r>
              <a:rPr lang="en-US" sz="1200" dirty="0" smtClean="0"/>
              <a:t>An </a:t>
            </a:r>
            <a:r>
              <a:rPr lang="en-US" sz="1200" i="1" baseline="0" dirty="0" smtClean="0"/>
              <a:t>Agency-Level Assessment </a:t>
            </a:r>
            <a:r>
              <a:rPr lang="en-US" sz="1200" i="0" baseline="0" dirty="0" smtClean="0"/>
              <a:t>must be performed at </a:t>
            </a:r>
            <a:r>
              <a:rPr lang="en-US" sz="1200" baseline="0" dirty="0" smtClean="0"/>
              <a:t>each of the 5 Control areas.  </a:t>
            </a:r>
          </a:p>
          <a:p>
            <a:pPr marL="171450" indent="-171450">
              <a:buFont typeface="Arial" panose="020B0604020202020204" pitchFamily="34" charset="0"/>
              <a:buChar char="•"/>
            </a:pPr>
            <a:r>
              <a:rPr lang="en-US" sz="1200" baseline="0" dirty="0" smtClean="0"/>
              <a:t>Each of the 5 areas have </a:t>
            </a:r>
            <a:r>
              <a:rPr lang="en-US" sz="1200" i="1" baseline="0" dirty="0" smtClean="0"/>
              <a:t>Minimum Requirements </a:t>
            </a:r>
            <a:r>
              <a:rPr lang="en-US" sz="1200" baseline="0" dirty="0" smtClean="0"/>
              <a:t>within the standards in order to be compliant with ARMICS.  </a:t>
            </a:r>
          </a:p>
          <a:p>
            <a:pPr marL="171450" indent="-171450">
              <a:buFont typeface="Arial" panose="020B0604020202020204" pitchFamily="34" charset="0"/>
              <a:buChar char="•"/>
            </a:pPr>
            <a:r>
              <a:rPr lang="en-US" sz="1200" baseline="0" dirty="0" smtClean="0"/>
              <a:t>The ARMICS Agency-Level Assessment requires that agencies document, evaluate, and test internal control in all 5 areas.  </a:t>
            </a:r>
          </a:p>
          <a:p>
            <a:pPr marL="171450" indent="-171450">
              <a:buFont typeface="Arial" panose="020B0604020202020204" pitchFamily="34" charset="0"/>
              <a:buChar char="•"/>
            </a:pPr>
            <a:r>
              <a:rPr lang="en-US" sz="1200" baseline="0" dirty="0" smtClean="0"/>
              <a:t>We will define each of the 5 areas.  </a:t>
            </a:r>
            <a:endParaRPr lang="en-US" sz="1200"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17</a:t>
            </a:fld>
            <a:endParaRPr lang="en-US" altLang="en-US" dirty="0"/>
          </a:p>
        </p:txBody>
      </p:sp>
    </p:spTree>
    <p:extLst>
      <p:ext uri="{BB962C8B-B14F-4D97-AF65-F5344CB8AC3E}">
        <p14:creationId xmlns:p14="http://schemas.microsoft.com/office/powerpoint/2010/main" val="1879165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lvl="0"/>
            <a:r>
              <a:rPr lang="en-US" sz="1200" u="none" baseline="0" dirty="0" smtClean="0"/>
              <a:t>The 1</a:t>
            </a:r>
            <a:r>
              <a:rPr lang="en-US" sz="1200" u="none" baseline="30000" dirty="0" smtClean="0"/>
              <a:t>st</a:t>
            </a:r>
            <a:r>
              <a:rPr lang="en-US" sz="1200" u="none" baseline="0" dirty="0" smtClean="0"/>
              <a:t> of the 5 Agency-Level components is the </a:t>
            </a:r>
            <a:r>
              <a:rPr lang="en-US" sz="1200" b="1" i="1" u="none" baseline="0" dirty="0" smtClean="0"/>
              <a:t>Control Environment</a:t>
            </a:r>
            <a:r>
              <a:rPr lang="en-US" sz="1200" u="none" baseline="0" dirty="0" smtClean="0"/>
              <a:t>, which is the foundation for the other 4 components.</a:t>
            </a:r>
          </a:p>
          <a:p>
            <a:pPr marL="171450" lvl="0" indent="-171450">
              <a:buFont typeface="Arial" panose="020B0604020202020204" pitchFamily="34" charset="0"/>
              <a:buChar char="•"/>
            </a:pPr>
            <a:r>
              <a:rPr lang="en-US" sz="1200" u="none" baseline="0" dirty="0" smtClean="0"/>
              <a:t>The Control Environment or “Tone at the Top,” r</a:t>
            </a:r>
            <a:r>
              <a:rPr lang="en-US" sz="1200" baseline="0" dirty="0" smtClean="0"/>
              <a:t>epresents the agency’s “corporate culture” and how much the agency’s leaders value ethical behavior and internal control.  </a:t>
            </a:r>
          </a:p>
          <a:p>
            <a:pPr marL="171450" lvl="0" indent="-171450">
              <a:buFont typeface="Arial" panose="020B0604020202020204" pitchFamily="34" charset="0"/>
              <a:buChar char="•"/>
            </a:pPr>
            <a:r>
              <a:rPr lang="en-US" sz="1200" baseline="0" dirty="0" smtClean="0"/>
              <a:t>The Control Environment should reflect top management’s view on the importance of internal control, ethical values, and standards of conduct, and reinforces fiduciary expectations of employees at all levels. </a:t>
            </a:r>
            <a:endParaRPr lang="en-US" sz="1200"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18</a:t>
            </a:fld>
            <a:endParaRPr lang="en-US" altLang="en-US" dirty="0"/>
          </a:p>
        </p:txBody>
      </p:sp>
    </p:spTree>
    <p:extLst>
      <p:ext uri="{BB962C8B-B14F-4D97-AF65-F5344CB8AC3E}">
        <p14:creationId xmlns:p14="http://schemas.microsoft.com/office/powerpoint/2010/main" val="426706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marL="285750" indent="-285750" eaLnBrk="1" hangingPunct="1">
              <a:lnSpc>
                <a:spcPct val="90000"/>
              </a:lnSpc>
              <a:buFont typeface="Arial" panose="020B0604020202020204" pitchFamily="34" charset="0"/>
              <a:buChar char="•"/>
            </a:pPr>
            <a:r>
              <a:rPr lang="en-US" altLang="en-US" sz="1200" dirty="0"/>
              <a:t>Agencies that actively and continually support a culture of integrity, appropriate conduct and ethical values communicate these core values through a </a:t>
            </a:r>
            <a:r>
              <a:rPr lang="en-US" altLang="en-US" sz="1200" b="1" u="sng" dirty="0"/>
              <a:t>Code of Ethics</a:t>
            </a:r>
            <a:r>
              <a:rPr lang="en-US" altLang="en-US" sz="1200" dirty="0"/>
              <a:t> or similar document.</a:t>
            </a:r>
          </a:p>
          <a:p>
            <a:pPr marL="285750" indent="-285750" eaLnBrk="1" hangingPunct="1">
              <a:lnSpc>
                <a:spcPct val="90000"/>
              </a:lnSpc>
              <a:buFont typeface="Arial" panose="020B0604020202020204" pitchFamily="34" charset="0"/>
              <a:buChar char="•"/>
            </a:pPr>
            <a:r>
              <a:rPr lang="en-US" altLang="en-US" sz="1200" dirty="0"/>
              <a:t>Developing and reinforcing a comprehensive and understandable Code of Ethics is a “best practice” and is essential to internal control, linking the agency’s mission and vision to its operating policies and procedures.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19</a:t>
            </a:fld>
            <a:endParaRPr lang="en-US" altLang="en-US" dirty="0"/>
          </a:p>
        </p:txBody>
      </p:sp>
    </p:spTree>
    <p:extLst>
      <p:ext uri="{BB962C8B-B14F-4D97-AF65-F5344CB8AC3E}">
        <p14:creationId xmlns:p14="http://schemas.microsoft.com/office/powerpoint/2010/main" val="379205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b="1" dirty="0" smtClean="0"/>
              <a:t>The objectives for</a:t>
            </a:r>
            <a:r>
              <a:rPr lang="en-US" sz="1200" b="1" baseline="0" dirty="0" smtClean="0"/>
              <a:t> this training </a:t>
            </a:r>
            <a:r>
              <a:rPr lang="en-US" sz="1200" b="1" dirty="0" smtClean="0"/>
              <a:t>are to review AND understand:</a:t>
            </a:r>
          </a:p>
          <a:p>
            <a:pPr marL="187425" indent="-187425">
              <a:buFont typeface="Arial" panose="020B0604020202020204" pitchFamily="34" charset="0"/>
              <a:buChar char="•"/>
            </a:pPr>
            <a:r>
              <a:rPr lang="en-US" sz="1200" dirty="0" smtClean="0"/>
              <a:t>Definition of “Internal Control,”</a:t>
            </a:r>
          </a:p>
          <a:p>
            <a:pPr marL="187425" indent="-187425">
              <a:buFont typeface="Arial" panose="020B0604020202020204" pitchFamily="34" charset="0"/>
              <a:buChar char="•"/>
            </a:pPr>
            <a:r>
              <a:rPr lang="en-US" sz="1200" dirty="0" smtClean="0"/>
              <a:t>Role of Internal Control in Achieving Objectives,</a:t>
            </a:r>
          </a:p>
          <a:p>
            <a:pPr marL="187425" indent="-187425">
              <a:buFont typeface="Arial" panose="020B0604020202020204" pitchFamily="34" charset="0"/>
              <a:buChar char="•"/>
            </a:pPr>
            <a:r>
              <a:rPr lang="en-US" sz="1200" dirty="0" smtClean="0"/>
              <a:t>Virginia’s Long-Term Objectives,</a:t>
            </a:r>
          </a:p>
          <a:p>
            <a:pPr marL="187425" indent="-187425">
              <a:buFont typeface="Arial" panose="020B0604020202020204" pitchFamily="34" charset="0"/>
              <a:buChar char="•"/>
            </a:pPr>
            <a:r>
              <a:rPr lang="en-US" sz="1200" dirty="0" smtClean="0"/>
              <a:t>The ARMICS Process &amp; COSO Framework,</a:t>
            </a:r>
          </a:p>
          <a:p>
            <a:pPr marL="187425" indent="-187425">
              <a:buFont typeface="Arial" panose="020B0604020202020204" pitchFamily="34" charset="0"/>
              <a:buChar char="•"/>
            </a:pPr>
            <a:r>
              <a:rPr lang="en-US" sz="1200" dirty="0" smtClean="0"/>
              <a:t>Fiscal Officer, Manager, </a:t>
            </a:r>
            <a:r>
              <a:rPr lang="en-US" sz="1200" baseline="0" dirty="0" smtClean="0"/>
              <a:t>and Agency Staff </a:t>
            </a:r>
            <a:r>
              <a:rPr lang="en-US" sz="1200" dirty="0" smtClean="0"/>
              <a:t>Responsibilities,</a:t>
            </a:r>
          </a:p>
          <a:p>
            <a:pPr marL="187425" indent="-187425">
              <a:buFont typeface="Arial" panose="020B0604020202020204" pitchFamily="34" charset="0"/>
              <a:buChar char="•"/>
            </a:pPr>
            <a:r>
              <a:rPr lang="en-US" sz="1200" dirty="0" smtClean="0"/>
              <a:t>Tips on Complying with ARMICS and the</a:t>
            </a:r>
            <a:r>
              <a:rPr lang="en-US" sz="1200" baseline="0" dirty="0" smtClean="0"/>
              <a:t> Certification Process, and</a:t>
            </a:r>
          </a:p>
          <a:p>
            <a:pPr marL="187425" indent="-187425">
              <a:buFont typeface="Arial" panose="020B0604020202020204" pitchFamily="34" charset="0"/>
              <a:buChar char="•"/>
            </a:pPr>
            <a:r>
              <a:rPr lang="en-US" sz="1200" dirty="0" smtClean="0"/>
              <a:t>ARMICS Online Tools that are available.</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a:t>
            </a:fld>
            <a:endParaRPr lang="en-US" altLang="en-US" dirty="0"/>
          </a:p>
        </p:txBody>
      </p:sp>
    </p:spTree>
    <p:extLst>
      <p:ext uri="{BB962C8B-B14F-4D97-AF65-F5344CB8AC3E}">
        <p14:creationId xmlns:p14="http://schemas.microsoft.com/office/powerpoint/2010/main" val="2252974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610" tIns="47805" rIns="95610" bIns="47805"/>
          <a:lstStyle/>
          <a:p>
            <a:r>
              <a:rPr lang="en-US" sz="1200" dirty="0"/>
              <a:t>Agencies must demonstrate that the </a:t>
            </a:r>
            <a:r>
              <a:rPr lang="en-US" sz="1200" b="1" i="1" dirty="0"/>
              <a:t>Control Environment </a:t>
            </a:r>
            <a:r>
              <a:rPr lang="en-US" sz="1200" dirty="0"/>
              <a:t>internal control component is established and fully functioning, through meeting the following </a:t>
            </a:r>
            <a:r>
              <a:rPr lang="en-US" sz="1200" u="sng" dirty="0"/>
              <a:t>minimum requirements per the Standards</a:t>
            </a:r>
            <a:r>
              <a:rPr lang="en-US" sz="1200" dirty="0"/>
              <a:t>: </a:t>
            </a:r>
          </a:p>
          <a:p>
            <a:pPr marL="179268" indent="-179268">
              <a:buFont typeface="Arial" panose="020B0604020202020204" pitchFamily="34" charset="0"/>
              <a:buChar char="•"/>
            </a:pPr>
            <a:r>
              <a:rPr lang="en-US" sz="1200" dirty="0"/>
              <a:t>Develop and actively promote a Code of Ethics. </a:t>
            </a:r>
          </a:p>
          <a:p>
            <a:pPr marL="179268" indent="-179268">
              <a:buFont typeface="Arial" panose="020B0604020202020204" pitchFamily="34" charset="0"/>
              <a:buChar char="•"/>
            </a:pPr>
            <a:r>
              <a:rPr lang="en-US" sz="1200" dirty="0" smtClean="0"/>
              <a:t>Document, assess, and test </a:t>
            </a:r>
            <a:r>
              <a:rPr lang="en-US" sz="1200" dirty="0"/>
              <a:t>key elements of the control environment as outlined in the ARMICS Standards, which includes assessing:</a:t>
            </a:r>
          </a:p>
          <a:p>
            <a:pPr marL="657316" lvl="1" indent="-179268">
              <a:buFont typeface="Times New Roman" panose="02020603050405020304" pitchFamily="18" charset="0"/>
              <a:buChar char="−"/>
            </a:pPr>
            <a:r>
              <a:rPr lang="en-US" sz="1200" dirty="0"/>
              <a:t>Management’s </a:t>
            </a:r>
            <a:r>
              <a:rPr lang="en-US" sz="1200" dirty="0" smtClean="0"/>
              <a:t>philosophy,</a:t>
            </a:r>
            <a:endParaRPr lang="en-US" sz="1200" dirty="0"/>
          </a:p>
          <a:p>
            <a:pPr marL="657316" lvl="1" indent="-179268">
              <a:buFont typeface="Times New Roman" panose="02020603050405020304" pitchFamily="18" charset="0"/>
              <a:buChar char="−"/>
            </a:pPr>
            <a:r>
              <a:rPr lang="en-US" sz="1200" dirty="0"/>
              <a:t>Management’s attitude towards </a:t>
            </a:r>
            <a:r>
              <a:rPr lang="en-US" sz="1200" dirty="0" smtClean="0"/>
              <a:t>risk,</a:t>
            </a:r>
            <a:endParaRPr lang="en-US" sz="1200" dirty="0"/>
          </a:p>
          <a:p>
            <a:pPr marL="657316" lvl="1" indent="-179268">
              <a:buFont typeface="Times New Roman" panose="02020603050405020304" pitchFamily="18" charset="0"/>
              <a:buChar char="−"/>
            </a:pPr>
            <a:r>
              <a:rPr lang="en-US" sz="1200" dirty="0"/>
              <a:t>Oversight by the agency’s governing </a:t>
            </a:r>
            <a:r>
              <a:rPr lang="en-US" sz="1200" dirty="0" smtClean="0"/>
              <a:t>board,</a:t>
            </a:r>
            <a:endParaRPr lang="en-US" sz="1200" dirty="0"/>
          </a:p>
          <a:p>
            <a:pPr marL="657316" lvl="1" indent="-179268">
              <a:buFont typeface="Times New Roman" panose="02020603050405020304" pitchFamily="18" charset="0"/>
              <a:buChar char="−"/>
            </a:pPr>
            <a:r>
              <a:rPr lang="en-US" sz="1200" dirty="0"/>
              <a:t>Integrity and ethical </a:t>
            </a:r>
            <a:r>
              <a:rPr lang="en-US" sz="1200" dirty="0" smtClean="0"/>
              <a:t>values,</a:t>
            </a:r>
            <a:endParaRPr lang="en-US" sz="1200" dirty="0"/>
          </a:p>
          <a:p>
            <a:pPr marL="657316" lvl="1" indent="-179268">
              <a:buFont typeface="Times New Roman" panose="02020603050405020304" pitchFamily="18" charset="0"/>
              <a:buChar char="−"/>
            </a:pPr>
            <a:r>
              <a:rPr lang="en-US" sz="1200" dirty="0"/>
              <a:t>Promotion of ethics and appropriate </a:t>
            </a:r>
            <a:r>
              <a:rPr lang="en-US" sz="1200" dirty="0" smtClean="0"/>
              <a:t>conduct,</a:t>
            </a:r>
            <a:endParaRPr lang="en-US" sz="1200" dirty="0"/>
          </a:p>
          <a:p>
            <a:pPr marL="657316" lvl="1" indent="-179268">
              <a:buFont typeface="Times New Roman" panose="02020603050405020304" pitchFamily="18" charset="0"/>
              <a:buChar char="−"/>
            </a:pPr>
            <a:r>
              <a:rPr lang="en-US" sz="1200" dirty="0"/>
              <a:t>Organizational </a:t>
            </a:r>
            <a:r>
              <a:rPr lang="en-US" sz="1200" dirty="0" smtClean="0"/>
              <a:t>structure,</a:t>
            </a:r>
            <a:endParaRPr lang="en-US" sz="1200" dirty="0"/>
          </a:p>
          <a:p>
            <a:pPr marL="657316" lvl="1" indent="-179268">
              <a:buFont typeface="Times New Roman" panose="02020603050405020304" pitchFamily="18" charset="0"/>
              <a:buChar char="−"/>
            </a:pPr>
            <a:r>
              <a:rPr lang="en-US" sz="1200" dirty="0"/>
              <a:t>Assignment of authority and </a:t>
            </a:r>
            <a:r>
              <a:rPr lang="en-US" sz="1200" dirty="0" smtClean="0"/>
              <a:t>responsibility, </a:t>
            </a:r>
            <a:r>
              <a:rPr lang="en-US" sz="1200" dirty="0"/>
              <a:t>and</a:t>
            </a:r>
          </a:p>
          <a:p>
            <a:pPr marL="657316" lvl="1" indent="-179268">
              <a:buFont typeface="Times New Roman" panose="02020603050405020304" pitchFamily="18" charset="0"/>
              <a:buChar char="−"/>
            </a:pPr>
            <a:r>
              <a:rPr lang="en-US" sz="1200" dirty="0"/>
              <a:t>Workforce competence and human resource development.</a:t>
            </a:r>
          </a:p>
          <a:p>
            <a:endParaRPr lang="en-US" sz="13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20</a:t>
            </a:fld>
            <a:endParaRPr lang="en-US" altLang="en-US" dirty="0"/>
          </a:p>
        </p:txBody>
      </p:sp>
    </p:spTree>
    <p:extLst>
      <p:ext uri="{BB962C8B-B14F-4D97-AF65-F5344CB8AC3E}">
        <p14:creationId xmlns:p14="http://schemas.microsoft.com/office/powerpoint/2010/main" val="654278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lvl="0"/>
            <a:r>
              <a:rPr lang="en-US" sz="1200" b="1" u="none" baseline="0" dirty="0" smtClean="0"/>
              <a:t>The Control Environment is the most important part of the framework because it forms the core of the organization.  </a:t>
            </a:r>
          </a:p>
          <a:p>
            <a:pPr lvl="0"/>
            <a:r>
              <a:rPr lang="en-US" sz="1200" b="1" u="none" baseline="0" dirty="0" smtClean="0"/>
              <a:t>However, the Control Environment is </a:t>
            </a:r>
            <a:r>
              <a:rPr lang="en-US" sz="1200" b="1" u="none" baseline="0" dirty="0"/>
              <a:t>often a challenging area for agencies to document and test, but here are a </a:t>
            </a:r>
            <a:r>
              <a:rPr lang="en-US" sz="1200" b="1" u="sng" baseline="0" dirty="0">
                <a:effectLst/>
              </a:rPr>
              <a:t>few</a:t>
            </a:r>
            <a:r>
              <a:rPr lang="en-US" sz="1200" b="1" u="none" baseline="0" dirty="0"/>
              <a:t> tips on areas to consider:   </a:t>
            </a:r>
            <a:endParaRPr lang="en-US" sz="1200" b="1" u="none" baseline="0" dirty="0" smtClean="0"/>
          </a:p>
          <a:p>
            <a:pPr marL="187425" indent="-187425">
              <a:buFont typeface="Arial" panose="020B0604020202020204" pitchFamily="34" charset="0"/>
              <a:buChar char="•"/>
            </a:pPr>
            <a:r>
              <a:rPr lang="en-US" sz="1200" dirty="0" smtClean="0"/>
              <a:t>Is there a list of Agency-Level Controls?</a:t>
            </a:r>
            <a:r>
              <a:rPr lang="en-US" sz="1200" baseline="0" dirty="0" smtClean="0"/>
              <a:t>  </a:t>
            </a:r>
            <a:r>
              <a:rPr lang="en-US" sz="1200" dirty="0" smtClean="0"/>
              <a:t>Have they been tested?</a:t>
            </a:r>
          </a:p>
          <a:p>
            <a:pPr marL="187425" indent="-187425">
              <a:buFont typeface="Arial" panose="020B0604020202020204" pitchFamily="34" charset="0"/>
              <a:buChar char="•"/>
            </a:pPr>
            <a:r>
              <a:rPr lang="en-US" sz="1200" dirty="0" smtClean="0"/>
              <a:t>Does the agency Actively promote a “Code of Ethics” and appropriate conduct?</a:t>
            </a:r>
          </a:p>
          <a:p>
            <a:pPr marL="187425" indent="-187425">
              <a:buFont typeface="Arial" panose="020B0604020202020204" pitchFamily="34" charset="0"/>
              <a:buChar char="•"/>
            </a:pPr>
            <a:r>
              <a:rPr lang="en-US" sz="1200" dirty="0" smtClean="0"/>
              <a:t>Do Employees acknowledge receipt of the Code of Ethics? Does the agency require employee training on ethics?  Is there a Conflict</a:t>
            </a:r>
            <a:r>
              <a:rPr lang="en-US" sz="1200" baseline="0" dirty="0" smtClean="0"/>
              <a:t> of Interest Policy?</a:t>
            </a:r>
            <a:endParaRPr lang="en-US" sz="1200" dirty="0" smtClean="0"/>
          </a:p>
          <a:p>
            <a:pPr marL="187425" indent="-187425">
              <a:buFont typeface="Arial" panose="020B0604020202020204" pitchFamily="34" charset="0"/>
              <a:buChar char="•"/>
            </a:pPr>
            <a:r>
              <a:rPr lang="en-US" sz="1200" dirty="0" smtClean="0"/>
              <a:t>Is there a well-designed Recruiting, Hiring and Performance Review Process?  Are there Current Job Descriptions and EWPs for each position?</a:t>
            </a:r>
          </a:p>
          <a:p>
            <a:pPr marL="187425" indent="-187425">
              <a:buFont typeface="Arial" panose="020B0604020202020204" pitchFamily="34" charset="0"/>
              <a:buChar char="•"/>
            </a:pPr>
            <a:r>
              <a:rPr lang="en-US" sz="1200" dirty="0" smtClean="0"/>
              <a:t>Is there a demonstrated Commitment to Workforce Competence and Training?</a:t>
            </a:r>
          </a:p>
          <a:p>
            <a:pPr marL="179268" indent="-179268">
              <a:buFont typeface="Arial" panose="020B0604020202020204" pitchFamily="34" charset="0"/>
              <a:buChar char="•"/>
            </a:pPr>
            <a:r>
              <a:rPr lang="en-US" sz="1200" dirty="0" smtClean="0"/>
              <a:t>Are there Standards established for the agency; and are Policies</a:t>
            </a:r>
            <a:r>
              <a:rPr lang="en-US" sz="1200" baseline="0" dirty="0" smtClean="0"/>
              <a:t> and Procedures current?  </a:t>
            </a:r>
            <a:r>
              <a:rPr lang="en-US" sz="1200" dirty="0" smtClean="0"/>
              <a:t>Are </a:t>
            </a:r>
            <a:r>
              <a:rPr lang="en-US" sz="1200" dirty="0"/>
              <a:t>there clear lines of authority, responsibility and reporting relationships?</a:t>
            </a:r>
          </a:p>
          <a:p>
            <a:pPr marL="179268" indent="-179268" algn="l" rtl="0" eaLnBrk="0" fontAlgn="base" hangingPunct="0">
              <a:spcBef>
                <a:spcPct val="30000"/>
              </a:spcBef>
              <a:spcAft>
                <a:spcPct val="0"/>
              </a:spcAft>
              <a:buFont typeface="Arial" panose="020B0604020202020204" pitchFamily="34" charset="0"/>
              <a:buChar char="•"/>
            </a:pPr>
            <a:r>
              <a:rPr lang="en-US" sz="1200" kern="1200" dirty="0">
                <a:solidFill>
                  <a:schemeClr val="tx1"/>
                </a:solidFill>
                <a:latin typeface="Times New Roman" panose="02020603050405020304" pitchFamily="18" charset="0"/>
                <a:ea typeface="+mn-ea"/>
                <a:cs typeface="+mn-cs"/>
              </a:rPr>
              <a:t>Additional guidance on documenting the Control Environment is available in the </a:t>
            </a:r>
            <a:r>
              <a:rPr lang="en-US" sz="1200" i="1" kern="1200" dirty="0">
                <a:solidFill>
                  <a:schemeClr val="tx1"/>
                </a:solidFill>
                <a:latin typeface="Times New Roman" panose="02020603050405020304" pitchFamily="18" charset="0"/>
                <a:ea typeface="+mn-ea"/>
                <a:cs typeface="+mn-cs"/>
              </a:rPr>
              <a:t>ARMICS </a:t>
            </a:r>
            <a:r>
              <a:rPr lang="en-US" sz="1200" i="1" kern="1200" dirty="0" smtClean="0">
                <a:solidFill>
                  <a:schemeClr val="tx1"/>
                </a:solidFill>
                <a:latin typeface="Times New Roman" panose="02020603050405020304" pitchFamily="18" charset="0"/>
                <a:ea typeface="+mn-ea"/>
                <a:cs typeface="+mn-cs"/>
              </a:rPr>
              <a:t>Standards</a:t>
            </a:r>
            <a:r>
              <a:rPr lang="en-US" sz="1200" kern="1200" dirty="0" smtClean="0">
                <a:solidFill>
                  <a:schemeClr val="tx1"/>
                </a:solidFill>
                <a:latin typeface="Times New Roman" panose="02020603050405020304" pitchFamily="18" charset="0"/>
                <a:ea typeface="+mn-ea"/>
                <a:cs typeface="+mn-cs"/>
              </a:rPr>
              <a:t>, pages 14 through 18.</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21</a:t>
            </a:fld>
            <a:endParaRPr lang="en-US" altLang="en-US" dirty="0"/>
          </a:p>
        </p:txBody>
      </p:sp>
    </p:spTree>
    <p:extLst>
      <p:ext uri="{BB962C8B-B14F-4D97-AF65-F5344CB8AC3E}">
        <p14:creationId xmlns:p14="http://schemas.microsoft.com/office/powerpoint/2010/main" val="377002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defTabSz="955938">
              <a:defRPr/>
            </a:pPr>
            <a:r>
              <a:rPr lang="en-US" sz="1200" u="none" baseline="0" dirty="0" smtClean="0"/>
              <a:t>The </a:t>
            </a:r>
            <a:r>
              <a:rPr lang="en-US" sz="1200" u="none" baseline="0" dirty="0"/>
              <a:t>2</a:t>
            </a:r>
            <a:r>
              <a:rPr lang="en-US" sz="1200" u="none" baseline="30000" dirty="0"/>
              <a:t>nd</a:t>
            </a:r>
            <a:r>
              <a:rPr lang="en-US" sz="1200" u="none" baseline="0" dirty="0"/>
              <a:t> of the </a:t>
            </a:r>
            <a:r>
              <a:rPr lang="en-US" sz="1200" u="none" baseline="0" dirty="0" smtClean="0"/>
              <a:t>5 </a:t>
            </a:r>
            <a:r>
              <a:rPr lang="en-US" sz="1200" u="none" baseline="0" dirty="0"/>
              <a:t>Agency-Level components is the </a:t>
            </a:r>
            <a:r>
              <a:rPr lang="en-US" sz="1200" b="1" i="1" u="none" baseline="0" dirty="0"/>
              <a:t>Risk Assessment</a:t>
            </a:r>
            <a:r>
              <a:rPr lang="en-US" sz="1200" u="none" baseline="0" dirty="0" smtClean="0"/>
              <a:t>.   </a:t>
            </a:r>
          </a:p>
          <a:p>
            <a:pPr defTabSz="955938">
              <a:defRPr/>
            </a:pPr>
            <a:r>
              <a:rPr lang="en-US" sz="1200" baseline="0" dirty="0" smtClean="0"/>
              <a:t>Each state agency must perform a risk assessment of each significant fiscal process as part of the documentation and assessment of Internal Control.</a:t>
            </a:r>
          </a:p>
          <a:p>
            <a:pPr marL="171450" indent="-171450" defTabSz="999437">
              <a:buFont typeface="Arial" panose="020B0604020202020204" pitchFamily="34" charset="0"/>
              <a:buChar char="•"/>
              <a:defRPr/>
            </a:pPr>
            <a:r>
              <a:rPr lang="en-US" sz="1200" u="none" baseline="0" dirty="0" smtClean="0"/>
              <a:t>A </a:t>
            </a:r>
            <a:r>
              <a:rPr lang="en-US" sz="1200" u="sng" baseline="0" dirty="0" smtClean="0"/>
              <a:t>Risk Assessment</a:t>
            </a:r>
            <a:r>
              <a:rPr lang="en-US" sz="1200" u="none" baseline="0" dirty="0" smtClean="0"/>
              <a:t> </a:t>
            </a:r>
            <a:r>
              <a:rPr lang="en-US" sz="1200" baseline="0" dirty="0" smtClean="0"/>
              <a:t>is the process of identifying and analyzing potential agency-level risk events that may occur; and determining the </a:t>
            </a:r>
            <a:r>
              <a:rPr lang="en-US" sz="1200" i="1" baseline="0" dirty="0" smtClean="0"/>
              <a:t>Likelihood</a:t>
            </a:r>
            <a:r>
              <a:rPr lang="en-US" sz="1200" baseline="0" dirty="0" smtClean="0"/>
              <a:t> and </a:t>
            </a:r>
            <a:r>
              <a:rPr lang="en-US" sz="1200" i="1" baseline="0" dirty="0" smtClean="0"/>
              <a:t>Impact</a:t>
            </a:r>
            <a:r>
              <a:rPr lang="en-US" sz="1200" baseline="0" dirty="0" smtClean="0"/>
              <a:t> they may have on the agency achieving its objectives.  </a:t>
            </a:r>
          </a:p>
          <a:p>
            <a:pPr marL="171450" indent="-171450" defTabSz="955938">
              <a:buFont typeface="Arial" panose="020B0604020202020204" pitchFamily="34" charset="0"/>
              <a:buChar char="•"/>
              <a:defRPr/>
            </a:pPr>
            <a:r>
              <a:rPr lang="en-US" sz="1200" dirty="0" smtClean="0"/>
              <a:t>In the Risk Assessment, management considers the mix of potential events relevant to the agency and its activities in the context of the agency’s risk profile, which includes size, operational complexity, and regulatory restraints.</a:t>
            </a:r>
            <a:endParaRPr lang="en-US" sz="1200" baseline="0" dirty="0" smtClean="0"/>
          </a:p>
          <a:p>
            <a:pPr marL="171450" indent="-171450" defTabSz="955938">
              <a:buFont typeface="Arial" panose="020B0604020202020204" pitchFamily="34" charset="0"/>
              <a:buChar char="•"/>
              <a:defRPr/>
            </a:pPr>
            <a:r>
              <a:rPr lang="en-US" sz="1200" dirty="0" smtClean="0"/>
              <a:t>Management must identify risks, then assess the risk of unexpected potential events and any expected events that could have an</a:t>
            </a:r>
            <a:r>
              <a:rPr lang="en-US" sz="1200" baseline="0" dirty="0" smtClean="0"/>
              <a:t> affect on achieving the agency’s objectives.</a:t>
            </a:r>
            <a:endParaRPr lang="en-US" sz="1200" baseline="0" dirty="0"/>
          </a:p>
          <a:p>
            <a:pPr marL="177798" indent="-177798" defTabSz="955938">
              <a:buFontTx/>
              <a:buChar char="-"/>
              <a:defRPr/>
            </a:pPr>
            <a:endParaRPr lang="en-US"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22</a:t>
            </a:fld>
            <a:endParaRPr lang="en-US" altLang="en-US" dirty="0"/>
          </a:p>
        </p:txBody>
      </p:sp>
    </p:spTree>
    <p:extLst>
      <p:ext uri="{BB962C8B-B14F-4D97-AF65-F5344CB8AC3E}">
        <p14:creationId xmlns:p14="http://schemas.microsoft.com/office/powerpoint/2010/main" val="687795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610" tIns="47805" rIns="95610" bIns="47805"/>
          <a:lstStyle/>
          <a:p>
            <a:pPr algn="just"/>
            <a:r>
              <a:rPr lang="en-US" sz="1200" dirty="0" smtClean="0"/>
              <a:t>Risks must be assessed from 4 perspectives:  Likelihood, Impact, and I</a:t>
            </a:r>
            <a:r>
              <a:rPr lang="en-US" sz="1200" baseline="0" dirty="0" smtClean="0"/>
              <a:t>nherent and Residual Risk basis:</a:t>
            </a:r>
          </a:p>
          <a:p>
            <a:pPr marL="179268" indent="-179268" algn="just">
              <a:buFont typeface="Arial" panose="020B0604020202020204" pitchFamily="34" charset="0"/>
              <a:buChar char="•"/>
            </a:pPr>
            <a:r>
              <a:rPr lang="en-US" sz="1200" baseline="0" dirty="0" smtClean="0"/>
              <a:t>Likelihood is the odds that a given event will occur.</a:t>
            </a:r>
          </a:p>
          <a:p>
            <a:pPr marL="179268" indent="-179268" algn="just">
              <a:buFont typeface="Arial" panose="020B0604020202020204" pitchFamily="34" charset="0"/>
              <a:buChar char="•"/>
            </a:pPr>
            <a:r>
              <a:rPr lang="en-US" sz="1200" baseline="0" dirty="0" smtClean="0"/>
              <a:t>Impact is the measurement of the effect of the event in quantitative or qualitative terms.</a:t>
            </a:r>
          </a:p>
          <a:p>
            <a:pPr marL="179268" indent="-179268" algn="just">
              <a:buFont typeface="Arial" panose="020B0604020202020204" pitchFamily="34" charset="0"/>
              <a:buChar char="•"/>
            </a:pPr>
            <a:r>
              <a:rPr lang="en-US" sz="1200" baseline="0" dirty="0" smtClean="0"/>
              <a:t>Inherent risks are the risk to an agency if management takes no action to reduce either the likelihood or impact of the event occurring.</a:t>
            </a:r>
          </a:p>
          <a:p>
            <a:pPr marL="179268" indent="-179268" algn="just">
              <a:buFont typeface="Arial" panose="020B0604020202020204" pitchFamily="34" charset="0"/>
              <a:buChar char="•"/>
            </a:pPr>
            <a:r>
              <a:rPr lang="en-US" sz="1200" baseline="0" dirty="0" smtClean="0"/>
              <a:t>Residual risk is the risk that remains after management’s risk response has been applied.</a:t>
            </a:r>
          </a:p>
          <a:p>
            <a:pPr algn="just" defTabSz="956097">
              <a:defRPr/>
            </a:pPr>
            <a:r>
              <a:rPr lang="en-US" sz="1200" baseline="0" dirty="0" smtClean="0"/>
              <a:t>Risks should be assessed </a:t>
            </a:r>
            <a:r>
              <a:rPr lang="en-US" sz="1200" dirty="0" smtClean="0"/>
              <a:t>individually and collectively in order to focus attention on significant threats and opportunities, and lay the groundwork for a risk appetite, risk tolerance, and risk response.  </a:t>
            </a:r>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23</a:t>
            </a:fld>
            <a:endParaRPr lang="en-US" altLang="en-US" dirty="0"/>
          </a:p>
        </p:txBody>
      </p:sp>
    </p:spTree>
    <p:extLst>
      <p:ext uri="{BB962C8B-B14F-4D97-AF65-F5344CB8AC3E}">
        <p14:creationId xmlns:p14="http://schemas.microsoft.com/office/powerpoint/2010/main" val="1947935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marL="171450" indent="-171450" algn="l" defTabSz="956097" rtl="0" eaLnBrk="0" fontAlgn="base" hangingPunct="0">
              <a:spcBef>
                <a:spcPct val="30000"/>
              </a:spcBef>
              <a:spcAft>
                <a:spcPct val="0"/>
              </a:spcAft>
              <a:buFont typeface="Arial" panose="020B0604020202020204" pitchFamily="34" charset="0"/>
              <a:buChar char="•"/>
              <a:defRPr/>
            </a:pPr>
            <a:r>
              <a:rPr lang="en-US" sz="1200" kern="1200" dirty="0">
                <a:solidFill>
                  <a:schemeClr val="tx1"/>
                </a:solidFill>
                <a:latin typeface="Times New Roman" panose="02020603050405020304" pitchFamily="18" charset="0"/>
                <a:ea typeface="+mn-ea"/>
                <a:cs typeface="+mn-cs"/>
              </a:rPr>
              <a:t>Agencies must develop a common set of Risk Assessment Criteria to be deployed across the </a:t>
            </a:r>
            <a:r>
              <a:rPr lang="en-US" sz="1200" kern="1200" dirty="0" smtClean="0">
                <a:solidFill>
                  <a:schemeClr val="tx1"/>
                </a:solidFill>
                <a:latin typeface="Times New Roman" panose="02020603050405020304" pitchFamily="18" charset="0"/>
                <a:ea typeface="+mn-ea"/>
                <a:cs typeface="+mn-cs"/>
              </a:rPr>
              <a:t>agency through:</a:t>
            </a:r>
            <a:endParaRPr lang="en-US" sz="1200" kern="1200" dirty="0">
              <a:solidFill>
                <a:schemeClr val="tx1"/>
              </a:solidFill>
              <a:latin typeface="Times New Roman" panose="02020603050405020304" pitchFamily="18" charset="0"/>
              <a:ea typeface="+mn-ea"/>
              <a:cs typeface="+mn-cs"/>
            </a:endParaRPr>
          </a:p>
          <a:p>
            <a:pPr marL="644625" lvl="1" indent="-187425" algn="l" defTabSz="956097" rtl="0" eaLnBrk="0" fontAlgn="base" hangingPunct="0">
              <a:spcBef>
                <a:spcPct val="30000"/>
              </a:spcBef>
              <a:spcAft>
                <a:spcPct val="0"/>
              </a:spcAft>
              <a:buFont typeface="Times New Roman" panose="02020603050405020304" pitchFamily="18" charset="0"/>
              <a:buChar char="̶"/>
              <a:defRPr/>
            </a:pPr>
            <a:r>
              <a:rPr lang="en-US" sz="1200" kern="1200" baseline="0" dirty="0" smtClean="0">
                <a:solidFill>
                  <a:schemeClr val="tx1"/>
                </a:solidFill>
                <a:latin typeface="Times New Roman" panose="02020603050405020304" pitchFamily="18" charset="0"/>
                <a:ea typeface="+mn-ea"/>
                <a:cs typeface="+mn-cs"/>
              </a:rPr>
              <a:t>Developing </a:t>
            </a:r>
            <a:r>
              <a:rPr lang="en-US" sz="1200" kern="1200" baseline="0" dirty="0">
                <a:solidFill>
                  <a:schemeClr val="tx1"/>
                </a:solidFill>
                <a:latin typeface="Times New Roman" panose="02020603050405020304" pitchFamily="18" charset="0"/>
                <a:ea typeface="+mn-ea"/>
                <a:cs typeface="+mn-cs"/>
              </a:rPr>
              <a:t>a process to measure risk, along with risk rating levels, and definitions.</a:t>
            </a:r>
          </a:p>
          <a:p>
            <a:pPr marL="644625" lvl="1" indent="-187425" algn="l" rtl="0" eaLnBrk="0" fontAlgn="base" hangingPunct="0">
              <a:spcBef>
                <a:spcPct val="30000"/>
              </a:spcBef>
              <a:spcAft>
                <a:spcPct val="0"/>
              </a:spcAft>
              <a:buFont typeface="Times New Roman" panose="02020603050405020304" pitchFamily="18" charset="0"/>
              <a:buChar char="̶"/>
            </a:pPr>
            <a:r>
              <a:rPr lang="en-US" sz="1200" kern="1200" baseline="0" dirty="0">
                <a:solidFill>
                  <a:schemeClr val="tx1"/>
                </a:solidFill>
                <a:latin typeface="Times New Roman" panose="02020603050405020304" pitchFamily="18" charset="0"/>
                <a:ea typeface="+mn-ea"/>
                <a:cs typeface="+mn-cs"/>
              </a:rPr>
              <a:t>Each agency should identify its “Risk Events” and “Risk Profile,” which </a:t>
            </a:r>
            <a:r>
              <a:rPr lang="en-US" sz="1200" kern="1200" baseline="0" dirty="0" smtClean="0">
                <a:solidFill>
                  <a:schemeClr val="tx1"/>
                </a:solidFill>
                <a:latin typeface="Times New Roman" panose="02020603050405020304" pitchFamily="18" charset="0"/>
                <a:ea typeface="+mn-ea"/>
                <a:cs typeface="+mn-cs"/>
              </a:rPr>
              <a:t>identify </a:t>
            </a:r>
            <a:r>
              <a:rPr lang="en-US" sz="1200" kern="1200" baseline="0" dirty="0">
                <a:solidFill>
                  <a:schemeClr val="tx1"/>
                </a:solidFill>
                <a:latin typeface="Times New Roman" panose="02020603050405020304" pitchFamily="18" charset="0"/>
                <a:ea typeface="+mn-ea"/>
                <a:cs typeface="+mn-cs"/>
              </a:rPr>
              <a:t>all risks facing the </a:t>
            </a:r>
            <a:r>
              <a:rPr lang="en-US" sz="1200" kern="1200" baseline="0" dirty="0" smtClean="0">
                <a:solidFill>
                  <a:schemeClr val="tx1"/>
                </a:solidFill>
                <a:latin typeface="Times New Roman" panose="02020603050405020304" pitchFamily="18" charset="0"/>
                <a:ea typeface="+mn-ea"/>
                <a:cs typeface="+mn-cs"/>
              </a:rPr>
              <a:t>agency.</a:t>
            </a:r>
            <a:endParaRPr lang="en-US" sz="1200" kern="1200" baseline="0" dirty="0">
              <a:solidFill>
                <a:schemeClr val="tx1"/>
              </a:solidFill>
              <a:latin typeface="Times New Roman" panose="02020603050405020304" pitchFamily="18" charset="0"/>
              <a:ea typeface="+mn-ea"/>
              <a:cs typeface="+mn-cs"/>
            </a:endParaRPr>
          </a:p>
          <a:p>
            <a:pPr marL="644625" lvl="1" indent="-187425" algn="l" rtl="0" eaLnBrk="0" fontAlgn="base" hangingPunct="0">
              <a:spcBef>
                <a:spcPct val="30000"/>
              </a:spcBef>
              <a:spcAft>
                <a:spcPct val="0"/>
              </a:spcAft>
              <a:buFont typeface="Times New Roman" panose="02020603050405020304" pitchFamily="18" charset="0"/>
              <a:buChar char="̶"/>
            </a:pPr>
            <a:r>
              <a:rPr lang="en-US" sz="1200" kern="1200" baseline="0" dirty="0">
                <a:solidFill>
                  <a:schemeClr val="tx1"/>
                </a:solidFill>
                <a:latin typeface="Times New Roman" panose="02020603050405020304" pitchFamily="18" charset="0"/>
                <a:ea typeface="+mn-ea"/>
                <a:cs typeface="+mn-cs"/>
              </a:rPr>
              <a:t>Assess Agency-Level risks events from the perspectives of “Likelihood” and “Impact” as well as Inherent and Residual </a:t>
            </a:r>
            <a:r>
              <a:rPr lang="en-US" sz="1200" kern="1200" baseline="0" dirty="0" smtClean="0">
                <a:solidFill>
                  <a:schemeClr val="tx1"/>
                </a:solidFill>
                <a:latin typeface="Times New Roman" panose="02020603050405020304" pitchFamily="18" charset="0"/>
                <a:ea typeface="+mn-ea"/>
                <a:cs typeface="+mn-cs"/>
              </a:rPr>
              <a:t>Risks. </a:t>
            </a:r>
          </a:p>
          <a:p>
            <a:pPr marL="171450" indent="-171450">
              <a:buFont typeface="Arial" panose="020B0604020202020204" pitchFamily="34" charset="0"/>
              <a:buChar char="•"/>
            </a:pPr>
            <a:r>
              <a:rPr lang="en-US" sz="1200" dirty="0" smtClean="0"/>
              <a:t>A </a:t>
            </a:r>
            <a:r>
              <a:rPr lang="en-US" sz="1200" dirty="0"/>
              <a:t>visual matrix can be used to </a:t>
            </a:r>
            <a:r>
              <a:rPr lang="en-US" sz="1200" dirty="0" smtClean="0"/>
              <a:t>categorize, assess, </a:t>
            </a:r>
            <a:r>
              <a:rPr lang="en-US" sz="1200" dirty="0"/>
              <a:t>and measure risk events. </a:t>
            </a:r>
            <a:endParaRPr lang="en-US" sz="1200" dirty="0" smtClean="0"/>
          </a:p>
          <a:p>
            <a:pPr marL="171450" indent="-171450">
              <a:buFont typeface="Arial" panose="020B0604020202020204" pitchFamily="34" charset="0"/>
              <a:buChar char="•"/>
            </a:pPr>
            <a:r>
              <a:rPr lang="en-US" sz="1200" dirty="0" smtClean="0"/>
              <a:t>A </a:t>
            </a:r>
            <a:r>
              <a:rPr lang="en-US" sz="1200" dirty="0"/>
              <a:t>Risk or Heat </a:t>
            </a:r>
            <a:r>
              <a:rPr lang="en-US" sz="1200" dirty="0" smtClean="0"/>
              <a:t>Map </a:t>
            </a:r>
            <a:r>
              <a:rPr lang="en-US" sz="1200" dirty="0"/>
              <a:t>allows you to compare and evaluate risk based on the potential impact and likelihood of an event occurring</a:t>
            </a:r>
            <a:r>
              <a:rPr lang="en-US" sz="1200" dirty="0" smtClean="0"/>
              <a:t>.  </a:t>
            </a:r>
          </a:p>
          <a:p>
            <a:pPr marL="171450" indent="-171450">
              <a:buFont typeface="Arial" panose="020B0604020202020204" pitchFamily="34" charset="0"/>
              <a:buChar char="•"/>
            </a:pPr>
            <a:r>
              <a:rPr lang="en-US" sz="1200" dirty="0" smtClean="0"/>
              <a:t>This </a:t>
            </a:r>
            <a:r>
              <a:rPr lang="en-US" sz="1200" dirty="0"/>
              <a:t>is one of many formats that may be used to measure risks.</a:t>
            </a:r>
          </a:p>
          <a:p>
            <a:pPr marL="171450" indent="-171450">
              <a:buFont typeface="Arial" panose="020B0604020202020204" pitchFamily="34" charset="0"/>
              <a:buChar char="•"/>
            </a:pPr>
            <a:r>
              <a:rPr lang="en-US" sz="1200" baseline="0" dirty="0" smtClean="0"/>
              <a:t>In this format, the higher the Risk </a:t>
            </a:r>
            <a:r>
              <a:rPr lang="en-US" sz="1200" u="none" baseline="0" dirty="0" smtClean="0"/>
              <a:t>Impact</a:t>
            </a:r>
            <a:r>
              <a:rPr lang="en-US" sz="1200" baseline="0" dirty="0" smtClean="0"/>
              <a:t> value, the more severe the consequences, indicating the need to mitigate risks, especially in the Red Zone;</a:t>
            </a:r>
          </a:p>
          <a:p>
            <a:pPr marL="171450" lvl="0" indent="-171450">
              <a:buFont typeface="Arial" panose="020B0604020202020204" pitchFamily="34" charset="0"/>
              <a:buChar char="•"/>
            </a:pPr>
            <a:r>
              <a:rPr lang="en-US" sz="1200" baseline="0" dirty="0" smtClean="0"/>
              <a:t>The higher the Risk </a:t>
            </a:r>
            <a:r>
              <a:rPr lang="en-US" sz="1200" u="none" baseline="0" dirty="0" smtClean="0"/>
              <a:t>Probability</a:t>
            </a:r>
            <a:r>
              <a:rPr lang="en-US" sz="1200" baseline="0" dirty="0" smtClean="0"/>
              <a:t> value, the more likely a negative  event  will occur.</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24</a:t>
            </a:fld>
            <a:endParaRPr lang="en-US" altLang="en-US" dirty="0"/>
          </a:p>
        </p:txBody>
      </p:sp>
    </p:spTree>
    <p:extLst>
      <p:ext uri="{BB962C8B-B14F-4D97-AF65-F5344CB8AC3E}">
        <p14:creationId xmlns:p14="http://schemas.microsoft.com/office/powerpoint/2010/main" val="596908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marL="285750" indent="-285750" defTabSz="956097">
              <a:buFont typeface="Arial" panose="020B0604020202020204" pitchFamily="34" charset="0"/>
              <a:buChar char="•"/>
              <a:defRPr/>
            </a:pPr>
            <a:r>
              <a:rPr lang="en-US" altLang="en-US" sz="1200" dirty="0"/>
              <a:t>A SWOT analysis is another strategic planning technique used during the Risk Assessment.  It helps assess an organization’s health, and how its individual characteristics may help or hinder it in meeting key goals and objectives.</a:t>
            </a:r>
          </a:p>
          <a:p>
            <a:pPr marL="285750" indent="-285750" defTabSz="956097">
              <a:buFont typeface="Arial" panose="020B0604020202020204" pitchFamily="34" charset="0"/>
              <a:buChar char="•"/>
              <a:defRPr/>
            </a:pPr>
            <a:r>
              <a:rPr lang="en-US" altLang="en-US" sz="1200" dirty="0"/>
              <a:t>The SWOT analysis is coordinated with the Department of Planning and Budget, and takes a holistic approach, analyzing not only the organization itself, but also its larger environment.  </a:t>
            </a:r>
          </a:p>
          <a:p>
            <a:pPr marL="285750" indent="-285750" defTabSz="956097">
              <a:buFont typeface="Arial" panose="020B0604020202020204" pitchFamily="34" charset="0"/>
              <a:buChar char="•"/>
              <a:defRPr/>
            </a:pPr>
            <a:r>
              <a:rPr lang="en-US" altLang="en-US" sz="1200" dirty="0"/>
              <a:t>The analysis includes an assessment of the organization’s strengths and weaknesses, and an assessment of the environment in which the organization operates and any opportunities or threats that may be present in that environment.  </a:t>
            </a:r>
          </a:p>
          <a:p>
            <a:pPr defTabSz="956097">
              <a:defRPr/>
            </a:pP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25</a:t>
            </a:fld>
            <a:endParaRPr lang="en-US" altLang="en-US" dirty="0"/>
          </a:p>
        </p:txBody>
      </p:sp>
    </p:spTree>
    <p:extLst>
      <p:ext uri="{BB962C8B-B14F-4D97-AF65-F5344CB8AC3E}">
        <p14:creationId xmlns:p14="http://schemas.microsoft.com/office/powerpoint/2010/main" val="3409517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610" tIns="47805" rIns="95610" bIns="47805"/>
          <a:lstStyle/>
          <a:p>
            <a:pPr defTabSz="956097">
              <a:defRPr/>
            </a:pPr>
            <a:r>
              <a:rPr lang="en-US" sz="1200" dirty="0"/>
              <a:t>During the Risk Assessment of </a:t>
            </a:r>
            <a:r>
              <a:rPr lang="en-US" sz="1200" dirty="0" smtClean="0"/>
              <a:t>Significant Fiscal Processes</a:t>
            </a:r>
            <a:r>
              <a:rPr lang="en-US" sz="1200" dirty="0"/>
              <a:t>, agencies should assess risks from a financial, operational, strategic, regulatory, and reputational perspective.  Agencies may also identify risks by considering questions such as:</a:t>
            </a:r>
          </a:p>
          <a:p>
            <a:pPr marL="179268" indent="-179268">
              <a:spcBef>
                <a:spcPts val="0"/>
              </a:spcBef>
              <a:buFont typeface="Arial" panose="020B0604020202020204" pitchFamily="34" charset="0"/>
              <a:buChar char="•"/>
            </a:pPr>
            <a:r>
              <a:rPr lang="en-US" sz="1200" dirty="0"/>
              <a:t>What is our tone at the top?  What business activities expose our agency to greatest risk? </a:t>
            </a:r>
          </a:p>
          <a:p>
            <a:pPr marL="179268" indent="-179268">
              <a:spcBef>
                <a:spcPts val="0"/>
              </a:spcBef>
              <a:buFont typeface="Arial" panose="020B0604020202020204" pitchFamily="34" charset="0"/>
              <a:buChar char="•"/>
            </a:pPr>
            <a:r>
              <a:rPr lang="en-US" sz="1200" dirty="0"/>
              <a:t>Are we monitoring our SWOT analysis results; and proactively taking corrective action to address weaknesses and take advantage of opportunities? </a:t>
            </a:r>
          </a:p>
          <a:p>
            <a:pPr marL="179268" indent="-179268">
              <a:spcBef>
                <a:spcPts val="0"/>
              </a:spcBef>
              <a:buFont typeface="Arial" panose="020B0604020202020204" pitchFamily="34" charset="0"/>
              <a:buChar char="•"/>
            </a:pPr>
            <a:r>
              <a:rPr lang="en-US" sz="1200" dirty="0"/>
              <a:t>What could jeopardize our ability to meet financial obligations, and deliver accurate financial reporting?</a:t>
            </a:r>
          </a:p>
          <a:p>
            <a:pPr marL="179268" indent="-179268">
              <a:spcBef>
                <a:spcPts val="0"/>
              </a:spcBef>
              <a:buFont typeface="Arial" panose="020B0604020202020204" pitchFamily="34" charset="0"/>
              <a:buChar char="•"/>
            </a:pPr>
            <a:r>
              <a:rPr lang="en-US" sz="1200" dirty="0"/>
              <a:t>What policies, laws or regulations could be violated </a:t>
            </a:r>
            <a:r>
              <a:rPr lang="en-US" sz="1200" dirty="0" smtClean="0"/>
              <a:t>and/or </a:t>
            </a:r>
            <a:r>
              <a:rPr lang="en-US" sz="1200" dirty="0"/>
              <a:t>result in non-compliance? </a:t>
            </a:r>
          </a:p>
          <a:p>
            <a:pPr marL="179268" indent="-179268">
              <a:spcBef>
                <a:spcPts val="0"/>
              </a:spcBef>
              <a:buFont typeface="Arial" panose="020B0604020202020204" pitchFamily="34" charset="0"/>
              <a:buChar char="•"/>
            </a:pPr>
            <a:r>
              <a:rPr lang="en-US" sz="1200" dirty="0"/>
              <a:t>Are staff following outdated procedures, exposing us to risk?</a:t>
            </a:r>
          </a:p>
          <a:p>
            <a:pPr marL="179268" indent="-179268">
              <a:spcBef>
                <a:spcPts val="0"/>
              </a:spcBef>
              <a:buFont typeface="Arial" panose="020B0604020202020204" pitchFamily="34" charset="0"/>
              <a:buChar char="•"/>
            </a:pPr>
            <a:r>
              <a:rPr lang="en-US" sz="1200" dirty="0"/>
              <a:t>Are our controls designed effectively? How could someone bypass internal controls? </a:t>
            </a:r>
          </a:p>
          <a:p>
            <a:pPr marL="179268" indent="-179268">
              <a:spcBef>
                <a:spcPts val="0"/>
              </a:spcBef>
              <a:buFont typeface="Arial" panose="020B0604020202020204" pitchFamily="34" charset="0"/>
              <a:buChar char="•"/>
            </a:pPr>
            <a:r>
              <a:rPr lang="en-US" sz="1200" dirty="0"/>
              <a:t>Have we received annual assurance of adequate internal control from our business partners, service provider agencies, and third-party providers?</a:t>
            </a:r>
          </a:p>
          <a:p>
            <a:pPr marL="179268" indent="-179268">
              <a:spcBef>
                <a:spcPts val="0"/>
              </a:spcBef>
              <a:buFont typeface="Arial" panose="020B0604020202020204" pitchFamily="34" charset="0"/>
              <a:buChar char="•"/>
            </a:pPr>
            <a:r>
              <a:rPr lang="en-US" sz="1200" dirty="0"/>
              <a:t>What could go wrong? Is there a window of opportunity for fraud to occur?  </a:t>
            </a:r>
          </a:p>
          <a:p>
            <a:pPr marL="179268" indent="-179268" defTabSz="956097">
              <a:spcBef>
                <a:spcPts val="0"/>
              </a:spcBef>
              <a:buFont typeface="Arial" panose="020B0604020202020204" pitchFamily="34" charset="0"/>
              <a:buChar char="•"/>
              <a:defRPr/>
            </a:pPr>
            <a:r>
              <a:rPr lang="en-US" sz="1200" dirty="0"/>
              <a:t>What potential risks could cause adverse publicity or reputational damage?</a:t>
            </a:r>
          </a:p>
          <a:p>
            <a:pPr defTabSz="956097">
              <a:defRPr/>
            </a:pPr>
            <a:r>
              <a:rPr lang="en-US" sz="1200" dirty="0"/>
              <a:t>An effective Risk Assessment performed by the agency should help identify its risk exposure, risk profile, </a:t>
            </a:r>
            <a:r>
              <a:rPr lang="en-US" sz="1200" dirty="0" smtClean="0"/>
              <a:t>and risk response; </a:t>
            </a:r>
            <a:r>
              <a:rPr lang="en-US" sz="1200" dirty="0"/>
              <a:t>evaluate its control activities in response to </a:t>
            </a:r>
            <a:r>
              <a:rPr lang="en-US" sz="1200" dirty="0" smtClean="0"/>
              <a:t>risks; </a:t>
            </a:r>
            <a:r>
              <a:rPr lang="en-US" sz="1200" dirty="0"/>
              <a:t>and provide reasonable assurance that the Risk Assessment component is functioning as intended.</a:t>
            </a:r>
          </a:p>
          <a:p>
            <a:endParaRPr lang="en-US" sz="13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26</a:t>
            </a:fld>
            <a:endParaRPr lang="en-US" altLang="en-US" dirty="0"/>
          </a:p>
        </p:txBody>
      </p:sp>
    </p:spTree>
    <p:extLst>
      <p:ext uri="{BB962C8B-B14F-4D97-AF65-F5344CB8AC3E}">
        <p14:creationId xmlns:p14="http://schemas.microsoft.com/office/powerpoint/2010/main" val="1994671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just"/>
            <a:r>
              <a:rPr lang="en-US" sz="1200" dirty="0" smtClean="0"/>
              <a:t>As management considers</a:t>
            </a:r>
            <a:r>
              <a:rPr lang="en-US" sz="1200" baseline="0" dirty="0" smtClean="0"/>
              <a:t> </a:t>
            </a:r>
            <a:r>
              <a:rPr lang="en-US" sz="1200" dirty="0" smtClean="0"/>
              <a:t>all potential</a:t>
            </a:r>
            <a:r>
              <a:rPr lang="en-US" sz="1200" baseline="0" dirty="0" smtClean="0"/>
              <a:t> </a:t>
            </a:r>
            <a:r>
              <a:rPr lang="en-US" sz="1200" dirty="0" smtClean="0"/>
              <a:t>risk</a:t>
            </a:r>
            <a:r>
              <a:rPr lang="en-US" sz="1200" baseline="0" dirty="0" smtClean="0"/>
              <a:t> events</a:t>
            </a:r>
            <a:r>
              <a:rPr lang="en-US" sz="1200" dirty="0" smtClean="0"/>
              <a:t>, management must respond to its risks.  Management’s Response to risk is</a:t>
            </a:r>
            <a:r>
              <a:rPr lang="en-US" sz="1200" baseline="0" dirty="0" smtClean="0"/>
              <a:t> grouped</a:t>
            </a:r>
            <a:r>
              <a:rPr lang="en-US" sz="1200" dirty="0" smtClean="0"/>
              <a:t> into four main categories:</a:t>
            </a:r>
          </a:p>
          <a:p>
            <a:pPr marL="179268" indent="-179268" algn="just">
              <a:buFont typeface="Arial" panose="020B0604020202020204" pitchFamily="34" charset="0"/>
              <a:buChar char="•"/>
            </a:pPr>
            <a:r>
              <a:rPr lang="en-US" sz="1200" u="none" dirty="0" smtClean="0"/>
              <a:t>Avoiding risk </a:t>
            </a:r>
            <a:r>
              <a:rPr lang="en-US" sz="1200" dirty="0" smtClean="0"/>
              <a:t>means ending those activities that give rise to risk (for example, eliminating a service or high-risk</a:t>
            </a:r>
            <a:r>
              <a:rPr lang="en-US" sz="1200" baseline="0" dirty="0" smtClean="0"/>
              <a:t> activity or process</a:t>
            </a:r>
            <a:r>
              <a:rPr lang="en-US" sz="1200" dirty="0" smtClean="0"/>
              <a:t>). </a:t>
            </a:r>
          </a:p>
          <a:p>
            <a:pPr marL="179268" indent="-179268" algn="just">
              <a:buFont typeface="Arial" panose="020B0604020202020204" pitchFamily="34" charset="0"/>
              <a:buChar char="•"/>
            </a:pPr>
            <a:r>
              <a:rPr lang="en-US" sz="1200" u="none" dirty="0" smtClean="0"/>
              <a:t>Mitigating risk </a:t>
            </a:r>
            <a:r>
              <a:rPr lang="en-US" sz="1200" dirty="0" smtClean="0"/>
              <a:t>is reducing the</a:t>
            </a:r>
            <a:r>
              <a:rPr lang="en-US" sz="1200" baseline="0" dirty="0" smtClean="0"/>
              <a:t> impact or probability of risk, which</a:t>
            </a:r>
            <a:r>
              <a:rPr lang="en-US" sz="1200" dirty="0" smtClean="0"/>
              <a:t> involves everyday management decisions, including the imposition of control activities. For example, routine backups and software</a:t>
            </a:r>
            <a:r>
              <a:rPr lang="en-US" sz="1200" baseline="0" dirty="0" smtClean="0"/>
              <a:t> updates </a:t>
            </a:r>
            <a:r>
              <a:rPr lang="en-US" sz="1200" dirty="0" smtClean="0"/>
              <a:t>could decrease the impact of technology failure on the agency’s ability to provide services. </a:t>
            </a:r>
          </a:p>
          <a:p>
            <a:pPr marL="179268" indent="-179268" algn="just">
              <a:buFont typeface="Arial" panose="020B0604020202020204" pitchFamily="34" charset="0"/>
              <a:buChar char="•"/>
            </a:pPr>
            <a:r>
              <a:rPr lang="en-US" sz="1200" u="none" dirty="0" smtClean="0"/>
              <a:t>Sharing risk </a:t>
            </a:r>
            <a:r>
              <a:rPr lang="en-US" sz="1200" dirty="0" smtClean="0"/>
              <a:t>transfers a portion of likelihood or impact to another party.  Examples of sharing risks include acquiring an insurance policy.</a:t>
            </a:r>
          </a:p>
          <a:p>
            <a:pPr marL="179268" indent="-179268" algn="just">
              <a:buFont typeface="Arial" panose="020B0604020202020204" pitchFamily="34" charset="0"/>
              <a:buChar char="•"/>
            </a:pPr>
            <a:r>
              <a:rPr lang="en-US" sz="1200" u="none" dirty="0" smtClean="0"/>
              <a:t>Acceptance</a:t>
            </a:r>
            <a:r>
              <a:rPr lang="en-US" sz="1200" dirty="0" smtClean="0"/>
              <a:t> means taking no action in response to risk, within parameters dictated by state policy. All risk cannot be eliminated. These are the risks that remain after all possible risk responses have been taken.</a:t>
            </a:r>
          </a:p>
          <a:p>
            <a:pPr algn="just" defTabSz="956097">
              <a:defRPr/>
            </a:pPr>
            <a:r>
              <a:rPr lang="en-US" sz="1200" b="1" baseline="0" dirty="0" smtClean="0"/>
              <a:t>Agency heads and state employees are not authorized to take risks that would knowingly jeopardize the agency’s ability to meet its fiscal obligations nor jeopardize effective financial management, accurate financial reporting, or compliance with laws, regulations, policies or procedures. </a:t>
            </a:r>
          </a:p>
          <a:p>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27</a:t>
            </a:fld>
            <a:endParaRPr lang="en-US" altLang="en-US" dirty="0"/>
          </a:p>
        </p:txBody>
      </p:sp>
    </p:spTree>
    <p:extLst>
      <p:ext uri="{BB962C8B-B14F-4D97-AF65-F5344CB8AC3E}">
        <p14:creationId xmlns:p14="http://schemas.microsoft.com/office/powerpoint/2010/main" val="3638451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610" tIns="47805" rIns="95610" bIns="47805"/>
          <a:lstStyle/>
          <a:p>
            <a:pPr defTabSz="955938">
              <a:defRPr/>
            </a:pPr>
            <a:r>
              <a:rPr lang="en-US" sz="1200" dirty="0">
                <a:solidFill>
                  <a:schemeClr val="tx1"/>
                </a:solidFill>
              </a:rPr>
              <a:t>To demonstrate that the </a:t>
            </a:r>
            <a:r>
              <a:rPr lang="en-US" sz="1200" b="1" i="1" dirty="0" smtClean="0">
                <a:solidFill>
                  <a:schemeClr val="tx1"/>
                </a:solidFill>
              </a:rPr>
              <a:t>Risk Assessment </a:t>
            </a:r>
            <a:r>
              <a:rPr lang="en-US" sz="1200" dirty="0">
                <a:solidFill>
                  <a:schemeClr val="tx1"/>
                </a:solidFill>
              </a:rPr>
              <a:t>internal control component is established and fully functioning, the agency must meet the following </a:t>
            </a:r>
            <a:r>
              <a:rPr lang="en-US" sz="1200" u="sng" dirty="0">
                <a:solidFill>
                  <a:schemeClr val="tx1"/>
                </a:solidFill>
              </a:rPr>
              <a:t>minimum requirements</a:t>
            </a:r>
            <a:r>
              <a:rPr lang="en-US" sz="1200" dirty="0">
                <a:solidFill>
                  <a:schemeClr val="tx1"/>
                </a:solidFill>
              </a:rPr>
              <a:t>:</a:t>
            </a:r>
          </a:p>
          <a:p>
            <a:pPr marL="179268" indent="-179268" algn="just" defTabSz="955938">
              <a:buFont typeface="Arial" panose="020B0604020202020204" pitchFamily="34" charset="0"/>
              <a:buChar char="•"/>
              <a:defRPr/>
            </a:pPr>
            <a:r>
              <a:rPr lang="en-US" sz="1200" dirty="0">
                <a:solidFill>
                  <a:schemeClr val="tx1"/>
                </a:solidFill>
              </a:rPr>
              <a:t>Conduct and document an agency-wide risk assessment. This risk assessment should be coordinated with the strategic planning process overseen by the Department of Planning and Budget. </a:t>
            </a:r>
            <a:r>
              <a:rPr lang="en-US" sz="1200" dirty="0" smtClean="0">
                <a:solidFill>
                  <a:schemeClr val="tx1"/>
                </a:solidFill>
              </a:rPr>
              <a:t> A </a:t>
            </a:r>
            <a:r>
              <a:rPr lang="en-US" sz="1200" dirty="0">
                <a:solidFill>
                  <a:schemeClr val="tx1"/>
                </a:solidFill>
              </a:rPr>
              <a:t>SWOT analysis, and assessment of agency-wide risks, are part of the risk assessment.</a:t>
            </a:r>
          </a:p>
          <a:p>
            <a:pPr marL="179268" indent="-179268" defTabSz="955938">
              <a:buFont typeface="Arial" panose="020B0604020202020204" pitchFamily="34" charset="0"/>
              <a:buChar char="•"/>
              <a:defRPr/>
            </a:pPr>
            <a:r>
              <a:rPr lang="en-US" sz="1200" dirty="0">
                <a:solidFill>
                  <a:schemeClr val="tx1"/>
                </a:solidFill>
              </a:rPr>
              <a:t>Conduct and document risk assessments of </a:t>
            </a:r>
            <a:r>
              <a:rPr lang="en-US" sz="1200" b="1" u="sng" dirty="0">
                <a:solidFill>
                  <a:schemeClr val="tx1"/>
                </a:solidFill>
              </a:rPr>
              <a:t>each agency fiscal process</a:t>
            </a:r>
            <a:r>
              <a:rPr lang="en-US" sz="1200" dirty="0">
                <a:solidFill>
                  <a:schemeClr val="tx1"/>
                </a:solidFill>
              </a:rPr>
              <a:t> as part of the documentation and assessment of control activities. </a:t>
            </a:r>
          </a:p>
          <a:p>
            <a:pPr marL="179268" indent="-179268" defTabSz="955938">
              <a:buFont typeface="Arial" panose="020B0604020202020204" pitchFamily="34" charset="0"/>
              <a:buChar char="•"/>
              <a:defRPr/>
            </a:pPr>
            <a:r>
              <a:rPr lang="en-US" sz="1200" dirty="0">
                <a:solidFill>
                  <a:schemeClr val="tx1"/>
                </a:solidFill>
              </a:rPr>
              <a:t>The risk of fraud must be included in the agency-level risk assessment and the transaction-level risk assessments of each agency fiscal process.</a:t>
            </a:r>
          </a:p>
          <a:p>
            <a:pPr marL="179268" indent="-179268" defTabSz="955938">
              <a:buFont typeface="Arial" panose="020B0604020202020204" pitchFamily="34" charset="0"/>
              <a:buChar char="•"/>
              <a:defRPr/>
            </a:pPr>
            <a:r>
              <a:rPr lang="en-US" sz="1200" dirty="0">
                <a:solidFill>
                  <a:schemeClr val="tx1"/>
                </a:solidFill>
              </a:rPr>
              <a:t>Fraud originating inside an agency, as well as fraud perpetrated by individuals outside of the agency, should be considered.</a:t>
            </a:r>
          </a:p>
          <a:p>
            <a:pPr defTabSz="956097">
              <a:defRPr/>
            </a:pPr>
            <a:endParaRPr lang="en-US" sz="1300" dirty="0">
              <a:solidFill>
                <a:schemeClr val="tx1"/>
              </a:solidFill>
            </a:endParaRPr>
          </a:p>
          <a:p>
            <a:endParaRPr lang="en-US" sz="13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28</a:t>
            </a:fld>
            <a:endParaRPr lang="en-US" altLang="en-US" dirty="0"/>
          </a:p>
        </p:txBody>
      </p:sp>
    </p:spTree>
    <p:extLst>
      <p:ext uri="{BB962C8B-B14F-4D97-AF65-F5344CB8AC3E}">
        <p14:creationId xmlns:p14="http://schemas.microsoft.com/office/powerpoint/2010/main" val="3515933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defTabSz="999437">
              <a:defRPr/>
            </a:pPr>
            <a:r>
              <a:rPr lang="en-US" sz="1200" u="none" baseline="0" dirty="0" smtClean="0"/>
              <a:t>The 3</a:t>
            </a:r>
            <a:r>
              <a:rPr lang="en-US" sz="1200" u="none" baseline="30000" dirty="0" smtClean="0"/>
              <a:t>rd</a:t>
            </a:r>
            <a:r>
              <a:rPr lang="en-US" sz="1200" u="none" baseline="0" dirty="0" smtClean="0"/>
              <a:t> of the 5 Agency-Level components are the </a:t>
            </a:r>
            <a:r>
              <a:rPr lang="en-US" sz="1200" b="1" i="1" u="none" baseline="0" dirty="0" smtClean="0"/>
              <a:t>Control Activities</a:t>
            </a:r>
            <a:r>
              <a:rPr lang="en-US" sz="1200" u="none" baseline="0" dirty="0" smtClean="0"/>
              <a:t>.  The </a:t>
            </a:r>
            <a:r>
              <a:rPr lang="en-US" sz="1200" baseline="0" dirty="0" smtClean="0"/>
              <a:t>Control activities are the agency’s controls which are implemented and deployed through its policies and procedures.</a:t>
            </a:r>
          </a:p>
          <a:p>
            <a:pPr marL="171450" indent="-171450" defTabSz="955938">
              <a:buFont typeface="Arial" panose="020B0604020202020204" pitchFamily="34" charset="0"/>
              <a:buChar char="•"/>
              <a:defRPr/>
            </a:pPr>
            <a:r>
              <a:rPr lang="en-US" sz="1200" dirty="0" smtClean="0"/>
              <a:t>The agency must document, assess, and test agency-level control activities applicable to: </a:t>
            </a:r>
          </a:p>
          <a:p>
            <a:pPr marL="457200" lvl="2" indent="-179268" defTabSz="955938">
              <a:buFont typeface="Times New Roman" panose="02020603050405020304" pitchFamily="18" charset="0"/>
              <a:buChar char="̶"/>
              <a:defRPr/>
            </a:pPr>
            <a:r>
              <a:rPr lang="en-US" sz="1200" dirty="0" smtClean="0"/>
              <a:t>All significant fiscal processes,</a:t>
            </a:r>
          </a:p>
          <a:p>
            <a:pPr marL="457200" lvl="2" indent="-179268" defTabSz="955938">
              <a:buFont typeface="Times New Roman" panose="02020603050405020304" pitchFamily="18" charset="0"/>
              <a:buChar char="̶"/>
              <a:defRPr/>
            </a:pPr>
            <a:r>
              <a:rPr lang="en-US" sz="1200" dirty="0" smtClean="0"/>
              <a:t>Accounting administration, </a:t>
            </a:r>
          </a:p>
          <a:p>
            <a:pPr marL="457200" lvl="2" indent="-179268" defTabSz="955938">
              <a:buFont typeface="Times New Roman" panose="02020603050405020304" pitchFamily="18" charset="0"/>
              <a:buChar char="̶"/>
              <a:defRPr/>
            </a:pPr>
            <a:r>
              <a:rPr lang="en-US" sz="1200" dirty="0" smtClean="0"/>
              <a:t>The general ledger, and </a:t>
            </a:r>
          </a:p>
          <a:p>
            <a:pPr marL="457200" lvl="2" indent="-179268" defTabSz="955938">
              <a:buFont typeface="Times New Roman" panose="02020603050405020304" pitchFamily="18" charset="0"/>
              <a:buChar char="̶"/>
              <a:defRPr/>
            </a:pPr>
            <a:r>
              <a:rPr lang="en-US" sz="1200" dirty="0" smtClean="0"/>
              <a:t>Information systems.</a:t>
            </a:r>
            <a:endParaRPr lang="en-US" sz="1200" baseline="0" dirty="0"/>
          </a:p>
          <a:p>
            <a:pPr marL="171450" indent="-171450" defTabSz="999437">
              <a:buFont typeface="Arial" panose="020B0604020202020204" pitchFamily="34" charset="0"/>
              <a:buChar char="•"/>
              <a:defRPr/>
            </a:pPr>
            <a:r>
              <a:rPr lang="en-US" sz="1200" baseline="0" dirty="0" smtClean="0"/>
              <a:t>These Control Activities help mitigate risks and help ensure the agency’s risk responses are effectively carried out.</a:t>
            </a:r>
          </a:p>
          <a:p>
            <a:pPr marL="171450" indent="-171450" defTabSz="999437">
              <a:buFont typeface="Arial" panose="020B0604020202020204" pitchFamily="34" charset="0"/>
              <a:buChar char="•"/>
              <a:defRPr/>
            </a:pPr>
            <a:r>
              <a:rPr lang="en-US" sz="1200" baseline="0" dirty="0" smtClean="0"/>
              <a:t>When control activities adequately mitigate risks, they can help achieve an agency’s goals.</a:t>
            </a:r>
            <a:endParaRPr lang="en-US" sz="1200"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29</a:t>
            </a:fld>
            <a:endParaRPr lang="en-US" altLang="en-US" dirty="0"/>
          </a:p>
        </p:txBody>
      </p:sp>
    </p:spTree>
    <p:extLst>
      <p:ext uri="{BB962C8B-B14F-4D97-AF65-F5344CB8AC3E}">
        <p14:creationId xmlns:p14="http://schemas.microsoft.com/office/powerpoint/2010/main" val="232217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algn="l"/>
            <a:r>
              <a:rPr lang="en-US" sz="1200" dirty="0"/>
              <a:t>The definition of </a:t>
            </a:r>
            <a:r>
              <a:rPr lang="en-US" sz="1200" dirty="0" smtClean="0"/>
              <a:t>“INTERNAL CONTROL” is provided </a:t>
            </a:r>
            <a:r>
              <a:rPr lang="en-US" sz="1200" dirty="0"/>
              <a:t>by the </a:t>
            </a:r>
            <a:r>
              <a:rPr lang="en-US" sz="1200" i="1" u="sng" dirty="0"/>
              <a:t>Committee of Sponsoring Organizations</a:t>
            </a:r>
            <a:r>
              <a:rPr lang="en-US" sz="1200" dirty="0"/>
              <a:t>, or COSO, </a:t>
            </a:r>
            <a:r>
              <a:rPr lang="en-US" sz="1200" dirty="0" smtClean="0"/>
              <a:t>which delivers </a:t>
            </a:r>
            <a:r>
              <a:rPr lang="en-US" sz="1200" dirty="0"/>
              <a:t>the most broadly accepted standards, and guidance on internal control. COSO is a private sector initiative, jointly sponsored and funded by:</a:t>
            </a:r>
          </a:p>
          <a:p>
            <a:pPr marL="187425" indent="-187425" algn="l">
              <a:buFont typeface="Arial" panose="020B0604020202020204" pitchFamily="34" charset="0"/>
              <a:buChar char="•"/>
            </a:pPr>
            <a:r>
              <a:rPr lang="en-US" sz="1200" dirty="0"/>
              <a:t>The American Accounting Association (AAA),</a:t>
            </a:r>
          </a:p>
          <a:p>
            <a:pPr marL="187425" indent="-187425" algn="l">
              <a:buFont typeface="Arial" panose="020B0604020202020204" pitchFamily="34" charset="0"/>
              <a:buChar char="•"/>
            </a:pPr>
            <a:r>
              <a:rPr lang="en-US" sz="1200" dirty="0"/>
              <a:t>The American Institute of Certified Public Accountants (AICPA),</a:t>
            </a:r>
          </a:p>
          <a:p>
            <a:pPr marL="187425" indent="-187425" algn="l">
              <a:buFont typeface="Arial" panose="020B0604020202020204" pitchFamily="34" charset="0"/>
              <a:buChar char="•"/>
            </a:pPr>
            <a:r>
              <a:rPr lang="en-US" sz="1200" dirty="0"/>
              <a:t>The Financial Executives International (FEI),</a:t>
            </a:r>
          </a:p>
          <a:p>
            <a:pPr marL="187425" indent="-187425" algn="l">
              <a:buFont typeface="Arial" panose="020B0604020202020204" pitchFamily="34" charset="0"/>
              <a:buChar char="•"/>
            </a:pPr>
            <a:r>
              <a:rPr lang="en-US" sz="1200" dirty="0"/>
              <a:t>The Institute of Management Accountants (IMA), and</a:t>
            </a:r>
          </a:p>
          <a:p>
            <a:pPr marL="187425" indent="-187425" algn="l">
              <a:buFont typeface="Arial" panose="020B0604020202020204" pitchFamily="34" charset="0"/>
              <a:buChar char="•"/>
            </a:pPr>
            <a:r>
              <a:rPr lang="en-US" sz="1200" dirty="0"/>
              <a:t>The Institute of Internal Auditors (IIA).</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a:t>
            </a:fld>
            <a:endParaRPr lang="en-US" altLang="en-US" dirty="0"/>
          </a:p>
        </p:txBody>
      </p:sp>
    </p:spTree>
    <p:extLst>
      <p:ext uri="{BB962C8B-B14F-4D97-AF65-F5344CB8AC3E}">
        <p14:creationId xmlns:p14="http://schemas.microsoft.com/office/powerpoint/2010/main" val="2720224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610" tIns="47805" rIns="95610" bIns="47805"/>
          <a:lstStyle/>
          <a:p>
            <a:pPr marL="285750" indent="-285750" algn="l" defTabSz="956097">
              <a:spcAft>
                <a:spcPts val="600"/>
              </a:spcAft>
              <a:buFont typeface="Arial" panose="020B0604020202020204" pitchFamily="34" charset="0"/>
              <a:buChar char="•"/>
              <a:defRPr/>
            </a:pPr>
            <a:r>
              <a:rPr lang="en-US" sz="1200" dirty="0"/>
              <a:t>Control </a:t>
            </a:r>
            <a:r>
              <a:rPr lang="en-US" sz="1200" dirty="0" smtClean="0"/>
              <a:t>Activities </a:t>
            </a:r>
            <a:r>
              <a:rPr lang="en-US" sz="1200" dirty="0"/>
              <a:t>are important and necessary to mitigate risks, and act as the </a:t>
            </a:r>
            <a:r>
              <a:rPr lang="en-US" sz="1200" u="sng" dirty="0"/>
              <a:t>first</a:t>
            </a:r>
            <a:r>
              <a:rPr lang="en-US" sz="1200" dirty="0"/>
              <a:t> line of defense and the best mechanism an organization has to safeguard its assets and resources, even though they can provide only reasonable assurance.</a:t>
            </a:r>
          </a:p>
          <a:p>
            <a:pPr marL="285750" indent="-285750" algn="l">
              <a:spcAft>
                <a:spcPts val="600"/>
              </a:spcAft>
              <a:buFont typeface="Arial" panose="020B0604020202020204" pitchFamily="34" charset="0"/>
              <a:buChar char="•"/>
            </a:pPr>
            <a:r>
              <a:rPr lang="en-US" sz="1200" dirty="0"/>
              <a:t>Control </a:t>
            </a:r>
            <a:r>
              <a:rPr lang="en-US" sz="1200" dirty="0" smtClean="0"/>
              <a:t>Activities </a:t>
            </a:r>
            <a:r>
              <a:rPr lang="en-US" sz="1200" dirty="0"/>
              <a:t>act as the checks and balances to support the agency’s mission while helping prevent fraud, waste, and abuse, and ensuring the efficient use of resources. </a:t>
            </a:r>
          </a:p>
          <a:p>
            <a:pPr marL="285750" indent="-285750" algn="l">
              <a:spcAft>
                <a:spcPts val="600"/>
              </a:spcAft>
              <a:buFont typeface="Arial" panose="020B0604020202020204" pitchFamily="34" charset="0"/>
              <a:buChar char="•"/>
            </a:pPr>
            <a:r>
              <a:rPr lang="en-US" sz="1200" dirty="0"/>
              <a:t>The consequences of weak internal </a:t>
            </a:r>
            <a:r>
              <a:rPr lang="en-US" sz="1200" dirty="0" smtClean="0"/>
              <a:t>Control Activities </a:t>
            </a:r>
            <a:r>
              <a:rPr lang="en-US" sz="1200" dirty="0"/>
              <a:t>can range from inaccurate or incomplete fiscal information, waste or misuse of assets and resources, even fraud, and reputational damage.  </a:t>
            </a:r>
          </a:p>
          <a:p>
            <a:pPr marL="285750" indent="-285750" algn="l">
              <a:spcAft>
                <a:spcPts val="600"/>
              </a:spcAft>
              <a:buFont typeface="Arial" panose="020B0604020202020204" pitchFamily="34" charset="0"/>
              <a:buChar char="•"/>
            </a:pPr>
            <a:r>
              <a:rPr lang="en-US" sz="1200" dirty="0"/>
              <a:t>Therefore, control activities are required to mitigate risks and management must ensure a well designed control system.  The agency must also monitor the control activities to ensure they are effective and operating as designed.</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30</a:t>
            </a:fld>
            <a:endParaRPr lang="en-US" altLang="en-US" dirty="0"/>
          </a:p>
        </p:txBody>
      </p:sp>
    </p:spTree>
    <p:extLst>
      <p:ext uri="{BB962C8B-B14F-4D97-AF65-F5344CB8AC3E}">
        <p14:creationId xmlns:p14="http://schemas.microsoft.com/office/powerpoint/2010/main" val="4284001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indent="-59747" algn="l">
              <a:lnSpc>
                <a:spcPct val="100000"/>
              </a:lnSpc>
              <a:spcBef>
                <a:spcPts val="0"/>
              </a:spcBef>
            </a:pPr>
            <a:r>
              <a:rPr lang="en-US" sz="1200" dirty="0"/>
              <a:t>Controls Activities should exist at every level of the agency, and in all functions.  There are many types of controls including </a:t>
            </a:r>
            <a:r>
              <a:rPr lang="en-US" sz="1200" i="1" dirty="0" smtClean="0"/>
              <a:t>Preventive</a:t>
            </a:r>
            <a:r>
              <a:rPr lang="en-US" sz="1200" dirty="0"/>
              <a:t>, </a:t>
            </a:r>
            <a:r>
              <a:rPr lang="en-US" sz="1200" i="1" dirty="0" smtClean="0"/>
              <a:t>Detective</a:t>
            </a:r>
            <a:r>
              <a:rPr lang="en-US" sz="1200" dirty="0"/>
              <a:t>, </a:t>
            </a:r>
            <a:r>
              <a:rPr lang="en-US" sz="1200" i="1" dirty="0" smtClean="0"/>
              <a:t>Directive</a:t>
            </a:r>
            <a:r>
              <a:rPr lang="en-US" sz="1200" dirty="0" smtClean="0"/>
              <a:t> </a:t>
            </a:r>
            <a:r>
              <a:rPr lang="en-US" sz="1200" dirty="0"/>
              <a:t>and </a:t>
            </a:r>
            <a:r>
              <a:rPr lang="en-US" sz="1200" i="1" dirty="0" smtClean="0"/>
              <a:t>Corrective Controls</a:t>
            </a:r>
            <a:r>
              <a:rPr lang="en-US" sz="1200" dirty="0"/>
              <a:t>:</a:t>
            </a:r>
          </a:p>
          <a:p>
            <a:pPr marL="179268" indent="-179268" algn="l" defTabSz="956097">
              <a:lnSpc>
                <a:spcPct val="100000"/>
              </a:lnSpc>
              <a:spcBef>
                <a:spcPts val="0"/>
              </a:spcBef>
              <a:buFont typeface="Arial" panose="020B0604020202020204" pitchFamily="34" charset="0"/>
              <a:buChar char="•"/>
              <a:defRPr/>
            </a:pPr>
            <a:r>
              <a:rPr lang="en-US" sz="1200" u="sng" dirty="0"/>
              <a:t>Preventive </a:t>
            </a:r>
            <a:r>
              <a:rPr lang="en-US" sz="1200" u="sng" dirty="0" smtClean="0"/>
              <a:t>Controls</a:t>
            </a:r>
            <a:r>
              <a:rPr lang="en-US" sz="1200" dirty="0" smtClean="0"/>
              <a:t> </a:t>
            </a:r>
            <a:r>
              <a:rPr lang="en-US" sz="1200" dirty="0"/>
              <a:t>are used to deter undesirable events </a:t>
            </a:r>
            <a:r>
              <a:rPr lang="en-US" sz="1200" dirty="0" smtClean="0"/>
              <a:t>“</a:t>
            </a:r>
            <a:r>
              <a:rPr lang="en-US" sz="1200" u="none" dirty="0" smtClean="0"/>
              <a:t>before”</a:t>
            </a:r>
            <a:r>
              <a:rPr lang="en-US" sz="1200" dirty="0" smtClean="0"/>
              <a:t> </a:t>
            </a:r>
            <a:r>
              <a:rPr lang="en-US" sz="1200" dirty="0"/>
              <a:t>they occur. For example:  The use of passwords and physical safeguards restrict access to systems; or requiring an invoice be approved by appropriate personnel prior to processing payment.</a:t>
            </a:r>
          </a:p>
          <a:p>
            <a:pPr marL="179268" indent="-179268" algn="l">
              <a:lnSpc>
                <a:spcPct val="100000"/>
              </a:lnSpc>
              <a:spcBef>
                <a:spcPts val="0"/>
              </a:spcBef>
              <a:buFont typeface="Arial" panose="020B0604020202020204" pitchFamily="34" charset="0"/>
              <a:buChar char="•"/>
            </a:pPr>
            <a:r>
              <a:rPr lang="en-US" sz="1200" u="sng" dirty="0"/>
              <a:t>Detective </a:t>
            </a:r>
            <a:r>
              <a:rPr lang="en-US" sz="1200" u="sng" dirty="0" smtClean="0"/>
              <a:t>Controls</a:t>
            </a:r>
            <a:r>
              <a:rPr lang="en-US" sz="1200" dirty="0" smtClean="0"/>
              <a:t> </a:t>
            </a:r>
            <a:r>
              <a:rPr lang="en-US" sz="1200" dirty="0"/>
              <a:t>are used to </a:t>
            </a:r>
            <a:r>
              <a:rPr lang="en-US" sz="1200" u="sng" dirty="0"/>
              <a:t>detect</a:t>
            </a:r>
            <a:r>
              <a:rPr lang="en-US" sz="1200" dirty="0"/>
              <a:t> errors or irregularities </a:t>
            </a:r>
            <a:r>
              <a:rPr lang="en-US" sz="1200" dirty="0" smtClean="0"/>
              <a:t>“</a:t>
            </a:r>
            <a:r>
              <a:rPr lang="en-US" sz="1200" u="none" dirty="0" smtClean="0"/>
              <a:t>after”</a:t>
            </a:r>
            <a:r>
              <a:rPr lang="en-US" sz="1200" dirty="0" smtClean="0"/>
              <a:t> </a:t>
            </a:r>
            <a:r>
              <a:rPr lang="en-US" sz="1200" dirty="0"/>
              <a:t>they have occurred.  For example, monitoring variances on actual vs budget reports, reviewing exception reports and taking appropriate action to resolve exceptions.  Also, the reconcilement of agency transactions should be done by an individual independent of staff member who processed the initial transactions.</a:t>
            </a:r>
          </a:p>
          <a:p>
            <a:pPr marL="179268" indent="-179268" algn="l">
              <a:lnSpc>
                <a:spcPct val="100000"/>
              </a:lnSpc>
              <a:buFont typeface="Arial" panose="020B0604020202020204" pitchFamily="34" charset="0"/>
              <a:buChar char="•"/>
            </a:pPr>
            <a:r>
              <a:rPr lang="en-US" sz="1200" u="sng" dirty="0" smtClean="0"/>
              <a:t>Directive Controls</a:t>
            </a:r>
            <a:r>
              <a:rPr lang="en-US" sz="1200" u="none" baseline="0" dirty="0" smtClean="0"/>
              <a:t> </a:t>
            </a:r>
            <a:r>
              <a:rPr lang="en-US" sz="1200" baseline="0" dirty="0" smtClean="0"/>
              <a:t>are pro-active controls to encourage a desirable event and include guidance through job descriptions, written and up-to-date policies &amp; procedures, and training.</a:t>
            </a:r>
          </a:p>
          <a:p>
            <a:pPr marL="179268" indent="-179268" algn="l">
              <a:lnSpc>
                <a:spcPct val="100000"/>
              </a:lnSpc>
              <a:buFont typeface="Arial" panose="020B0604020202020204" pitchFamily="34" charset="0"/>
              <a:buChar char="•"/>
            </a:pPr>
            <a:r>
              <a:rPr lang="en-US" sz="1200" u="sng" baseline="0" dirty="0" smtClean="0"/>
              <a:t>Corrective Controls</a:t>
            </a:r>
            <a:r>
              <a:rPr lang="en-US" sz="1200" u="none" baseline="0" dirty="0" smtClean="0"/>
              <a:t> </a:t>
            </a:r>
            <a:r>
              <a:rPr lang="en-US" sz="1200" baseline="0" dirty="0" smtClean="0"/>
              <a:t>are reactive controls designed to allow manual or automated correction of errors discovered by the detective controls such as resolution of duplicate payments in a cash disbursement system or email backup and recovery controls.</a:t>
            </a:r>
            <a:endParaRPr lang="en-US" sz="1200" dirty="0" smtClean="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31</a:t>
            </a:fld>
            <a:endParaRPr lang="en-US" altLang="en-US" dirty="0"/>
          </a:p>
        </p:txBody>
      </p:sp>
    </p:spTree>
    <p:extLst>
      <p:ext uri="{BB962C8B-B14F-4D97-AF65-F5344CB8AC3E}">
        <p14:creationId xmlns:p14="http://schemas.microsoft.com/office/powerpoint/2010/main" val="2841499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l" defTabSz="956097">
              <a:lnSpc>
                <a:spcPct val="100000"/>
              </a:lnSpc>
              <a:spcBef>
                <a:spcPts val="0"/>
              </a:spcBef>
              <a:defRPr/>
            </a:pPr>
            <a:r>
              <a:rPr lang="en-US" sz="1200" dirty="0"/>
              <a:t>Historically, control focus has been on existence of hard (tangible) controls rather than soft (intangible) controls.  However, control activities </a:t>
            </a:r>
            <a:r>
              <a:rPr lang="en-US" sz="1200" dirty="0" smtClean="0"/>
              <a:t>are varied and should </a:t>
            </a:r>
            <a:r>
              <a:rPr lang="en-US" sz="1200" dirty="0"/>
              <a:t>exist at every level of the agency, and in all functions.  </a:t>
            </a:r>
            <a:r>
              <a:rPr lang="en-US" sz="1200" dirty="0" smtClean="0"/>
              <a:t>Let’s </a:t>
            </a:r>
            <a:r>
              <a:rPr lang="en-US" sz="1200" dirty="0"/>
              <a:t>review a few other control categories.</a:t>
            </a:r>
          </a:p>
          <a:p>
            <a:pPr marL="179268" indent="-179268" algn="l">
              <a:lnSpc>
                <a:spcPct val="100000"/>
              </a:lnSpc>
              <a:buFont typeface="Arial" panose="020B0604020202020204" pitchFamily="34" charset="0"/>
              <a:buChar char="•"/>
            </a:pPr>
            <a:r>
              <a:rPr lang="en-US" sz="1200" dirty="0"/>
              <a:t>While </a:t>
            </a:r>
            <a:r>
              <a:rPr lang="en-US" sz="1200" dirty="0" smtClean="0"/>
              <a:t>Soft Controls </a:t>
            </a:r>
            <a:r>
              <a:rPr lang="en-US" sz="1200" dirty="0"/>
              <a:t>are intangible controls like morale, integrity, ethical climate, empowerment, competencies, openness and shared </a:t>
            </a:r>
            <a:r>
              <a:rPr lang="en-US" sz="1200" dirty="0" smtClean="0"/>
              <a:t>values; Hard Controls </a:t>
            </a:r>
            <a:r>
              <a:rPr lang="en-US" sz="1200" dirty="0"/>
              <a:t>include </a:t>
            </a:r>
            <a:r>
              <a:rPr lang="en-US" sz="1200" dirty="0" smtClean="0"/>
              <a:t>Policies </a:t>
            </a:r>
            <a:r>
              <a:rPr lang="en-US" sz="1200" dirty="0"/>
              <a:t>and </a:t>
            </a:r>
            <a:r>
              <a:rPr lang="en-US" sz="1200" dirty="0" smtClean="0"/>
              <a:t>Procedures, Budget </a:t>
            </a:r>
            <a:r>
              <a:rPr lang="en-US" sz="1200" dirty="0"/>
              <a:t>to </a:t>
            </a:r>
            <a:r>
              <a:rPr lang="en-US" sz="1200" dirty="0" smtClean="0"/>
              <a:t>Actual Analysis </a:t>
            </a:r>
            <a:r>
              <a:rPr lang="en-US" sz="1200" dirty="0"/>
              <a:t>of </a:t>
            </a:r>
            <a:r>
              <a:rPr lang="en-US" sz="1200" dirty="0" smtClean="0"/>
              <a:t>Performance</a:t>
            </a:r>
            <a:r>
              <a:rPr lang="en-US" sz="1200" dirty="0"/>
              <a:t>, </a:t>
            </a:r>
            <a:r>
              <a:rPr lang="en-US" sz="1200" dirty="0" smtClean="0"/>
              <a:t>Review </a:t>
            </a:r>
            <a:r>
              <a:rPr lang="en-US" sz="1200" dirty="0"/>
              <a:t>and </a:t>
            </a:r>
            <a:r>
              <a:rPr lang="en-US" sz="1200" dirty="0" smtClean="0"/>
              <a:t>Approval Authority</a:t>
            </a:r>
            <a:r>
              <a:rPr lang="en-US" sz="1200" dirty="0"/>
              <a:t>, </a:t>
            </a:r>
            <a:r>
              <a:rPr lang="en-US" sz="1200" dirty="0" smtClean="0"/>
              <a:t>Verification</a:t>
            </a:r>
            <a:r>
              <a:rPr lang="en-US" sz="1200" dirty="0"/>
              <a:t>, and </a:t>
            </a:r>
            <a:r>
              <a:rPr lang="en-US" sz="1200" dirty="0" smtClean="0"/>
              <a:t>Reconciliations.</a:t>
            </a:r>
            <a:endParaRPr lang="en-US" sz="1200" dirty="0"/>
          </a:p>
          <a:p>
            <a:pPr marL="179268" indent="-179268" algn="l">
              <a:lnSpc>
                <a:spcPct val="100000"/>
              </a:lnSpc>
              <a:buFont typeface="Arial" panose="020B0604020202020204" pitchFamily="34" charset="0"/>
              <a:buChar char="•"/>
            </a:pPr>
            <a:r>
              <a:rPr lang="en-US" sz="1200" dirty="0" smtClean="0"/>
              <a:t>Soft controls can be viewed as the foundation of hard controls.  Soft controls directly affect the behavior of organizations by fostering the tone at the top and have positive influence on the moral behavior of employees when they are doing their work. </a:t>
            </a:r>
          </a:p>
          <a:p>
            <a:pPr marL="179268" indent="-179268" algn="l">
              <a:lnSpc>
                <a:spcPct val="100000"/>
              </a:lnSpc>
              <a:buFont typeface="Arial" panose="020B0604020202020204" pitchFamily="34" charset="0"/>
              <a:buChar char="•"/>
            </a:pPr>
            <a:r>
              <a:rPr lang="en-US" sz="1200" dirty="0" smtClean="0"/>
              <a:t>Information Technology also has controls</a:t>
            </a:r>
            <a:r>
              <a:rPr lang="en-US" sz="1200" baseline="0" dirty="0" smtClean="0"/>
              <a:t> to address risks associated with IT systems that are applicable at the entity-level and transaction level.  General IT Controls address areas such as access security, privacy, and segregation of IT duties, while Application IT Controls are process or transaction-level controls that are specific to a process such as input, processing, and output controls. </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32</a:t>
            </a:fld>
            <a:endParaRPr lang="en-US" altLang="en-US" dirty="0"/>
          </a:p>
        </p:txBody>
      </p:sp>
    </p:spTree>
    <p:extLst>
      <p:ext uri="{BB962C8B-B14F-4D97-AF65-F5344CB8AC3E}">
        <p14:creationId xmlns:p14="http://schemas.microsoft.com/office/powerpoint/2010/main" val="2343670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l"/>
            <a:r>
              <a:rPr lang="en-US" sz="1200" dirty="0"/>
              <a:t>An appropriate </a:t>
            </a:r>
            <a:r>
              <a:rPr lang="en-US" sz="1200" dirty="0" smtClean="0"/>
              <a:t>Tone </a:t>
            </a:r>
            <a:r>
              <a:rPr lang="en-US" sz="1200" dirty="0"/>
              <a:t>at the </a:t>
            </a:r>
            <a:r>
              <a:rPr lang="en-US" sz="1200" dirty="0" smtClean="0"/>
              <a:t>Top</a:t>
            </a:r>
            <a:r>
              <a:rPr lang="en-US" sz="1200" dirty="0"/>
              <a:t>, effective agency controls, and risk mitigation can help agencies achieve organization goals. However, </a:t>
            </a:r>
            <a:r>
              <a:rPr lang="en-US" sz="1200" dirty="0" smtClean="0"/>
              <a:t>Internal Controls </a:t>
            </a:r>
            <a:r>
              <a:rPr lang="en-US" sz="1200" dirty="0"/>
              <a:t>are subject to a number of limitations, including:</a:t>
            </a:r>
          </a:p>
          <a:p>
            <a:pPr marL="179268" indent="-179268" algn="l">
              <a:buFont typeface="Arial" panose="020B0604020202020204" pitchFamily="34" charset="0"/>
              <a:buChar char="•"/>
            </a:pPr>
            <a:r>
              <a:rPr lang="en-US" sz="1200" u="sng" dirty="0"/>
              <a:t>Management Override</a:t>
            </a:r>
            <a:r>
              <a:rPr lang="en-US" sz="1200" dirty="0"/>
              <a:t>, where management often has the authority to override established policies and procedures.  In certain cases, such interventions support legitimate business purposes.  However, in cases of fraud, management interference is connected to personal advantage and gain.</a:t>
            </a:r>
          </a:p>
          <a:p>
            <a:pPr marL="179268" indent="-179268" algn="l">
              <a:buFont typeface="Arial" panose="020B0604020202020204" pitchFamily="34" charset="0"/>
              <a:buChar char="•"/>
            </a:pPr>
            <a:r>
              <a:rPr lang="en-US" sz="1200" u="sng" dirty="0" smtClean="0"/>
              <a:t>Collusion</a:t>
            </a:r>
            <a:r>
              <a:rPr lang="en-US" sz="1200" dirty="0" smtClean="0"/>
              <a:t>, where </a:t>
            </a:r>
            <a:r>
              <a:rPr lang="en-US" sz="1200" dirty="0"/>
              <a:t>any combination of management, staff, contractors, vendors, customers or beneficiaries can act collectively to circumvent internal controls.  A preventive control, such as segregation of duties, fails when several employees pool their efforts to defeat the system of controls and perpetrate fraud. An employee, acting in concert with a vendor, can effect any number of payment-type frauds.</a:t>
            </a:r>
          </a:p>
          <a:p>
            <a:pPr marL="179268" indent="-179268" algn="l">
              <a:buFont typeface="Arial" panose="020B0604020202020204" pitchFamily="34" charset="0"/>
              <a:buChar char="•"/>
            </a:pPr>
            <a:r>
              <a:rPr lang="en-US" sz="1200" u="sng" dirty="0"/>
              <a:t>Breakdowns</a:t>
            </a:r>
            <a:r>
              <a:rPr lang="en-US" sz="1200" dirty="0"/>
              <a:t>, which can occur in systems and processes.  For example, software testing may not have disclosed all vulnerabilities. Employees make mistakes or are improperly trained. Management may suffer from errors of judgment. Policies and procedures may be inaccurate, non-existent or out-of-date. </a:t>
            </a:r>
          </a:p>
          <a:p>
            <a:pPr marL="179268" indent="-179268" algn="l" rtl="0" eaLnBrk="0" fontAlgn="base" hangingPunct="0">
              <a:spcBef>
                <a:spcPct val="30000"/>
              </a:spcBef>
              <a:spcAft>
                <a:spcPct val="0"/>
              </a:spcAft>
              <a:buFont typeface="Arial" panose="020B0604020202020204" pitchFamily="34" charset="0"/>
              <a:buChar char="•"/>
            </a:pPr>
            <a:r>
              <a:rPr lang="en-US" sz="1200" u="none" kern="1200" dirty="0">
                <a:solidFill>
                  <a:schemeClr val="tx1"/>
                </a:solidFill>
                <a:latin typeface="Times New Roman" panose="02020603050405020304" pitchFamily="18" charset="0"/>
                <a:ea typeface="+mn-ea"/>
                <a:cs typeface="+mn-cs"/>
              </a:rPr>
              <a:t>Management override, collusion and breakdowns are just some of the actions that may affect the balance and effectiveness of the agency’s internal control system. </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33</a:t>
            </a:fld>
            <a:endParaRPr lang="en-US" altLang="en-US" dirty="0"/>
          </a:p>
        </p:txBody>
      </p:sp>
    </p:spTree>
    <p:extLst>
      <p:ext uri="{BB962C8B-B14F-4D97-AF65-F5344CB8AC3E}">
        <p14:creationId xmlns:p14="http://schemas.microsoft.com/office/powerpoint/2010/main" val="2996181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indent="-59747" algn="l">
              <a:spcBef>
                <a:spcPts val="0"/>
              </a:spcBef>
            </a:pPr>
            <a:r>
              <a:rPr lang="en-US" sz="1050" dirty="0"/>
              <a:t>Agencies may consider these </a:t>
            </a:r>
            <a:r>
              <a:rPr lang="en-US" sz="1050" dirty="0" smtClean="0"/>
              <a:t>Control Activities</a:t>
            </a:r>
            <a:r>
              <a:rPr lang="en-US" sz="1050" dirty="0"/>
              <a:t>, as well as others, in developing, designing, and monitoring control activities:</a:t>
            </a:r>
          </a:p>
          <a:p>
            <a:pPr marL="182880" indent="-179268" algn="l">
              <a:spcBef>
                <a:spcPts val="0"/>
              </a:spcBef>
              <a:buFont typeface="Arial" panose="020B0604020202020204" pitchFamily="34" charset="0"/>
              <a:buChar char="•"/>
            </a:pPr>
            <a:r>
              <a:rPr lang="en-US" sz="1050" dirty="0"/>
              <a:t>Is there an </a:t>
            </a:r>
            <a:r>
              <a:rPr lang="en-US" sz="1050" i="1" dirty="0" smtClean="0"/>
              <a:t>Appropriate </a:t>
            </a:r>
            <a:r>
              <a:rPr lang="en-US" sz="1050" i="1" dirty="0"/>
              <a:t>and </a:t>
            </a:r>
            <a:r>
              <a:rPr lang="en-US" sz="1050" i="1" dirty="0" smtClean="0"/>
              <a:t>Ethical Tone </a:t>
            </a:r>
            <a:r>
              <a:rPr lang="en-US" sz="1050" i="1" dirty="0"/>
              <a:t>at the </a:t>
            </a:r>
            <a:r>
              <a:rPr lang="en-US" sz="1050" i="1" dirty="0" smtClean="0"/>
              <a:t>Top</a:t>
            </a:r>
            <a:r>
              <a:rPr lang="en-US" sz="1050" dirty="0"/>
              <a:t>?</a:t>
            </a:r>
          </a:p>
          <a:p>
            <a:pPr marL="182880" indent="-179268" algn="l">
              <a:spcBef>
                <a:spcPts val="0"/>
              </a:spcBef>
              <a:buFont typeface="Arial" panose="020B0604020202020204" pitchFamily="34" charset="0"/>
              <a:buChar char="•"/>
            </a:pPr>
            <a:r>
              <a:rPr lang="en-US" sz="1050" dirty="0"/>
              <a:t>Is there </a:t>
            </a:r>
            <a:r>
              <a:rPr lang="en-US" sz="1050" i="1" dirty="0" smtClean="0"/>
              <a:t>Supervision</a:t>
            </a:r>
            <a:r>
              <a:rPr lang="en-US" sz="1050" i="1" dirty="0"/>
              <a:t>, </a:t>
            </a:r>
            <a:r>
              <a:rPr lang="en-US" sz="1050" i="1" dirty="0" smtClean="0"/>
              <a:t>Oversight</a:t>
            </a:r>
            <a:r>
              <a:rPr lang="en-US" sz="1050" i="1" dirty="0"/>
              <a:t>, and </a:t>
            </a:r>
            <a:r>
              <a:rPr lang="en-US" sz="1050" i="1" dirty="0" smtClean="0"/>
              <a:t>Monitoring </a:t>
            </a:r>
            <a:r>
              <a:rPr lang="en-US" sz="1050" dirty="0"/>
              <a:t>of risks, controls, staff, and processes?</a:t>
            </a:r>
          </a:p>
          <a:p>
            <a:pPr marL="182880" indent="-179268" algn="l" defTabSz="956097">
              <a:spcBef>
                <a:spcPts val="0"/>
              </a:spcBef>
              <a:buFont typeface="Arial" panose="020B0604020202020204" pitchFamily="34" charset="0"/>
              <a:buChar char="•"/>
              <a:defRPr/>
            </a:pPr>
            <a:r>
              <a:rPr lang="en-US" sz="1050" dirty="0"/>
              <a:t>Does </a:t>
            </a:r>
            <a:r>
              <a:rPr lang="en-US" sz="1050" i="1" dirty="0" smtClean="0"/>
              <a:t>Segregation </a:t>
            </a:r>
            <a:r>
              <a:rPr lang="en-US" sz="1050" i="1" dirty="0"/>
              <a:t>of </a:t>
            </a:r>
            <a:r>
              <a:rPr lang="en-US" sz="1050" i="1" dirty="0" smtClean="0"/>
              <a:t>Duties </a:t>
            </a:r>
            <a:r>
              <a:rPr lang="en-US" sz="1050" dirty="0"/>
              <a:t>facilitate only one person completing a fiscal process, to reduce the risk  of fraud?</a:t>
            </a:r>
          </a:p>
          <a:p>
            <a:pPr marL="182880" indent="-179268" algn="l">
              <a:spcBef>
                <a:spcPts val="0"/>
              </a:spcBef>
              <a:buFont typeface="Arial" panose="020B0604020202020204" pitchFamily="34" charset="0"/>
              <a:buChar char="•"/>
            </a:pPr>
            <a:r>
              <a:rPr lang="en-US" sz="1050" dirty="0"/>
              <a:t>Are </a:t>
            </a:r>
            <a:r>
              <a:rPr lang="en-US" sz="1050" i="1" dirty="0" smtClean="0"/>
              <a:t>Transactions Reviewed </a:t>
            </a:r>
            <a:r>
              <a:rPr lang="en-US" sz="1050" dirty="0"/>
              <a:t>for accuracy, and </a:t>
            </a:r>
            <a:r>
              <a:rPr lang="en-US" sz="1050" i="1" dirty="0" smtClean="0"/>
              <a:t>Authorized </a:t>
            </a:r>
            <a:r>
              <a:rPr lang="en-US" sz="1050" i="1" dirty="0"/>
              <a:t>and </a:t>
            </a:r>
            <a:r>
              <a:rPr lang="en-US" sz="1050" i="1" dirty="0" smtClean="0"/>
              <a:t>Approved </a:t>
            </a:r>
            <a:r>
              <a:rPr lang="en-US" sz="1050" dirty="0"/>
              <a:t>by appropriate personnel?</a:t>
            </a:r>
          </a:p>
          <a:p>
            <a:pPr marL="182880" indent="-179268" algn="l">
              <a:spcBef>
                <a:spcPts val="0"/>
              </a:spcBef>
              <a:buFont typeface="Arial" panose="020B0604020202020204" pitchFamily="34" charset="0"/>
              <a:buChar char="•"/>
            </a:pPr>
            <a:r>
              <a:rPr lang="en-US" sz="1050" dirty="0"/>
              <a:t>Is </a:t>
            </a:r>
            <a:r>
              <a:rPr lang="en-US" sz="1050" i="1" dirty="0" smtClean="0"/>
              <a:t>Documentation Required </a:t>
            </a:r>
            <a:r>
              <a:rPr lang="en-US" sz="1050" dirty="0"/>
              <a:t>for each transaction as indicated in the CAPP Manual, regulations, and or other policies/procedures?</a:t>
            </a:r>
          </a:p>
          <a:p>
            <a:pPr marL="182880" indent="-179268" algn="l" defTabSz="948257">
              <a:spcBef>
                <a:spcPts val="0"/>
              </a:spcBef>
              <a:buFont typeface="Arial" panose="020B0604020202020204" pitchFamily="34" charset="0"/>
              <a:buChar char="•"/>
              <a:defRPr/>
            </a:pPr>
            <a:r>
              <a:rPr lang="en-US" sz="1050" dirty="0"/>
              <a:t>Are </a:t>
            </a:r>
            <a:r>
              <a:rPr lang="en-US" sz="1050" i="1" dirty="0" smtClean="0"/>
              <a:t>Reconciliations Prepared </a:t>
            </a:r>
            <a:r>
              <a:rPr lang="en-US" sz="1050" i="1" dirty="0"/>
              <a:t>and </a:t>
            </a:r>
            <a:r>
              <a:rPr lang="en-US" sz="1050" i="1" dirty="0" smtClean="0"/>
              <a:t>Approved </a:t>
            </a:r>
            <a:r>
              <a:rPr lang="en-US" sz="1050" dirty="0" smtClean="0"/>
              <a:t>weekly, monthly, or quarterly </a:t>
            </a:r>
            <a:r>
              <a:rPr lang="en-US" sz="1050" dirty="0"/>
              <a:t>to compare source documents to data recorded in accounting systems?</a:t>
            </a:r>
          </a:p>
          <a:p>
            <a:pPr marL="182880" indent="-179268" algn="l">
              <a:spcBef>
                <a:spcPts val="0"/>
              </a:spcBef>
              <a:buFont typeface="Arial" panose="020B0604020202020204" pitchFamily="34" charset="0"/>
              <a:buChar char="•"/>
            </a:pPr>
            <a:r>
              <a:rPr lang="en-US" sz="1050" dirty="0"/>
              <a:t>Do </a:t>
            </a:r>
            <a:r>
              <a:rPr lang="en-US" sz="1050" i="1" dirty="0"/>
              <a:t>IT </a:t>
            </a:r>
            <a:r>
              <a:rPr lang="en-US" sz="1050" i="1" dirty="0" smtClean="0"/>
              <a:t>Computer Controls </a:t>
            </a:r>
            <a:r>
              <a:rPr lang="en-US" sz="1050" dirty="0"/>
              <a:t>exist to ensure appropriate software, security, access, backup and encryption controls</a:t>
            </a:r>
            <a:r>
              <a:rPr lang="en-US" sz="1050" dirty="0" smtClean="0"/>
              <a:t>?  Is </a:t>
            </a:r>
            <a:r>
              <a:rPr lang="en-US" sz="1050" dirty="0"/>
              <a:t>access deleted immediately when an employee is terminated or resigns?</a:t>
            </a:r>
          </a:p>
          <a:p>
            <a:pPr marL="182880" indent="-179268" algn="l">
              <a:spcBef>
                <a:spcPts val="0"/>
              </a:spcBef>
              <a:buFont typeface="Arial" panose="020B0604020202020204" pitchFamily="34" charset="0"/>
              <a:buChar char="•"/>
            </a:pPr>
            <a:r>
              <a:rPr lang="en-US" sz="1050" dirty="0"/>
              <a:t>Is there </a:t>
            </a:r>
            <a:r>
              <a:rPr lang="en-US" sz="1050" i="1" dirty="0" smtClean="0"/>
              <a:t>Regular Monitoring of Policies and Procedures </a:t>
            </a:r>
            <a:r>
              <a:rPr lang="en-US" sz="1050" dirty="0" smtClean="0"/>
              <a:t>for updates required for changes in processes or systems?</a:t>
            </a:r>
            <a:endParaRPr lang="en-US" sz="1050" dirty="0"/>
          </a:p>
          <a:p>
            <a:pPr marL="182880" indent="-179268" algn="l">
              <a:spcBef>
                <a:spcPts val="0"/>
              </a:spcBef>
              <a:buFont typeface="Arial" panose="020B0604020202020204" pitchFamily="34" charset="0"/>
              <a:buChar char="•"/>
            </a:pPr>
            <a:r>
              <a:rPr lang="en-US" sz="1050" dirty="0"/>
              <a:t>Is there </a:t>
            </a:r>
            <a:r>
              <a:rPr lang="en-US" sz="1050" i="1" dirty="0" smtClean="0"/>
              <a:t>Ongoing Training </a:t>
            </a:r>
            <a:r>
              <a:rPr lang="en-US" sz="1050" i="1" dirty="0"/>
              <a:t>and </a:t>
            </a:r>
            <a:r>
              <a:rPr lang="en-US" sz="1050" i="1" dirty="0" smtClean="0"/>
              <a:t>Coaching </a:t>
            </a:r>
            <a:r>
              <a:rPr lang="en-US" sz="1050" i="1" dirty="0"/>
              <a:t>of </a:t>
            </a:r>
            <a:r>
              <a:rPr lang="en-US" sz="1050" i="1" dirty="0" smtClean="0"/>
              <a:t>Staff </a:t>
            </a:r>
            <a:r>
              <a:rPr lang="en-US" sz="1050" dirty="0"/>
              <a:t>to reduce the risk of error and inefficiency in operations due to lack of training?</a:t>
            </a:r>
          </a:p>
          <a:p>
            <a:pPr algn="l">
              <a:spcBef>
                <a:spcPts val="0"/>
              </a:spcBef>
            </a:pPr>
            <a:r>
              <a:rPr lang="en-US" sz="1050" dirty="0"/>
              <a:t>Continual testing and monitoring of the effectiveness and design of control activities are necessary to ensure controls are operating as intended.  Controls should be efficient and effective, but also considered in terms of their cost or benefit to the agency.  However, when it comes to designing and implementing strong internal controls, the cost implications of potential non-compliance with federal and state regulations, or the cost to repair a damaged reputation, often make investing in efficient, effective and preventive controls a significantly better option to mitigate risks.</a:t>
            </a:r>
          </a:p>
          <a:p>
            <a:pPr algn="l">
              <a:spcBef>
                <a:spcPts val="0"/>
              </a:spcBef>
            </a:pPr>
            <a:endParaRPr lang="en-US" dirty="0"/>
          </a:p>
          <a:p>
            <a:pPr marL="118052" indent="-177798" algn="l">
              <a:spcBef>
                <a:spcPts val="0"/>
              </a:spcBef>
              <a:buFontTx/>
              <a:buChar char="-"/>
            </a:pPr>
            <a:endParaRPr lang="en-US" dirty="0"/>
          </a:p>
          <a:p>
            <a:pPr algn="l">
              <a:spcBef>
                <a:spcPts val="0"/>
              </a:spcBef>
            </a:pP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34</a:t>
            </a:fld>
            <a:endParaRPr lang="en-US" altLang="en-US" dirty="0"/>
          </a:p>
        </p:txBody>
      </p:sp>
    </p:spTree>
    <p:extLst>
      <p:ext uri="{BB962C8B-B14F-4D97-AF65-F5344CB8AC3E}">
        <p14:creationId xmlns:p14="http://schemas.microsoft.com/office/powerpoint/2010/main" val="3766715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610" tIns="47805" rIns="95610" bIns="47805"/>
          <a:lstStyle/>
          <a:p>
            <a:r>
              <a:rPr lang="en-US" sz="1200" b="0" dirty="0"/>
              <a:t>To demonstrate that the </a:t>
            </a:r>
            <a:r>
              <a:rPr lang="en-US" sz="1200" b="1" i="1" dirty="0" smtClean="0"/>
              <a:t>Control Activity </a:t>
            </a:r>
            <a:r>
              <a:rPr lang="en-US" sz="1200" b="0" dirty="0"/>
              <a:t>internal control component is established and fully functioning, the agency must meet the following minimum requirements: </a:t>
            </a:r>
          </a:p>
          <a:p>
            <a:pPr marL="179268" indent="-179268">
              <a:buFont typeface="Arial" panose="020B0604020202020204" pitchFamily="34" charset="0"/>
              <a:buChar char="•"/>
            </a:pPr>
            <a:r>
              <a:rPr lang="en-US" sz="1200" dirty="0"/>
              <a:t>Document and assess agency-level control activities applicable to </a:t>
            </a:r>
            <a:endParaRPr lang="en-US" sz="1200" dirty="0" smtClean="0"/>
          </a:p>
          <a:p>
            <a:pPr marL="742950" lvl="1" indent="-285750">
              <a:buFont typeface="Times New Roman" panose="02020603050405020304" pitchFamily="18" charset="0"/>
              <a:buChar char="̶"/>
            </a:pPr>
            <a:r>
              <a:rPr lang="en-US" sz="1200" dirty="0" smtClean="0"/>
              <a:t>All </a:t>
            </a:r>
            <a:r>
              <a:rPr lang="en-US" sz="1200" dirty="0"/>
              <a:t>significant fiscal processes, </a:t>
            </a:r>
            <a:endParaRPr lang="en-US" sz="1200" dirty="0" smtClean="0"/>
          </a:p>
          <a:p>
            <a:pPr marL="742950" lvl="1" indent="-285750">
              <a:buFont typeface="Times New Roman" panose="02020603050405020304" pitchFamily="18" charset="0"/>
              <a:buChar char="̶"/>
            </a:pPr>
            <a:r>
              <a:rPr lang="en-US" sz="1200" dirty="0" smtClean="0"/>
              <a:t>Accounting </a:t>
            </a:r>
            <a:r>
              <a:rPr lang="en-US" sz="1200" dirty="0"/>
              <a:t>administration, </a:t>
            </a:r>
            <a:endParaRPr lang="en-US" sz="1200" dirty="0" smtClean="0"/>
          </a:p>
          <a:p>
            <a:pPr marL="742950" lvl="1" indent="-285750">
              <a:buFont typeface="Times New Roman" panose="02020603050405020304" pitchFamily="18" charset="0"/>
              <a:buChar char="̶"/>
            </a:pPr>
            <a:r>
              <a:rPr lang="en-US" sz="1200" dirty="0" smtClean="0"/>
              <a:t>The </a:t>
            </a:r>
            <a:r>
              <a:rPr lang="en-US" sz="1200" dirty="0"/>
              <a:t>general ledger, and </a:t>
            </a:r>
            <a:endParaRPr lang="en-US" sz="1200" dirty="0" smtClean="0"/>
          </a:p>
          <a:p>
            <a:pPr marL="742950" lvl="1" indent="-285750">
              <a:buFont typeface="Times New Roman" panose="02020603050405020304" pitchFamily="18" charset="0"/>
              <a:buChar char="̶"/>
            </a:pPr>
            <a:r>
              <a:rPr lang="en-US" sz="1200" dirty="0" smtClean="0"/>
              <a:t>Information </a:t>
            </a:r>
            <a:r>
              <a:rPr lang="en-US" sz="1200" dirty="0"/>
              <a:t>systems. </a:t>
            </a:r>
          </a:p>
          <a:p>
            <a:pPr marL="179268" indent="-179268">
              <a:buFont typeface="Arial" panose="020B0604020202020204" pitchFamily="34" charset="0"/>
              <a:buChar char="•"/>
            </a:pPr>
            <a:r>
              <a:rPr lang="en-US" sz="1200" dirty="0"/>
              <a:t>Document all significant agency fiscal processes and assess the operation of their associated control activities. </a:t>
            </a:r>
            <a:r>
              <a:rPr lang="en-US" sz="1200" dirty="0" smtClean="0"/>
              <a:t>(See Appendix A – Internal Control Assessment Guide, “Process or Transaction-Level Control Activity Assessment,” pages 60 through 67.</a:t>
            </a:r>
            <a:endParaRPr lang="en-US" sz="1200" dirty="0"/>
          </a:p>
          <a:p>
            <a:pPr marL="179268" indent="-179268" algn="l" rtl="0" eaLnBrk="0" fontAlgn="base" hangingPunct="0">
              <a:spcBef>
                <a:spcPct val="30000"/>
              </a:spcBef>
              <a:spcAft>
                <a:spcPct val="0"/>
              </a:spcAft>
              <a:buFont typeface="Arial" panose="020B0604020202020204" pitchFamily="34" charset="0"/>
              <a:buChar char="•"/>
            </a:pPr>
            <a:r>
              <a:rPr lang="en-US" sz="1200" b="1" i="1" kern="1200" dirty="0" smtClean="0">
                <a:solidFill>
                  <a:schemeClr val="tx1"/>
                </a:solidFill>
                <a:latin typeface="Times New Roman" panose="02020603050405020304" pitchFamily="18" charset="0"/>
                <a:ea typeface="+mn-ea"/>
                <a:cs typeface="+mn-cs"/>
              </a:rPr>
              <a:t>Please note </a:t>
            </a:r>
            <a:r>
              <a:rPr lang="en-US" sz="1200" b="1" i="1" kern="1200" dirty="0">
                <a:solidFill>
                  <a:schemeClr val="tx1"/>
                </a:solidFill>
                <a:latin typeface="Times New Roman" panose="02020603050405020304" pitchFamily="18" charset="0"/>
                <a:ea typeface="+mn-ea"/>
                <a:cs typeface="+mn-cs"/>
              </a:rPr>
              <a:t>that agencies that use another agency </a:t>
            </a:r>
            <a:r>
              <a:rPr lang="en-US" sz="1200" b="1" i="1" kern="1200" dirty="0" smtClean="0">
                <a:solidFill>
                  <a:schemeClr val="tx1"/>
                </a:solidFill>
                <a:latin typeface="Times New Roman" panose="02020603050405020304" pitchFamily="18" charset="0"/>
                <a:ea typeface="+mn-ea"/>
                <a:cs typeface="+mn-cs"/>
              </a:rPr>
              <a:t>(Service Provider Agency</a:t>
            </a:r>
            <a:r>
              <a:rPr lang="en-US" sz="1200" b="1" i="1" kern="1200" dirty="0">
                <a:solidFill>
                  <a:schemeClr val="tx1"/>
                </a:solidFill>
                <a:latin typeface="Times New Roman" panose="02020603050405020304" pitchFamily="18" charset="0"/>
                <a:ea typeface="+mn-ea"/>
                <a:cs typeface="+mn-cs"/>
              </a:rPr>
              <a:t>) or a </a:t>
            </a:r>
            <a:r>
              <a:rPr lang="en-US" sz="1200" b="1" i="1" kern="1200" dirty="0" smtClean="0">
                <a:solidFill>
                  <a:schemeClr val="tx1"/>
                </a:solidFill>
                <a:latin typeface="Times New Roman" panose="02020603050405020304" pitchFamily="18" charset="0"/>
                <a:ea typeface="+mn-ea"/>
                <a:cs typeface="+mn-cs"/>
              </a:rPr>
              <a:t>Third-Party Service Provider </a:t>
            </a:r>
            <a:r>
              <a:rPr lang="en-US" sz="1200" b="1" i="1" kern="1200" dirty="0">
                <a:solidFill>
                  <a:schemeClr val="tx1"/>
                </a:solidFill>
                <a:latin typeface="Times New Roman" panose="02020603050405020304" pitchFamily="18" charset="0"/>
                <a:ea typeface="+mn-ea"/>
                <a:cs typeface="+mn-cs"/>
              </a:rPr>
              <a:t>to perform significant processes or functions, must obtain internal control assurance from that provider. See CAPP Topic 10305, Internal Control, for more guidance.</a:t>
            </a:r>
          </a:p>
          <a:p>
            <a:pPr defTabSz="956097">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35</a:t>
            </a:fld>
            <a:endParaRPr lang="en-US" altLang="en-US" dirty="0"/>
          </a:p>
        </p:txBody>
      </p:sp>
    </p:spTree>
    <p:extLst>
      <p:ext uri="{BB962C8B-B14F-4D97-AF65-F5344CB8AC3E}">
        <p14:creationId xmlns:p14="http://schemas.microsoft.com/office/powerpoint/2010/main" val="2881540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indent="-83" algn="l" defTabSz="991406">
              <a:defRPr/>
            </a:pPr>
            <a:r>
              <a:rPr lang="en-US" sz="1200" u="none" baseline="0" dirty="0" smtClean="0"/>
              <a:t>The 4</a:t>
            </a:r>
            <a:r>
              <a:rPr lang="en-US" sz="1200" u="none" baseline="30000" dirty="0" smtClean="0"/>
              <a:t>th</a:t>
            </a:r>
            <a:r>
              <a:rPr lang="en-US" sz="1200" u="none" baseline="0" dirty="0" smtClean="0"/>
              <a:t>  of the 5 Agency-Level components is the </a:t>
            </a:r>
            <a:r>
              <a:rPr lang="en-US" sz="1200" b="1" i="1" u="none" baseline="0" dirty="0" smtClean="0"/>
              <a:t>Information and Communication </a:t>
            </a:r>
            <a:r>
              <a:rPr lang="en-US" sz="1200" u="none" baseline="0" dirty="0" smtClean="0"/>
              <a:t>area.</a:t>
            </a:r>
            <a:endParaRPr lang="en-US" sz="1200" baseline="0" dirty="0" smtClean="0"/>
          </a:p>
          <a:p>
            <a:pPr marL="171367" indent="-171450" algn="l">
              <a:buFont typeface="Arial" panose="020B0604020202020204" pitchFamily="34" charset="0"/>
              <a:buChar char="•"/>
            </a:pPr>
            <a:r>
              <a:rPr lang="en-US" sz="1200" u="none" dirty="0" smtClean="0"/>
              <a:t>The </a:t>
            </a:r>
            <a:r>
              <a:rPr lang="en-US" sz="1200" i="1" u="none" dirty="0" smtClean="0"/>
              <a:t>Information and Communication</a:t>
            </a:r>
            <a:r>
              <a:rPr lang="en-US" sz="1200" i="0" u="none" baseline="0" dirty="0" smtClean="0"/>
              <a:t> </a:t>
            </a:r>
            <a:r>
              <a:rPr lang="en-US" sz="1200" u="none" baseline="0" dirty="0" smtClean="0"/>
              <a:t>component is necessary to ensure relevant information is communicated in a timeframe which enables people to carry out their responsibilities.  </a:t>
            </a:r>
          </a:p>
          <a:p>
            <a:pPr marL="171450" indent="-171450" algn="l">
              <a:buFont typeface="Arial" panose="020B0604020202020204" pitchFamily="34" charset="0"/>
              <a:buChar char="•"/>
            </a:pPr>
            <a:r>
              <a:rPr lang="en-US" sz="1200" u="none" baseline="0" dirty="0" smtClean="0"/>
              <a:t>Effective communication sends a clear message and occurs throughout the agency:  vertically and horizontally.</a:t>
            </a:r>
          </a:p>
          <a:p>
            <a:pPr marL="171450" indent="-171450" algn="l">
              <a:buFont typeface="Arial" panose="020B0604020202020204" pitchFamily="34" charset="0"/>
              <a:buChar char="•"/>
            </a:pPr>
            <a:r>
              <a:rPr lang="en-US" sz="1200" u="none" baseline="0" dirty="0" smtClean="0"/>
              <a:t>The entire agency needs information to handle risks, provide services, and achieve objectives.</a:t>
            </a:r>
          </a:p>
          <a:p>
            <a:pPr marL="171450" indent="-171450" algn="l">
              <a:buFont typeface="Arial" panose="020B0604020202020204" pitchFamily="34" charset="0"/>
              <a:buChar char="•"/>
            </a:pPr>
            <a:r>
              <a:rPr lang="en-US" sz="1200" u="none" baseline="0" dirty="0" smtClean="0"/>
              <a:t>Simply put, “Information has no value without communication.” </a:t>
            </a:r>
            <a:endParaRPr lang="en-US" sz="1200" baseline="0" dirty="0" smtClean="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36</a:t>
            </a:fld>
            <a:endParaRPr lang="en-US" altLang="en-US" dirty="0"/>
          </a:p>
        </p:txBody>
      </p:sp>
    </p:spTree>
    <p:extLst>
      <p:ext uri="{BB962C8B-B14F-4D97-AF65-F5344CB8AC3E}">
        <p14:creationId xmlns:p14="http://schemas.microsoft.com/office/powerpoint/2010/main" val="2683737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l" defTabSz="956097">
              <a:defRPr/>
            </a:pPr>
            <a:r>
              <a:rPr lang="en-US" sz="1100" dirty="0"/>
              <a:t>Communication is the continual process of providing, sharing, and obtaining necessary information.  </a:t>
            </a:r>
            <a:r>
              <a:rPr lang="en-US" altLang="en-US" sz="1100" dirty="0"/>
              <a:t>Quantitative and qualitative information comes from many</a:t>
            </a:r>
            <a:r>
              <a:rPr lang="en-US" altLang="en-US" sz="1100" u="none" dirty="0"/>
              <a:t> </a:t>
            </a:r>
            <a:r>
              <a:rPr lang="en-US" altLang="en-US" sz="1100" u="sng" dirty="0"/>
              <a:t>internal</a:t>
            </a:r>
            <a:r>
              <a:rPr lang="en-US" altLang="en-US" sz="1100" u="none" dirty="0"/>
              <a:t> </a:t>
            </a:r>
            <a:r>
              <a:rPr lang="en-US" altLang="en-US" sz="1100" dirty="0"/>
              <a:t>and </a:t>
            </a:r>
            <a:r>
              <a:rPr lang="en-US" altLang="en-US" sz="1100" u="sng" dirty="0"/>
              <a:t>external</a:t>
            </a:r>
            <a:r>
              <a:rPr lang="en-US" altLang="en-US" sz="1100" dirty="0"/>
              <a:t> sources.  </a:t>
            </a:r>
            <a:r>
              <a:rPr lang="en-US" sz="1100" dirty="0"/>
              <a:t>Management obtains, generates and uses relevant information from both internal and external sources to support the functioning of internal control. </a:t>
            </a:r>
          </a:p>
          <a:p>
            <a:pPr marL="179268" indent="-179268" algn="l">
              <a:buFont typeface="Arial" panose="020B0604020202020204" pitchFamily="34" charset="0"/>
              <a:buChar char="•"/>
            </a:pPr>
            <a:r>
              <a:rPr lang="en-US" sz="1100" dirty="0"/>
              <a:t>Internal communication is the means by which information is disseminated throughout the organization, flowing up, down, and across the entity. Clear and open internal communication conveys the agency’s internal control philosophy, delegation of authority, roles and responsibilities and communication about processes and procedures.</a:t>
            </a:r>
          </a:p>
          <a:p>
            <a:pPr marL="179268" indent="-179268" algn="l">
              <a:buFont typeface="Arial" panose="020B0604020202020204" pitchFamily="34" charset="0"/>
              <a:buChar char="•"/>
            </a:pPr>
            <a:r>
              <a:rPr lang="en-US" sz="1100" dirty="0"/>
              <a:t>External communication is twofold: it enables inbound communication of relevant external information and provides information to external parties in response to requirements and expectations.  </a:t>
            </a:r>
            <a:r>
              <a:rPr lang="en-US" sz="1100" u="sng" dirty="0"/>
              <a:t>For example</a:t>
            </a:r>
            <a:r>
              <a:rPr lang="en-US" sz="1100" dirty="0"/>
              <a:t>, there must be adequate interaction with Service Provider Agencies, and the Memorandum of Understanding (MOU) must clearly delineate the significant fiscal processes performed for the primary agency, such as the Payroll Services. An annual </a:t>
            </a:r>
            <a:r>
              <a:rPr lang="en-US" sz="1100" i="1" dirty="0"/>
              <a:t>Service Provider Agency Clause </a:t>
            </a:r>
            <a:r>
              <a:rPr lang="en-US" sz="1100" dirty="0"/>
              <a:t>provides assurance regarding the state of internal control regarding those fiscal processes performed on behalf of the primary agency and should be incorporated into the agency’s ARMICS Certification statement. </a:t>
            </a:r>
          </a:p>
          <a:p>
            <a:pPr marL="179268" indent="-179268" algn="l">
              <a:buFont typeface="Arial" panose="020B0604020202020204" pitchFamily="34" charset="0"/>
              <a:buChar char="•"/>
            </a:pPr>
            <a:r>
              <a:rPr lang="en-US" sz="1100" dirty="0"/>
              <a:t>Likewise, adequate </a:t>
            </a:r>
            <a:r>
              <a:rPr lang="en-US" sz="1100" dirty="0" smtClean="0"/>
              <a:t>interaction with external Third-Party</a:t>
            </a:r>
            <a:r>
              <a:rPr lang="en-US" sz="1100" baseline="0" dirty="0" smtClean="0"/>
              <a:t> S</a:t>
            </a:r>
            <a:r>
              <a:rPr lang="en-US" sz="1100" dirty="0" smtClean="0"/>
              <a:t>ervice Providers is required to gain an appropriate understanding of the service provider’s control environment. Agencies must maintain oversight over third-party service providers; maintain and update </a:t>
            </a:r>
            <a:r>
              <a:rPr lang="en-US" sz="1100" baseline="0" dirty="0" smtClean="0"/>
              <a:t>Service Agreements, and assurances regarding its control environment.  Obtaining annual </a:t>
            </a:r>
            <a:r>
              <a:rPr lang="en-US" sz="1100" i="1" baseline="0" dirty="0" smtClean="0"/>
              <a:t>Service Organization Control (SOC) Reports</a:t>
            </a:r>
            <a:r>
              <a:rPr lang="en-US" sz="1100" baseline="0" dirty="0" smtClean="0"/>
              <a:t>, can help meet this requirement of the Annual ARMICS Certification.</a:t>
            </a:r>
            <a:endParaRPr lang="en-US" sz="11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37</a:t>
            </a:fld>
            <a:endParaRPr lang="en-US" altLang="en-US" dirty="0"/>
          </a:p>
        </p:txBody>
      </p:sp>
    </p:spTree>
    <p:extLst>
      <p:ext uri="{BB962C8B-B14F-4D97-AF65-F5344CB8AC3E}">
        <p14:creationId xmlns:p14="http://schemas.microsoft.com/office/powerpoint/2010/main" val="1948767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l"/>
            <a:r>
              <a:rPr lang="en-US" sz="1200" dirty="0" smtClean="0"/>
              <a:t>The agency’s Information Technology System is an</a:t>
            </a:r>
            <a:r>
              <a:rPr lang="en-US" sz="1200" baseline="0" dirty="0" smtClean="0"/>
              <a:t> integral part of the Information and Communication component. </a:t>
            </a:r>
          </a:p>
          <a:p>
            <a:pPr marL="171450" indent="-171450" algn="l">
              <a:buFont typeface="Arial" panose="020B0604020202020204" pitchFamily="34" charset="0"/>
              <a:buChar char="•"/>
            </a:pPr>
            <a:r>
              <a:rPr lang="en-US" sz="1200" dirty="0" smtClean="0"/>
              <a:t>Agencies should ensure an Information Technology plan has been developed that is linked to achieving the agency’s objectives and that supports new objectives. </a:t>
            </a:r>
          </a:p>
          <a:p>
            <a:pPr marL="171450" indent="-171450" algn="l">
              <a:buFont typeface="Arial" panose="020B0604020202020204" pitchFamily="34" charset="0"/>
              <a:buChar char="•"/>
            </a:pPr>
            <a:r>
              <a:rPr lang="en-US" sz="1200" dirty="0" smtClean="0"/>
              <a:t>Also, </a:t>
            </a:r>
            <a:r>
              <a:rPr lang="en-US" sz="1200" baseline="0" dirty="0" smtClean="0"/>
              <a:t>m</a:t>
            </a:r>
            <a:r>
              <a:rPr lang="en-US" sz="1200" dirty="0" smtClean="0"/>
              <a:t>echanisms should</a:t>
            </a:r>
            <a:r>
              <a:rPr lang="en-US" sz="1200" baseline="0" dirty="0" smtClean="0"/>
              <a:t> exist</a:t>
            </a:r>
            <a:r>
              <a:rPr lang="en-US" sz="1200" dirty="0" smtClean="0"/>
              <a:t> to identify emerging technology needs, establish priorities, and provide feedback on system performance.</a:t>
            </a:r>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38</a:t>
            </a:fld>
            <a:endParaRPr lang="en-US" altLang="en-US" dirty="0"/>
          </a:p>
        </p:txBody>
      </p:sp>
    </p:spTree>
    <p:extLst>
      <p:ext uri="{BB962C8B-B14F-4D97-AF65-F5344CB8AC3E}">
        <p14:creationId xmlns:p14="http://schemas.microsoft.com/office/powerpoint/2010/main" val="996270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indent="-83" algn="l"/>
            <a:r>
              <a:rPr lang="en-US" sz="1100" u="sng" dirty="0" smtClean="0"/>
              <a:t>These are some examples</a:t>
            </a:r>
            <a:r>
              <a:rPr lang="en-US" sz="1100" u="sng" baseline="0" dirty="0" smtClean="0"/>
              <a:t> of areas to determine the existence of controls in the  </a:t>
            </a:r>
            <a:r>
              <a:rPr lang="en-US" sz="1100" i="1" u="sng" dirty="0" smtClean="0"/>
              <a:t>Information and Communication </a:t>
            </a:r>
            <a:r>
              <a:rPr lang="en-US" sz="1100" u="sng" dirty="0" smtClean="0"/>
              <a:t>areas</a:t>
            </a:r>
            <a:r>
              <a:rPr lang="en-US" sz="1100" u="none" dirty="0" smtClean="0"/>
              <a:t>: </a:t>
            </a:r>
            <a:endParaRPr lang="en-US" sz="1100" u="none" baseline="0" dirty="0" smtClean="0"/>
          </a:p>
          <a:p>
            <a:pPr marL="179268" indent="-179268" algn="l">
              <a:buFont typeface="Arial" panose="020B0604020202020204" pitchFamily="34" charset="0"/>
              <a:buChar char="•"/>
            </a:pPr>
            <a:r>
              <a:rPr lang="en-US" sz="1100" dirty="0" smtClean="0"/>
              <a:t>Is Communication timely and effective across the organization?  Is Financial Reporting Information communicated timely?</a:t>
            </a:r>
          </a:p>
          <a:p>
            <a:pPr marL="179268" indent="-179268" algn="l">
              <a:buFont typeface="Arial" panose="020B0604020202020204" pitchFamily="34" charset="0"/>
              <a:buChar char="•"/>
            </a:pPr>
            <a:r>
              <a:rPr lang="en-US" sz="1100" dirty="0" smtClean="0"/>
              <a:t>How does the agency communicate? Do they have meetings? Use an Intranet? Memos? Town Hall Meetings? Training?</a:t>
            </a:r>
          </a:p>
          <a:p>
            <a:pPr marL="179268" indent="-179268" algn="l">
              <a:buFont typeface="Arial" panose="020B0604020202020204" pitchFamily="34" charset="0"/>
              <a:buChar char="•"/>
            </a:pPr>
            <a:r>
              <a:rPr lang="en-US" sz="1100" dirty="0" smtClean="0"/>
              <a:t>How is the importance and relevance of internal control conveyed, along with the roles which support it?</a:t>
            </a:r>
          </a:p>
          <a:p>
            <a:pPr marL="179268" indent="-179268" algn="l" defTabSz="956097">
              <a:buFont typeface="Arial" panose="020B0604020202020204" pitchFamily="34" charset="0"/>
              <a:buChar char="•"/>
              <a:defRPr/>
            </a:pPr>
            <a:r>
              <a:rPr lang="en-US" sz="1100" dirty="0" smtClean="0"/>
              <a:t>Are agency internal control standards for business conduct conveyed to third parties? Are Third Party Provider SOC reports </a:t>
            </a:r>
            <a:r>
              <a:rPr lang="en-US" sz="1100" dirty="0"/>
              <a:t>and Service Provider Agency assurances obtained annually and status included in the ARMICS Certification?</a:t>
            </a:r>
          </a:p>
          <a:p>
            <a:pPr marL="179268" indent="-179268" algn="l" defTabSz="956097">
              <a:buFont typeface="Arial" panose="020B0604020202020204" pitchFamily="34" charset="0"/>
              <a:buChar char="•"/>
              <a:defRPr/>
            </a:pPr>
            <a:r>
              <a:rPr lang="en-US" sz="1100" dirty="0"/>
              <a:t>Is Management receptive to comments by internal and external auditors regarding findings, control deficiencies and corrective action?</a:t>
            </a:r>
          </a:p>
          <a:p>
            <a:pPr marL="179268" indent="-179268" algn="l" defTabSz="956097">
              <a:buFont typeface="Arial" panose="020B0604020202020204" pitchFamily="34" charset="0"/>
              <a:buChar char="•"/>
              <a:defRPr/>
            </a:pPr>
            <a:r>
              <a:rPr lang="en-US" sz="1100" dirty="0"/>
              <a:t>Does information or issues get disseminated to the right level of management or staff, and resolved appropriately?</a:t>
            </a:r>
          </a:p>
          <a:p>
            <a:pPr marL="179268" indent="-179268" algn="l">
              <a:buFont typeface="Arial" panose="020B0604020202020204" pitchFamily="34" charset="0"/>
              <a:buChar char="•"/>
            </a:pPr>
            <a:r>
              <a:rPr lang="en-US" sz="1100" dirty="0" smtClean="0"/>
              <a:t>Is Management open and receptive to employee concerns, suggestions, and complaints?</a:t>
            </a:r>
          </a:p>
          <a:p>
            <a:pPr marL="179268" indent="-179268" algn="l">
              <a:buFont typeface="Arial" panose="020B0604020202020204" pitchFamily="34" charset="0"/>
              <a:buChar char="•"/>
            </a:pPr>
            <a:r>
              <a:rPr lang="en-US" sz="1100" dirty="0" smtClean="0"/>
              <a:t>Are current Information</a:t>
            </a:r>
            <a:r>
              <a:rPr lang="en-US" sz="1100" baseline="0" dirty="0" smtClean="0"/>
              <a:t> Systems effectively meeting data security and agency operational, financial, regulatory and reporting objectives?</a:t>
            </a:r>
            <a:endParaRPr lang="en-US" sz="11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39</a:t>
            </a:fld>
            <a:endParaRPr lang="en-US" altLang="en-US" dirty="0"/>
          </a:p>
        </p:txBody>
      </p:sp>
    </p:spTree>
    <p:extLst>
      <p:ext uri="{BB962C8B-B14F-4D97-AF65-F5344CB8AC3E}">
        <p14:creationId xmlns:p14="http://schemas.microsoft.com/office/powerpoint/2010/main" val="119731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indent="0" algn="l"/>
            <a:r>
              <a:rPr lang="en-US" sz="1200" dirty="0"/>
              <a:t>COSO defines </a:t>
            </a:r>
            <a:r>
              <a:rPr lang="en-US" sz="1200" dirty="0" smtClean="0"/>
              <a:t>Internal Control as:</a:t>
            </a:r>
          </a:p>
          <a:p>
            <a:pPr indent="0" algn="l"/>
            <a:endParaRPr lang="en-US" sz="1200" dirty="0" smtClean="0"/>
          </a:p>
          <a:p>
            <a:pPr indent="0" algn="l"/>
            <a:r>
              <a:rPr lang="en-US" sz="1200" dirty="0" smtClean="0">
                <a:solidFill>
                  <a:srgbClr val="0070C0"/>
                </a:solidFill>
              </a:rPr>
              <a:t>“</a:t>
            </a:r>
            <a:r>
              <a:rPr lang="en-US" sz="1200" dirty="0">
                <a:solidFill>
                  <a:srgbClr val="0070C0"/>
                </a:solidFill>
              </a:rPr>
              <a:t>A process effected by an entity’s board of directors, management, and other personnel, but, more specifically, states that it is designed to provide “reasonable” assurance regarding the achievement of objectives relating </a:t>
            </a:r>
            <a:r>
              <a:rPr lang="en-US" sz="1200" dirty="0" smtClean="0">
                <a:solidFill>
                  <a:srgbClr val="0070C0"/>
                </a:solidFill>
              </a:rPr>
              <a:t>to: Effective </a:t>
            </a:r>
            <a:r>
              <a:rPr lang="en-US" sz="1200" dirty="0">
                <a:solidFill>
                  <a:srgbClr val="0070C0"/>
                </a:solidFill>
              </a:rPr>
              <a:t>and </a:t>
            </a:r>
            <a:r>
              <a:rPr lang="en-US" sz="1200" dirty="0" smtClean="0">
                <a:solidFill>
                  <a:srgbClr val="0070C0"/>
                </a:solidFill>
              </a:rPr>
              <a:t>Efficient Operations</a:t>
            </a:r>
            <a:r>
              <a:rPr lang="en-US" sz="1200" dirty="0">
                <a:solidFill>
                  <a:srgbClr val="0070C0"/>
                </a:solidFill>
              </a:rPr>
              <a:t>, </a:t>
            </a:r>
            <a:r>
              <a:rPr lang="en-US" sz="1200" dirty="0" smtClean="0">
                <a:solidFill>
                  <a:srgbClr val="0070C0"/>
                </a:solidFill>
              </a:rPr>
              <a:t>Reliable Financial Reporting</a:t>
            </a:r>
            <a:r>
              <a:rPr lang="en-US" sz="1200" dirty="0">
                <a:solidFill>
                  <a:srgbClr val="0070C0"/>
                </a:solidFill>
              </a:rPr>
              <a:t>, and </a:t>
            </a:r>
            <a:r>
              <a:rPr lang="en-US" sz="1200" dirty="0" smtClean="0">
                <a:solidFill>
                  <a:srgbClr val="0070C0"/>
                </a:solidFill>
              </a:rPr>
              <a:t>Compliance </a:t>
            </a:r>
            <a:r>
              <a:rPr lang="en-US" sz="1200" dirty="0">
                <a:solidFill>
                  <a:srgbClr val="0070C0"/>
                </a:solidFill>
              </a:rPr>
              <a:t>with </a:t>
            </a:r>
            <a:r>
              <a:rPr lang="en-US" sz="1200" dirty="0" smtClean="0">
                <a:solidFill>
                  <a:srgbClr val="0070C0"/>
                </a:solidFill>
              </a:rPr>
              <a:t>Laws </a:t>
            </a:r>
            <a:r>
              <a:rPr lang="en-US" sz="1200" dirty="0">
                <a:solidFill>
                  <a:srgbClr val="0070C0"/>
                </a:solidFill>
              </a:rPr>
              <a:t>and </a:t>
            </a:r>
            <a:r>
              <a:rPr lang="en-US" sz="1200" dirty="0" smtClean="0">
                <a:solidFill>
                  <a:srgbClr val="0070C0"/>
                </a:solidFill>
              </a:rPr>
              <a:t>Regulations</a:t>
            </a:r>
            <a:r>
              <a:rPr lang="en-US" sz="1200" dirty="0">
                <a:solidFill>
                  <a:srgbClr val="0070C0"/>
                </a:solidFill>
              </a:rPr>
              <a:t>.”  </a:t>
            </a:r>
            <a:endParaRPr lang="en-US" sz="1200" dirty="0" smtClean="0">
              <a:solidFill>
                <a:srgbClr val="0070C0"/>
              </a:solidFill>
            </a:endParaRPr>
          </a:p>
          <a:p>
            <a:pPr indent="0" algn="l"/>
            <a:endParaRPr lang="en-US" sz="1200" dirty="0">
              <a:solidFill>
                <a:srgbClr val="0070C0"/>
              </a:solidFill>
            </a:endParaRPr>
          </a:p>
          <a:p>
            <a:pPr indent="0" algn="l"/>
            <a:r>
              <a:rPr lang="en-US" sz="1200" dirty="0"/>
              <a:t>In essence, COSO states that an effective internal control process can provide “reasonable assurance</a:t>
            </a:r>
            <a:r>
              <a:rPr lang="en-US" sz="1200" dirty="0" smtClean="0"/>
              <a:t>” </a:t>
            </a:r>
            <a:r>
              <a:rPr lang="en-US" sz="1200" dirty="0"/>
              <a:t>that an entity will achieve its operational, financial reporting, and compliance goals. </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a:t>
            </a:fld>
            <a:endParaRPr lang="en-US" altLang="en-US" dirty="0"/>
          </a:p>
        </p:txBody>
      </p:sp>
    </p:spTree>
    <p:extLst>
      <p:ext uri="{BB962C8B-B14F-4D97-AF65-F5344CB8AC3E}">
        <p14:creationId xmlns:p14="http://schemas.microsoft.com/office/powerpoint/2010/main" val="2540704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610" tIns="47805" rIns="95610" bIns="47805"/>
          <a:lstStyle/>
          <a:p>
            <a:pPr defTabSz="955938">
              <a:defRPr/>
            </a:pPr>
            <a:r>
              <a:rPr lang="en-US" sz="1200" dirty="0">
                <a:solidFill>
                  <a:schemeClr val="tx1"/>
                </a:solidFill>
              </a:rPr>
              <a:t>To demonstrate that the </a:t>
            </a:r>
            <a:r>
              <a:rPr lang="en-US" sz="1200" b="1" i="1" dirty="0">
                <a:solidFill>
                  <a:schemeClr val="tx1"/>
                </a:solidFill>
              </a:rPr>
              <a:t>Information and Communication </a:t>
            </a:r>
            <a:r>
              <a:rPr lang="en-US" sz="1200" dirty="0">
                <a:solidFill>
                  <a:schemeClr val="tx1"/>
                </a:solidFill>
              </a:rPr>
              <a:t>internal control component is established and fully functioning, </a:t>
            </a:r>
            <a:r>
              <a:rPr lang="en-US" sz="1200" dirty="0" smtClean="0">
                <a:solidFill>
                  <a:schemeClr val="tx1"/>
                </a:solidFill>
              </a:rPr>
              <a:t>the agency must meet the following </a:t>
            </a:r>
            <a:r>
              <a:rPr lang="en-US" sz="1200" u="sng" dirty="0" smtClean="0">
                <a:solidFill>
                  <a:schemeClr val="tx1"/>
                </a:solidFill>
              </a:rPr>
              <a:t>minimum requirements</a:t>
            </a:r>
            <a:r>
              <a:rPr lang="en-US" sz="1200" dirty="0" smtClean="0">
                <a:solidFill>
                  <a:schemeClr val="tx1"/>
                </a:solidFill>
              </a:rPr>
              <a:t>:</a:t>
            </a:r>
          </a:p>
          <a:p>
            <a:pPr marL="285750" indent="-285750" defTabSz="955938">
              <a:buFont typeface="Arial" panose="020B0604020202020204" pitchFamily="34" charset="0"/>
              <a:buChar char="•"/>
              <a:defRPr/>
            </a:pPr>
            <a:r>
              <a:rPr lang="en-US" altLang="en-US" sz="1200" dirty="0" smtClean="0">
                <a:solidFill>
                  <a:schemeClr val="tx1"/>
                </a:solidFill>
              </a:rPr>
              <a:t>Document </a:t>
            </a:r>
            <a:r>
              <a:rPr lang="en-US" altLang="en-US" sz="1200" dirty="0">
                <a:solidFill>
                  <a:schemeClr val="tx1"/>
                </a:solidFill>
              </a:rPr>
              <a:t>and assess how </a:t>
            </a:r>
            <a:r>
              <a:rPr lang="en-US" altLang="en-US" sz="1200" dirty="0" smtClean="0">
                <a:solidFill>
                  <a:schemeClr val="tx1"/>
                </a:solidFill>
              </a:rPr>
              <a:t>the agency </a:t>
            </a:r>
            <a:r>
              <a:rPr lang="en-US" altLang="en-US" sz="1200" dirty="0">
                <a:solidFill>
                  <a:schemeClr val="tx1"/>
                </a:solidFill>
              </a:rPr>
              <a:t>gathers, uses and disseminates information.  </a:t>
            </a:r>
            <a:r>
              <a:rPr lang="en-US" altLang="en-US" sz="1200" dirty="0" smtClean="0">
                <a:solidFill>
                  <a:schemeClr val="tx1"/>
                </a:solidFill>
              </a:rPr>
              <a:t>(</a:t>
            </a:r>
            <a:r>
              <a:rPr lang="en-US" altLang="en-US" sz="1200" dirty="0">
                <a:solidFill>
                  <a:schemeClr val="tx1"/>
                </a:solidFill>
              </a:rPr>
              <a:t>See also ARMICS Standards, Appendix A – Internal Control Assessment Guide, “Information and Communication Assessment Tools,” </a:t>
            </a:r>
            <a:r>
              <a:rPr lang="en-US" altLang="en-US" sz="1200" dirty="0" smtClean="0">
                <a:solidFill>
                  <a:schemeClr val="tx1"/>
                </a:solidFill>
              </a:rPr>
              <a:t>pages 55 through 57</a:t>
            </a:r>
            <a:r>
              <a:rPr lang="en-US" altLang="en-US" sz="1200" dirty="0">
                <a:solidFill>
                  <a:schemeClr val="tx1"/>
                </a:solidFill>
              </a:rPr>
              <a:t>)</a:t>
            </a:r>
          </a:p>
          <a:p>
            <a:pPr marL="836585" lvl="2"/>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40</a:t>
            </a:fld>
            <a:endParaRPr lang="en-US" altLang="en-US" dirty="0"/>
          </a:p>
        </p:txBody>
      </p:sp>
    </p:spTree>
    <p:extLst>
      <p:ext uri="{BB962C8B-B14F-4D97-AF65-F5344CB8AC3E}">
        <p14:creationId xmlns:p14="http://schemas.microsoft.com/office/powerpoint/2010/main" val="1618393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defTabSz="999437">
              <a:defRPr/>
            </a:pPr>
            <a:r>
              <a:rPr lang="en-US" sz="1200" u="none" baseline="0" dirty="0" smtClean="0"/>
              <a:t>The last of the 5 Agency-Level components is the </a:t>
            </a:r>
            <a:r>
              <a:rPr lang="en-US" sz="1200" b="1" i="1" u="none" baseline="0" dirty="0" smtClean="0"/>
              <a:t>Monitoring</a:t>
            </a:r>
            <a:r>
              <a:rPr lang="en-US" sz="1200" u="none" baseline="0" dirty="0" smtClean="0"/>
              <a:t> area.</a:t>
            </a:r>
            <a:endParaRPr lang="en-US" sz="1200" baseline="0" dirty="0" smtClean="0"/>
          </a:p>
          <a:p>
            <a:pPr marL="171450" indent="-171450" defTabSz="999437">
              <a:buFont typeface="Arial" panose="020B0604020202020204" pitchFamily="34" charset="0"/>
              <a:buChar char="•"/>
              <a:defRPr/>
            </a:pPr>
            <a:r>
              <a:rPr lang="en-US" sz="1200" i="1" baseline="0" dirty="0" smtClean="0"/>
              <a:t>Monitoring</a:t>
            </a:r>
            <a:r>
              <a:rPr lang="en-US" sz="1200" baseline="0" dirty="0" smtClean="0"/>
              <a:t> is the process of determining the presence, quality and functioning of internal control performance over time.</a:t>
            </a:r>
          </a:p>
          <a:p>
            <a:pPr marL="171450" indent="-171450" defTabSz="999437">
              <a:buFont typeface="Arial" panose="020B0604020202020204" pitchFamily="34" charset="0"/>
              <a:buChar char="•"/>
              <a:defRPr/>
            </a:pPr>
            <a:r>
              <a:rPr lang="en-US" sz="1200" baseline="0" dirty="0" smtClean="0"/>
              <a:t>Regular attention should be given to the design and operation of controls, to ensure action is taken when controls are not functioning as intended.</a:t>
            </a:r>
          </a:p>
          <a:p>
            <a:pPr marL="171450" indent="-171450" defTabSz="999437">
              <a:buFont typeface="Arial" panose="020B0604020202020204" pitchFamily="34" charset="0"/>
              <a:buChar char="•"/>
              <a:defRPr/>
            </a:pPr>
            <a:r>
              <a:rPr lang="en-US" sz="1200" baseline="0" dirty="0" smtClean="0"/>
              <a:t>On-going Monitoring can be built into normal, recurring operating activities or may stem from separate evaluations.</a:t>
            </a:r>
          </a:p>
          <a:p>
            <a:pPr marL="171450" indent="-171450" defTabSz="999437">
              <a:buFont typeface="Arial" panose="020B0604020202020204" pitchFamily="34" charset="0"/>
              <a:buChar char="•"/>
              <a:defRPr/>
            </a:pPr>
            <a:r>
              <a:rPr lang="en-US" sz="1200" baseline="0" dirty="0" smtClean="0"/>
              <a:t>Monitoring also includes follow-up control testing related to Corrective Action or deficient controls.</a:t>
            </a:r>
            <a:endParaRPr lang="en-US" sz="1200"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41</a:t>
            </a:fld>
            <a:endParaRPr lang="en-US" altLang="en-US" dirty="0"/>
          </a:p>
        </p:txBody>
      </p:sp>
    </p:spTree>
    <p:extLst>
      <p:ext uri="{BB962C8B-B14F-4D97-AF65-F5344CB8AC3E}">
        <p14:creationId xmlns:p14="http://schemas.microsoft.com/office/powerpoint/2010/main" val="515805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algn="l" defTabSz="955938">
              <a:defRPr/>
            </a:pPr>
            <a:r>
              <a:rPr lang="en-US" sz="1200" u="sng" dirty="0" smtClean="0"/>
              <a:t>Some examples</a:t>
            </a:r>
            <a:r>
              <a:rPr lang="en-US" sz="1200" u="sng" baseline="0" dirty="0" smtClean="0"/>
              <a:t> of areas to determine the existence of controls in Monitoring include</a:t>
            </a:r>
            <a:r>
              <a:rPr lang="en-US" sz="1200" u="none" dirty="0" smtClean="0"/>
              <a:t>: </a:t>
            </a:r>
            <a:endParaRPr lang="en-US" sz="1200" u="none" baseline="0" dirty="0" smtClean="0"/>
          </a:p>
          <a:p>
            <a:pPr marL="191219" indent="-191219" algn="l" defTabSz="956097">
              <a:buFont typeface="Arial" panose="020B0604020202020204" pitchFamily="34" charset="0"/>
              <a:buChar char="•"/>
              <a:defRPr/>
            </a:pPr>
            <a:r>
              <a:rPr lang="en-US" sz="1200" baseline="0" dirty="0" smtClean="0"/>
              <a:t>Does the agency regularly test its Controls to evaluate if its Internal Control System is effective? </a:t>
            </a:r>
            <a:r>
              <a:rPr lang="en-US" sz="1200" dirty="0" smtClean="0"/>
              <a:t>The most effective way to find problems is to test your own system regularly. </a:t>
            </a:r>
            <a:endParaRPr lang="en-US" sz="1200" baseline="0" dirty="0" smtClean="0"/>
          </a:p>
          <a:p>
            <a:pPr marL="191219" indent="-191219" algn="l">
              <a:buFont typeface="Arial" panose="020B0604020202020204" pitchFamily="34" charset="0"/>
              <a:buChar char="•"/>
            </a:pPr>
            <a:r>
              <a:rPr lang="en-US" sz="1200" dirty="0" smtClean="0"/>
              <a:t>Does the agency conduct independent </a:t>
            </a:r>
            <a:r>
              <a:rPr lang="en-US" sz="1200" dirty="0"/>
              <a:t>self–assessments of internal </a:t>
            </a:r>
            <a:r>
              <a:rPr lang="en-US" sz="1200" dirty="0" smtClean="0"/>
              <a:t>control in addition to </a:t>
            </a:r>
            <a:r>
              <a:rPr lang="en-US" sz="1200" dirty="0"/>
              <a:t>the </a:t>
            </a:r>
            <a:r>
              <a:rPr lang="en-US" sz="1200" dirty="0" smtClean="0"/>
              <a:t>required annual ARMICS assessment?</a:t>
            </a:r>
            <a:endParaRPr lang="en-US" sz="1200" dirty="0"/>
          </a:p>
          <a:p>
            <a:pPr marL="191219" indent="-191219" algn="l">
              <a:buFont typeface="Arial" panose="020B0604020202020204" pitchFamily="34" charset="0"/>
              <a:buChar char="•"/>
            </a:pPr>
            <a:r>
              <a:rPr lang="en-US" sz="1200" dirty="0" smtClean="0"/>
              <a:t>Does the agency maintain </a:t>
            </a:r>
            <a:r>
              <a:rPr lang="en-US" sz="1200" dirty="0"/>
              <a:t>documentation </a:t>
            </a:r>
            <a:r>
              <a:rPr lang="en-US" sz="1200" dirty="0" smtClean="0"/>
              <a:t>of </a:t>
            </a:r>
            <a:r>
              <a:rPr lang="en-US" sz="1200" dirty="0"/>
              <a:t>its monitoring activities</a:t>
            </a:r>
            <a:r>
              <a:rPr lang="en-US" sz="1200" dirty="0" smtClean="0"/>
              <a:t>, </a:t>
            </a:r>
            <a:r>
              <a:rPr lang="en-US" sz="1200" dirty="0"/>
              <a:t>including the results, any deficiencies, and corrective </a:t>
            </a:r>
            <a:r>
              <a:rPr lang="en-US" sz="1200" dirty="0" smtClean="0"/>
              <a:t>action?</a:t>
            </a:r>
            <a:endParaRPr lang="en-US" sz="1200" dirty="0"/>
          </a:p>
          <a:p>
            <a:pPr marL="191219" indent="-191219" algn="l">
              <a:buFont typeface="Arial" panose="020B0604020202020204" pitchFamily="34" charset="0"/>
              <a:buChar char="•"/>
            </a:pPr>
            <a:r>
              <a:rPr lang="en-US" sz="1200" dirty="0" smtClean="0"/>
              <a:t>Are management</a:t>
            </a:r>
            <a:r>
              <a:rPr lang="en-US" sz="1200" dirty="0"/>
              <a:t>, supervisors and </a:t>
            </a:r>
            <a:r>
              <a:rPr lang="en-US" sz="1200" dirty="0" smtClean="0"/>
              <a:t>employees </a:t>
            </a:r>
            <a:r>
              <a:rPr lang="en-US" sz="1200" dirty="0"/>
              <a:t>held accountable for monitoring control activities and providing </a:t>
            </a:r>
            <a:r>
              <a:rPr lang="en-US" sz="1200" dirty="0" smtClean="0"/>
              <a:t>feedback on control effectiveness?</a:t>
            </a:r>
          </a:p>
          <a:p>
            <a:pPr algn="l"/>
            <a:r>
              <a:rPr lang="en-US" sz="1200" baseline="0" dirty="0" smtClean="0"/>
              <a:t>T</a:t>
            </a:r>
            <a:r>
              <a:rPr lang="en-US" sz="1200" dirty="0" smtClean="0"/>
              <a:t>he</a:t>
            </a:r>
            <a:r>
              <a:rPr lang="en-US" sz="1200" baseline="0" dirty="0" smtClean="0"/>
              <a:t> key to </a:t>
            </a:r>
            <a:r>
              <a:rPr lang="en-US" sz="1200" i="1" baseline="0" dirty="0" smtClean="0"/>
              <a:t>M</a:t>
            </a:r>
            <a:r>
              <a:rPr lang="en-US" sz="1200" i="1" dirty="0" smtClean="0"/>
              <a:t>onitoring</a:t>
            </a:r>
            <a:r>
              <a:rPr lang="en-US" sz="1200" dirty="0" smtClean="0"/>
              <a:t> is to determine whether internal control is adequately designed, properly functioning, and effective to mitigate risks.</a:t>
            </a:r>
            <a:endParaRPr lang="en-US" sz="1200"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42</a:t>
            </a:fld>
            <a:endParaRPr lang="en-US" altLang="en-US" dirty="0"/>
          </a:p>
        </p:txBody>
      </p:sp>
    </p:spTree>
    <p:extLst>
      <p:ext uri="{BB962C8B-B14F-4D97-AF65-F5344CB8AC3E}">
        <p14:creationId xmlns:p14="http://schemas.microsoft.com/office/powerpoint/2010/main" val="1121912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l" defTabSz="956097">
              <a:defRPr/>
            </a:pPr>
            <a:r>
              <a:rPr lang="en-US" sz="1200" dirty="0" smtClean="0"/>
              <a:t>With regard to developing documentation of the “Monitoring” assessment process itself, the Fiscal Officer or agency may consider the extent to which the agency’s documentation:</a:t>
            </a:r>
          </a:p>
          <a:p>
            <a:pPr marL="179268" indent="-179268" algn="l" defTabSz="956097">
              <a:buFont typeface="Arial" panose="020B0604020202020204" pitchFamily="34" charset="0"/>
              <a:buChar char="•"/>
              <a:defRPr/>
            </a:pPr>
            <a:r>
              <a:rPr lang="en-US" sz="1200" dirty="0" smtClean="0"/>
              <a:t>   Provides an audit trail of the assessment and monitoring</a:t>
            </a:r>
            <a:r>
              <a:rPr lang="en-US" sz="1200" baseline="0" dirty="0" smtClean="0"/>
              <a:t> activities,</a:t>
            </a:r>
            <a:endParaRPr lang="en-US" sz="1200" dirty="0" smtClean="0"/>
          </a:p>
          <a:p>
            <a:pPr marL="298780" indent="-298780" algn="l">
              <a:buFont typeface="Arial" panose="020B0604020202020204" pitchFamily="34" charset="0"/>
              <a:buChar char="•"/>
            </a:pPr>
            <a:r>
              <a:rPr lang="en-US" sz="1200" dirty="0" smtClean="0"/>
              <a:t>Communicates assessment results, findings, conclusions, and recommendations,</a:t>
            </a:r>
          </a:p>
          <a:p>
            <a:pPr marL="298780" indent="-298780" algn="l">
              <a:buFont typeface="Arial" panose="020B0604020202020204" pitchFamily="34" charset="0"/>
              <a:buChar char="•"/>
            </a:pPr>
            <a:r>
              <a:rPr lang="en-US" sz="1200" dirty="0" smtClean="0"/>
              <a:t>Facilitates review by auditors and senior management,</a:t>
            </a:r>
          </a:p>
          <a:p>
            <a:pPr marL="298780" indent="-298780" algn="l">
              <a:buFont typeface="Arial" panose="020B0604020202020204" pitchFamily="34" charset="0"/>
              <a:buChar char="•"/>
            </a:pPr>
            <a:r>
              <a:rPr lang="en-US" sz="1200" dirty="0" smtClean="0"/>
              <a:t>Facilitates assessment in subsequent</a:t>
            </a:r>
            <a:r>
              <a:rPr lang="en-US" sz="1200" baseline="0" dirty="0" smtClean="0"/>
              <a:t> periods,</a:t>
            </a:r>
          </a:p>
          <a:p>
            <a:pPr marL="298780" indent="-298780" algn="l">
              <a:buFont typeface="Arial" panose="020B0604020202020204" pitchFamily="34" charset="0"/>
              <a:buChar char="•"/>
            </a:pPr>
            <a:r>
              <a:rPr lang="en-US" sz="1200" baseline="0" dirty="0" smtClean="0"/>
              <a:t>Identifies and reports broader issues,</a:t>
            </a:r>
          </a:p>
          <a:p>
            <a:pPr marL="298780" indent="-298780" algn="l">
              <a:buFont typeface="Arial" panose="020B0604020202020204" pitchFamily="34" charset="0"/>
              <a:buChar char="•"/>
            </a:pPr>
            <a:r>
              <a:rPr lang="en-US" sz="1200" baseline="0" dirty="0" smtClean="0"/>
              <a:t>Identifies individual roles and responsibilities in the assessment process, and</a:t>
            </a:r>
          </a:p>
          <a:p>
            <a:pPr marL="298780" indent="-298780" algn="l">
              <a:buFont typeface="Arial" panose="020B0604020202020204" pitchFamily="34" charset="0"/>
              <a:buChar char="•"/>
            </a:pPr>
            <a:r>
              <a:rPr lang="en-US" sz="1200" baseline="0" dirty="0" smtClean="0"/>
              <a:t>Suggests ways to supplement existing control documentation that may be deficient.</a:t>
            </a:r>
            <a:endParaRPr lang="en-US" sz="1200" dirty="0" smtClean="0"/>
          </a:p>
          <a:p>
            <a:pPr defTabSz="95609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43</a:t>
            </a:fld>
            <a:endParaRPr lang="en-US" altLang="en-US" dirty="0"/>
          </a:p>
        </p:txBody>
      </p:sp>
    </p:spTree>
    <p:extLst>
      <p:ext uri="{BB962C8B-B14F-4D97-AF65-F5344CB8AC3E}">
        <p14:creationId xmlns:p14="http://schemas.microsoft.com/office/powerpoint/2010/main" val="2052389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610" tIns="47805" rIns="95610" bIns="47805"/>
          <a:lstStyle/>
          <a:p>
            <a:pPr defTabSz="955938">
              <a:defRPr/>
            </a:pPr>
            <a:r>
              <a:rPr lang="en-US" sz="1200" dirty="0">
                <a:solidFill>
                  <a:schemeClr val="tx1"/>
                </a:solidFill>
              </a:rPr>
              <a:t>To demonstrate that the </a:t>
            </a:r>
            <a:r>
              <a:rPr lang="en-US" sz="1200" b="1" i="1" dirty="0">
                <a:solidFill>
                  <a:schemeClr val="tx1"/>
                </a:solidFill>
              </a:rPr>
              <a:t>Monitoring</a:t>
            </a:r>
            <a:r>
              <a:rPr lang="en-US" sz="1200" dirty="0">
                <a:solidFill>
                  <a:schemeClr val="tx1"/>
                </a:solidFill>
              </a:rPr>
              <a:t> Internal Control component is established and fully functioning, the agency must </a:t>
            </a:r>
            <a:r>
              <a:rPr lang="en-US" sz="1200" dirty="0" smtClean="0">
                <a:solidFill>
                  <a:schemeClr val="tx1"/>
                </a:solidFill>
              </a:rPr>
              <a:t>meet the following</a:t>
            </a:r>
            <a:r>
              <a:rPr lang="en-US" sz="1200" baseline="0" dirty="0" smtClean="0">
                <a:solidFill>
                  <a:schemeClr val="tx1"/>
                </a:solidFill>
              </a:rPr>
              <a:t> </a:t>
            </a:r>
            <a:r>
              <a:rPr lang="en-US" sz="1200" u="sng" baseline="0" dirty="0" smtClean="0">
                <a:solidFill>
                  <a:schemeClr val="tx1"/>
                </a:solidFill>
              </a:rPr>
              <a:t>minimum requirements</a:t>
            </a:r>
            <a:r>
              <a:rPr lang="en-US" sz="1200" baseline="0" dirty="0" smtClean="0">
                <a:solidFill>
                  <a:schemeClr val="tx1"/>
                </a:solidFill>
              </a:rPr>
              <a:t>:</a:t>
            </a:r>
          </a:p>
          <a:p>
            <a:pPr marL="285750" indent="-285750" defTabSz="955938">
              <a:buFont typeface="Arial" panose="020B0604020202020204" pitchFamily="34" charset="0"/>
              <a:buChar char="•"/>
              <a:defRPr/>
            </a:pPr>
            <a:r>
              <a:rPr lang="en-US" sz="1200" dirty="0" smtClean="0">
                <a:solidFill>
                  <a:schemeClr val="tx1"/>
                </a:solidFill>
              </a:rPr>
              <a:t>Document </a:t>
            </a:r>
            <a:r>
              <a:rPr lang="en-US" sz="1200" dirty="0">
                <a:solidFill>
                  <a:schemeClr val="tx1"/>
                </a:solidFill>
              </a:rPr>
              <a:t>and assess the effectiveness of the agency’s monitoring activities.   </a:t>
            </a:r>
            <a:endParaRPr lang="en-US" sz="1200" dirty="0" smtClean="0">
              <a:solidFill>
                <a:schemeClr val="tx1"/>
              </a:solidFill>
            </a:endParaRPr>
          </a:p>
          <a:p>
            <a:pPr marL="285750" indent="-285750" defTabSz="955938">
              <a:buFont typeface="Arial" panose="020B0604020202020204" pitchFamily="34" charset="0"/>
              <a:buChar char="•"/>
              <a:defRPr/>
            </a:pPr>
            <a:r>
              <a:rPr lang="en-US" sz="1200" dirty="0" smtClean="0">
                <a:solidFill>
                  <a:schemeClr val="tx1"/>
                </a:solidFill>
              </a:rPr>
              <a:t>(</a:t>
            </a:r>
            <a:r>
              <a:rPr lang="en-US" sz="1200" dirty="0">
                <a:solidFill>
                  <a:schemeClr val="tx1"/>
                </a:solidFill>
              </a:rPr>
              <a:t>See Appendix A – Internal Control Assessment Guide, “Monitoring Assessment Tools”, </a:t>
            </a:r>
            <a:r>
              <a:rPr lang="en-US" sz="1200" dirty="0" smtClean="0">
                <a:solidFill>
                  <a:schemeClr val="tx1"/>
                </a:solidFill>
              </a:rPr>
              <a:t>pages 58 and 59</a:t>
            </a:r>
            <a:r>
              <a:rPr lang="en-US" sz="1200" dirty="0">
                <a:solidFill>
                  <a:schemeClr val="tx1"/>
                </a:solidFill>
              </a:rPr>
              <a:t>)</a:t>
            </a:r>
          </a:p>
          <a:p>
            <a:pPr marL="285750" lvl="2" indent="-285750">
              <a:buFont typeface="Arial" panose="020B0604020202020204" pitchFamily="34" charset="0"/>
              <a:buChar char="•"/>
            </a:pPr>
            <a:r>
              <a:rPr lang="en-US" sz="1200" dirty="0">
                <a:solidFill>
                  <a:schemeClr val="tx1"/>
                </a:solidFill>
              </a:rPr>
              <a:t>Written documentation of controls, tests performed, and results should be maintained by the agency.</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44</a:t>
            </a:fld>
            <a:endParaRPr lang="en-US" altLang="en-US" dirty="0"/>
          </a:p>
        </p:txBody>
      </p:sp>
    </p:spTree>
    <p:extLst>
      <p:ext uri="{BB962C8B-B14F-4D97-AF65-F5344CB8AC3E}">
        <p14:creationId xmlns:p14="http://schemas.microsoft.com/office/powerpoint/2010/main" val="4229123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indent="-85" defTabSz="999437">
              <a:defRPr/>
            </a:pPr>
            <a:r>
              <a:rPr lang="en-US" sz="1200" dirty="0" smtClean="0"/>
              <a:t>After successful documentation and implementation of the </a:t>
            </a:r>
            <a:r>
              <a:rPr lang="en-US" sz="1200" i="1" dirty="0" smtClean="0"/>
              <a:t>Agency-Level Assessment</a:t>
            </a:r>
            <a:r>
              <a:rPr lang="en-US" sz="1200" dirty="0" smtClean="0"/>
              <a:t>, the agency should repeat the Agency-Level process at least every 3 years, if not sooner.</a:t>
            </a:r>
          </a:p>
          <a:p>
            <a:pPr marL="171365" indent="-171450" defTabSz="999437">
              <a:buFont typeface="Arial" panose="020B0604020202020204" pitchFamily="34" charset="0"/>
              <a:buChar char="•"/>
              <a:defRPr/>
            </a:pPr>
            <a:r>
              <a:rPr lang="en-US" sz="1200" dirty="0" smtClean="0"/>
              <a:t>In addition, the agency should refresh and refine the agency-level control evaluation </a:t>
            </a:r>
            <a:r>
              <a:rPr lang="en-US" sz="1200" u="none" dirty="0" smtClean="0"/>
              <a:t>every year, </a:t>
            </a:r>
            <a:r>
              <a:rPr lang="en-US" sz="1200" dirty="0" smtClean="0"/>
              <a:t>considering: </a:t>
            </a:r>
          </a:p>
          <a:p>
            <a:pPr marL="644541" lvl="1" indent="-187425" defTabSz="999437">
              <a:buFont typeface="Times New Roman" panose="02020603050405020304" pitchFamily="18" charset="0"/>
              <a:buChar char="̶"/>
              <a:defRPr/>
            </a:pPr>
            <a:r>
              <a:rPr lang="en-US" sz="1200" dirty="0" smtClean="0"/>
              <a:t>Any changes to the organization, its management, systems or functions since its prior implementations of ARMICS or if significant control issues were identified from a prior ARMICS review, DOA Quality Assurance Reviews (QARs), APA audit, or other sources.</a:t>
            </a:r>
          </a:p>
          <a:p>
            <a:pPr marL="657207" lvl="1" indent="-179239" defTabSz="955938">
              <a:buFontTx/>
              <a:buChar char="-"/>
              <a:defRPr/>
            </a:pPr>
            <a:endParaRPr lang="en-US" dirty="0" smtClean="0"/>
          </a:p>
          <a:p>
            <a:pPr marL="477969" lvl="1" defTabSz="955938">
              <a:defRPr/>
            </a:pPr>
            <a:endParaRPr lang="en-US"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45</a:t>
            </a:fld>
            <a:endParaRPr lang="en-US" altLang="en-US" dirty="0"/>
          </a:p>
        </p:txBody>
      </p:sp>
    </p:spTree>
    <p:extLst>
      <p:ext uri="{BB962C8B-B14F-4D97-AF65-F5344CB8AC3E}">
        <p14:creationId xmlns:p14="http://schemas.microsoft.com/office/powerpoint/2010/main" val="3937136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9588" cy="3240088"/>
          </a:xfrm>
          <a:prstGeom prst="rect">
            <a:avLst/>
          </a:prstGeom>
          <a:noFill/>
          <a:ln w="12700">
            <a:solidFill>
              <a:prstClr val="black"/>
            </a:solidFill>
          </a:ln>
        </p:spPr>
      </p:sp>
      <p:sp>
        <p:nvSpPr>
          <p:cNvPr id="3" name="Notes Placeholder 2"/>
          <p:cNvSpPr>
            <a:spLocks noGrp="1"/>
          </p:cNvSpPr>
          <p:nvPr>
            <p:ph type="body" idx="1"/>
          </p:nvPr>
        </p:nvSpPr>
        <p:spPr>
          <a:xfrm>
            <a:off x="732363" y="4620250"/>
            <a:ext cx="5852160" cy="3780800"/>
          </a:xfrm>
          <a:prstGeom prst="rect">
            <a:avLst/>
          </a:prstGeom>
        </p:spPr>
        <p:txBody>
          <a:bodyPr lIns="95610" tIns="47805" rIns="95610" bIns="47805"/>
          <a:lstStyle/>
          <a:p>
            <a:endParaRPr lang="en-US"/>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46</a:t>
            </a:fld>
            <a:endParaRPr lang="en-US" altLang="en-US" dirty="0"/>
          </a:p>
        </p:txBody>
      </p:sp>
    </p:spTree>
    <p:extLst>
      <p:ext uri="{BB962C8B-B14F-4D97-AF65-F5344CB8AC3E}">
        <p14:creationId xmlns:p14="http://schemas.microsoft.com/office/powerpoint/2010/main" val="1006563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defTabSz="999437">
              <a:defRPr/>
            </a:pPr>
            <a:r>
              <a:rPr lang="en-US" altLang="en-US" sz="1200" dirty="0"/>
              <a:t>Once the Agency-Level Assessment has been performed, tested, and documented, agency management must complete the </a:t>
            </a:r>
            <a:r>
              <a:rPr lang="en-US" altLang="en-US" sz="1200" i="1" dirty="0"/>
              <a:t>Transaction-Level Assessment – Stage </a:t>
            </a:r>
            <a:r>
              <a:rPr lang="en-US" altLang="en-US" sz="1200" i="1" dirty="0" smtClean="0"/>
              <a:t>2 </a:t>
            </a:r>
            <a:r>
              <a:rPr lang="en-US" altLang="en-US" sz="1200" i="0" dirty="0" smtClean="0"/>
              <a:t>annually</a:t>
            </a:r>
            <a:r>
              <a:rPr lang="en-US" altLang="en-US" sz="1200" i="1" dirty="0" smtClean="0"/>
              <a:t>.</a:t>
            </a:r>
          </a:p>
          <a:p>
            <a:pPr defTabSz="999437">
              <a:defRPr/>
            </a:pPr>
            <a:endParaRPr lang="en-US" altLang="en-US" sz="1200" i="1" dirty="0"/>
          </a:p>
          <a:p>
            <a:pPr marL="171450" indent="-171450" defTabSz="999437">
              <a:buFont typeface="Arial" panose="020B0604020202020204" pitchFamily="34" charset="0"/>
              <a:buChar char="•"/>
              <a:defRPr/>
            </a:pPr>
            <a:r>
              <a:rPr lang="en-US" altLang="en-US" sz="1200" dirty="0"/>
              <a:t>The Transaction-Level assessment requires agencies to </a:t>
            </a:r>
            <a:r>
              <a:rPr lang="en-US" altLang="en-US" sz="1200" dirty="0" smtClean="0"/>
              <a:t>Identify</a:t>
            </a:r>
            <a:r>
              <a:rPr lang="en-US" altLang="en-US" sz="1200" dirty="0"/>
              <a:t>, </a:t>
            </a:r>
            <a:r>
              <a:rPr lang="en-US" altLang="en-US" sz="1200" dirty="0" smtClean="0"/>
              <a:t>Document</a:t>
            </a:r>
            <a:r>
              <a:rPr lang="en-US" altLang="en-US" sz="1200" dirty="0"/>
              <a:t>, </a:t>
            </a:r>
            <a:r>
              <a:rPr lang="en-US" altLang="en-US" sz="1200" dirty="0" smtClean="0"/>
              <a:t>Evaluate</a:t>
            </a:r>
            <a:r>
              <a:rPr lang="en-US" altLang="en-US" sz="1200" dirty="0"/>
              <a:t>, and </a:t>
            </a:r>
            <a:r>
              <a:rPr lang="en-US" altLang="en-US" sz="1200" dirty="0" smtClean="0"/>
              <a:t>Test </a:t>
            </a:r>
            <a:r>
              <a:rPr lang="en-US" altLang="en-US" sz="1200" dirty="0"/>
              <a:t>the control activities related to the </a:t>
            </a:r>
            <a:r>
              <a:rPr lang="en-US" altLang="en-US" sz="1200" dirty="0" smtClean="0"/>
              <a:t>significant </a:t>
            </a:r>
            <a:r>
              <a:rPr lang="en-US" altLang="en-US" sz="1200" dirty="0"/>
              <a:t>fiscal processes that generate transactions in CARDINAL, or in agency-based systems that transfer information to CARDINAL. </a:t>
            </a:r>
            <a:r>
              <a:rPr lang="en-US" sz="1200" dirty="0" smtClean="0"/>
              <a:t>   </a:t>
            </a:r>
            <a:r>
              <a:rPr lang="en-US" sz="1200" b="1" dirty="0" smtClean="0"/>
              <a:t> </a:t>
            </a:r>
            <a:endParaRPr lang="en-US" sz="1200" b="1" dirty="0"/>
          </a:p>
          <a:p>
            <a:pPr marL="187425" indent="-187425" defTabSz="999437">
              <a:buFont typeface="Arial" panose="020B0604020202020204" pitchFamily="34" charset="0"/>
              <a:buChar char="•"/>
              <a:defRPr/>
            </a:pPr>
            <a:r>
              <a:rPr lang="en-US" sz="1200" dirty="0" smtClean="0"/>
              <a:t>Agencies should identify </a:t>
            </a:r>
            <a:r>
              <a:rPr lang="en-US" sz="1200" dirty="0"/>
              <a:t>and list all of the significant fiscal processes which affect CARDINAL or the financial statement directive </a:t>
            </a:r>
            <a:r>
              <a:rPr lang="en-US" sz="1200" dirty="0" smtClean="0"/>
              <a:t>submissions.</a:t>
            </a:r>
            <a:endParaRPr lang="en-US" sz="1200" dirty="0"/>
          </a:p>
          <a:p>
            <a:pPr marL="187425" indent="-187425" defTabSz="999437">
              <a:buFont typeface="Arial" panose="020B0604020202020204" pitchFamily="34" charset="0"/>
              <a:buChar char="•"/>
              <a:defRPr/>
            </a:pPr>
            <a:r>
              <a:rPr lang="en-US" sz="1200" dirty="0" smtClean="0"/>
              <a:t>Agencies</a:t>
            </a:r>
            <a:r>
              <a:rPr lang="en-US" sz="1200" baseline="0" dirty="0" smtClean="0"/>
              <a:t> must i</a:t>
            </a:r>
            <a:r>
              <a:rPr lang="en-US" sz="1200" dirty="0" smtClean="0"/>
              <a:t>nclude </a:t>
            </a:r>
            <a:r>
              <a:rPr lang="en-US" sz="1200" dirty="0"/>
              <a:t>“Monthly Reconciliations” and “Financial Reporting in the CAFR” as significant fiscal </a:t>
            </a:r>
            <a:r>
              <a:rPr lang="en-US" sz="1200" dirty="0" smtClean="0"/>
              <a:t>processes.</a:t>
            </a:r>
            <a:endParaRPr lang="en-US" sz="1200" dirty="0"/>
          </a:p>
          <a:p>
            <a:pPr marL="187425" indent="-187425" defTabSz="999437">
              <a:buFont typeface="Arial" panose="020B0604020202020204" pitchFamily="34" charset="0"/>
              <a:buChar char="•"/>
              <a:defRPr/>
            </a:pPr>
            <a:r>
              <a:rPr lang="en-US" sz="1200" dirty="0" smtClean="0"/>
              <a:t>Agencies must conduct </a:t>
            </a:r>
            <a:r>
              <a:rPr lang="en-US" sz="1200" dirty="0"/>
              <a:t>a </a:t>
            </a:r>
            <a:r>
              <a:rPr lang="en-US" sz="1200" dirty="0" smtClean="0"/>
              <a:t>Risk Assessment </a:t>
            </a:r>
            <a:r>
              <a:rPr lang="en-US" sz="1200" dirty="0"/>
              <a:t>of each significant fiscal process </a:t>
            </a:r>
            <a:r>
              <a:rPr lang="en-US" sz="1200" dirty="0" smtClean="0"/>
              <a:t>identified. </a:t>
            </a:r>
            <a:endParaRPr lang="en-US" sz="1200" dirty="0"/>
          </a:p>
          <a:p>
            <a:pPr marL="187425" indent="-187425" defTabSz="999437">
              <a:buFont typeface="Arial" panose="020B0604020202020204" pitchFamily="34" charset="0"/>
              <a:buChar char="•"/>
              <a:defRPr/>
            </a:pPr>
            <a:r>
              <a:rPr lang="en-US" sz="1200" dirty="0" smtClean="0"/>
              <a:t>Then, agencies must identify controls for these significant fiscal processes, test the effectiveness of control activities,</a:t>
            </a:r>
            <a:r>
              <a:rPr lang="en-US" sz="1200" baseline="0" dirty="0" smtClean="0"/>
              <a:t> and document the results</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47</a:t>
            </a:fld>
            <a:endParaRPr lang="en-US" altLang="en-US" dirty="0"/>
          </a:p>
        </p:txBody>
      </p:sp>
    </p:spTree>
    <p:extLst>
      <p:ext uri="{BB962C8B-B14F-4D97-AF65-F5344CB8AC3E}">
        <p14:creationId xmlns:p14="http://schemas.microsoft.com/office/powerpoint/2010/main" val="36165310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marL="0" indent="0" algn="just">
              <a:buFont typeface="Arial" panose="020B0604020202020204" pitchFamily="34" charset="0"/>
              <a:buNone/>
            </a:pPr>
            <a:r>
              <a:rPr lang="en-US" sz="1200" dirty="0" smtClean="0"/>
              <a:t>When identifying agency fiscal processes:</a:t>
            </a:r>
          </a:p>
          <a:p>
            <a:pPr marL="179268" indent="-179268" algn="just">
              <a:buFont typeface="Arial" panose="020B0604020202020204" pitchFamily="34" charset="0"/>
              <a:buChar char="•"/>
            </a:pPr>
            <a:r>
              <a:rPr lang="en-US" sz="1200" dirty="0" smtClean="0"/>
              <a:t>Agencies should understand all</a:t>
            </a:r>
            <a:r>
              <a:rPr lang="en-US" sz="1200" baseline="0" dirty="0" smtClean="0"/>
              <a:t> of their processes, </a:t>
            </a:r>
            <a:r>
              <a:rPr lang="en-US" sz="1200" dirty="0" smtClean="0"/>
              <a:t>how transactions are initiated, authorized, processed and recorded.</a:t>
            </a:r>
          </a:p>
          <a:p>
            <a:pPr marL="179268" indent="-179268" algn="just">
              <a:buFont typeface="Arial" panose="020B0604020202020204" pitchFamily="34" charset="0"/>
              <a:buChar char="•"/>
            </a:pPr>
            <a:r>
              <a:rPr lang="en-US" sz="1200" dirty="0" smtClean="0"/>
              <a:t>Agencies should identify those</a:t>
            </a:r>
            <a:r>
              <a:rPr lang="en-US" sz="1200" baseline="0" dirty="0" smtClean="0"/>
              <a:t> significant </a:t>
            </a:r>
            <a:r>
              <a:rPr lang="en-US" sz="1200" dirty="0" smtClean="0"/>
              <a:t>processes which post to or affect CARDINAL.</a:t>
            </a:r>
          </a:p>
          <a:p>
            <a:pPr marL="179268" indent="-179268" algn="just">
              <a:buFont typeface="Arial" panose="020B0604020202020204" pitchFamily="34" charset="0"/>
              <a:buChar char="•"/>
            </a:pPr>
            <a:r>
              <a:rPr lang="en-US" sz="1200" dirty="0" smtClean="0"/>
              <a:t>Identify every deliverable required for compliance with the Financial Statement Directive.</a:t>
            </a:r>
          </a:p>
          <a:p>
            <a:pPr marL="179268" indent="-179268" algn="just">
              <a:buFont typeface="Arial" panose="020B0604020202020204" pitchFamily="34" charset="0"/>
              <a:buChar char="•"/>
            </a:pPr>
            <a:r>
              <a:rPr lang="en-US" sz="1200" dirty="0" smtClean="0"/>
              <a:t>Prepare a “List of Significant Fiscal Processes.”</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48</a:t>
            </a:fld>
            <a:endParaRPr lang="en-US" altLang="en-US" dirty="0"/>
          </a:p>
        </p:txBody>
      </p:sp>
    </p:spTree>
    <p:extLst>
      <p:ext uri="{BB962C8B-B14F-4D97-AF65-F5344CB8AC3E}">
        <p14:creationId xmlns:p14="http://schemas.microsoft.com/office/powerpoint/2010/main" val="3979023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l" defTabSz="956097">
              <a:defRPr/>
            </a:pPr>
            <a:r>
              <a:rPr lang="en-US" sz="1100" baseline="0" dirty="0" smtClean="0"/>
              <a:t>Each state agency must identify and perform a Risk Assessment of each significant fiscal process as part of the documentation and assessment of control activities at the Transaction Level.</a:t>
            </a:r>
          </a:p>
          <a:p>
            <a:pPr marL="171450" lvl="1" indent="-171450" algn="l">
              <a:buFont typeface="Arial" panose="020B0604020202020204" pitchFamily="34" charset="0"/>
              <a:buChar char="•"/>
            </a:pPr>
            <a:r>
              <a:rPr lang="en-US" sz="1100" dirty="0" smtClean="0"/>
              <a:t>Performing a Risk Assessment for each fiscal process involves identifying potential events or conditions that could have an impact on the functioning or outcome of the process. </a:t>
            </a:r>
          </a:p>
          <a:p>
            <a:pPr marL="171450" lvl="1" indent="-171450" algn="l">
              <a:buFont typeface="Arial" panose="020B0604020202020204" pitchFamily="34" charset="0"/>
              <a:buChar char="•"/>
            </a:pPr>
            <a:r>
              <a:rPr lang="en-US" sz="1100" dirty="0" smtClean="0"/>
              <a:t>A SWOT analysis should be employed again here at the transaction-level to classify events or conditions as either strengths, weaknesses, opportunities or threats. Once relevant events or conditions have been identified and classified, the next step is to assess the likelihood that the event(s) will occur and the impact that the occurrence would have on the agency. </a:t>
            </a:r>
          </a:p>
          <a:p>
            <a:pPr marL="171450" lvl="1" indent="-171450" algn="l">
              <a:buFont typeface="Arial" panose="020B0604020202020204" pitchFamily="34" charset="0"/>
              <a:buChar char="•"/>
            </a:pPr>
            <a:r>
              <a:rPr lang="en-US" sz="1100" dirty="0" smtClean="0"/>
              <a:t>Agencies should then detail how they will respond to the risks associated with the fiscal process. Possible responses are to avoid, reduce, share or accept the risk. </a:t>
            </a:r>
          </a:p>
          <a:p>
            <a:pPr marL="171450" lvl="1" indent="-171450" algn="l" defTabSz="956097" rtl="0" eaLnBrk="0" fontAlgn="base" hangingPunct="0">
              <a:spcBef>
                <a:spcPct val="30000"/>
              </a:spcBef>
              <a:spcAft>
                <a:spcPct val="0"/>
              </a:spcAft>
              <a:buFont typeface="Arial" panose="020B0604020202020204" pitchFamily="34" charset="0"/>
              <a:buChar char="•"/>
              <a:defRPr/>
            </a:pPr>
            <a:r>
              <a:rPr lang="en-US" altLang="en-US" sz="1100" kern="1200" dirty="0">
                <a:solidFill>
                  <a:schemeClr val="tx1"/>
                </a:solidFill>
                <a:latin typeface="Times New Roman" panose="02020603050405020304" pitchFamily="18" charset="0"/>
                <a:ea typeface="+mn-ea"/>
                <a:cs typeface="+mn-cs"/>
              </a:rPr>
              <a:t>Consideration of the mix of potential risk events relevant to the agency and its activities must be assessed in the context of the agency’s risk profile, which includes size, operational complexity, and regulatory restraints.</a:t>
            </a:r>
          </a:p>
          <a:p>
            <a:pPr marL="171450" lvl="1" indent="-171450" algn="l" defTabSz="956097" rtl="0" eaLnBrk="0" fontAlgn="base" hangingPunct="0">
              <a:spcBef>
                <a:spcPct val="30000"/>
              </a:spcBef>
              <a:spcAft>
                <a:spcPct val="0"/>
              </a:spcAft>
              <a:buFont typeface="Arial" panose="020B0604020202020204" pitchFamily="34" charset="0"/>
              <a:buChar char="•"/>
              <a:defRPr/>
            </a:pPr>
            <a:r>
              <a:rPr lang="en-US" sz="1100" kern="1200" dirty="0">
                <a:solidFill>
                  <a:schemeClr val="tx1"/>
                </a:solidFill>
                <a:latin typeface="Times New Roman" panose="02020603050405020304" pitchFamily="18" charset="0"/>
                <a:ea typeface="+mn-ea"/>
                <a:cs typeface="+mn-cs"/>
              </a:rPr>
              <a:t>During the Risk Assessment process, agencies may consider asking questions such as:</a:t>
            </a:r>
          </a:p>
          <a:p>
            <a:pPr marL="744029" lvl="4" indent="-286829" algn="l">
              <a:buFont typeface="Times New Roman" panose="02020603050405020304" pitchFamily="18" charset="0"/>
              <a:buChar char="̶"/>
            </a:pPr>
            <a:r>
              <a:rPr lang="en-US" sz="1100" dirty="0"/>
              <a:t>What is our tone at the top and what business activities expose our agency to greatest risk? Are we monitoring our SWOT analysis and proactively taking corrective action to address weaknesses?</a:t>
            </a:r>
          </a:p>
          <a:p>
            <a:pPr marL="744029" lvl="4" indent="-286829" algn="l">
              <a:buFont typeface="Times New Roman" panose="02020603050405020304" pitchFamily="18" charset="0"/>
              <a:buChar char="̶"/>
            </a:pPr>
            <a:r>
              <a:rPr lang="en-US" sz="1100" dirty="0"/>
              <a:t>What could jeopardize our ability to meet financial obligations, and deliver accurate financial reporting?</a:t>
            </a:r>
          </a:p>
          <a:p>
            <a:pPr marL="744029" lvl="4" indent="-286829" algn="l">
              <a:buFont typeface="Times New Roman" panose="02020603050405020304" pitchFamily="18" charset="0"/>
              <a:buChar char="̶"/>
            </a:pPr>
            <a:r>
              <a:rPr lang="en-US" sz="1100" dirty="0"/>
              <a:t>What policies, laws or regulations could be violated and/or result in non-compliance? </a:t>
            </a:r>
          </a:p>
          <a:p>
            <a:pPr marL="744029" lvl="4" indent="-286829" algn="l">
              <a:buFont typeface="Times New Roman" panose="02020603050405020304" pitchFamily="18" charset="0"/>
              <a:buChar char="̶"/>
            </a:pPr>
            <a:r>
              <a:rPr lang="en-US" sz="1100" dirty="0"/>
              <a:t>Are staff following outdated procedures, exposing us to risk?</a:t>
            </a:r>
          </a:p>
          <a:p>
            <a:pPr marL="744029" lvl="4" indent="-286829" algn="l">
              <a:buFont typeface="Times New Roman" panose="02020603050405020304" pitchFamily="18" charset="0"/>
              <a:buChar char="̶"/>
            </a:pPr>
            <a:r>
              <a:rPr lang="en-US" sz="1100" dirty="0"/>
              <a:t>Are our controls designed effectively? How could someone bypass internal controls? Have we received assurance of internal control from our business partners or third-party providers?</a:t>
            </a:r>
          </a:p>
          <a:p>
            <a:pPr marL="744029" lvl="4" indent="-286829" algn="l">
              <a:buFont typeface="Times New Roman" panose="02020603050405020304" pitchFamily="18" charset="0"/>
              <a:buChar char="̶"/>
            </a:pPr>
            <a:r>
              <a:rPr lang="en-US" sz="1100" dirty="0"/>
              <a:t>What could go wrong? Is there a window of opportunity for fraud to occur?  </a:t>
            </a:r>
          </a:p>
          <a:p>
            <a:pPr marL="744029" lvl="4" indent="-286829" algn="l" defTabSz="956097">
              <a:buFont typeface="Times New Roman" panose="02020603050405020304" pitchFamily="18" charset="0"/>
              <a:buChar char="̶"/>
              <a:defRPr/>
            </a:pPr>
            <a:r>
              <a:rPr lang="en-US" sz="1100" dirty="0"/>
              <a:t>What potential risks could cause adverse publicity or reputational damage?</a:t>
            </a:r>
          </a:p>
          <a:p>
            <a:pPr algn="l" defTabSz="956097">
              <a:defRPr/>
            </a:pPr>
            <a:r>
              <a:rPr lang="en-US" sz="1100" dirty="0"/>
              <a:t>An effective Risk Assessment performed by the agency should help identify its risk exposure, risk profile, and risk response; evaluate its control activities in response to risks; and provide reasonable assurance that the Risk Assessment component is functioning as intended.</a:t>
            </a:r>
          </a:p>
          <a:p>
            <a:pPr algn="l"/>
            <a:r>
              <a:rPr lang="en-US" sz="1100" dirty="0" smtClean="0"/>
              <a:t>More detailed information on performing the Transaction-Level</a:t>
            </a:r>
            <a:r>
              <a:rPr lang="en-US" sz="1100" baseline="0" dirty="0" smtClean="0"/>
              <a:t> </a:t>
            </a:r>
            <a:r>
              <a:rPr lang="en-US" sz="1100" i="1" dirty="0" smtClean="0"/>
              <a:t>Risk Assessments </a:t>
            </a:r>
            <a:r>
              <a:rPr lang="en-US" sz="1100" dirty="0" smtClean="0"/>
              <a:t>is presented earlier on Slides</a:t>
            </a:r>
            <a:r>
              <a:rPr lang="en-US" sz="1100" baseline="0" dirty="0" smtClean="0"/>
              <a:t> 22 through 28.</a:t>
            </a:r>
            <a:endParaRPr lang="en-US" sz="11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49</a:t>
            </a:fld>
            <a:endParaRPr lang="en-US" altLang="en-US" dirty="0"/>
          </a:p>
        </p:txBody>
      </p:sp>
    </p:spTree>
    <p:extLst>
      <p:ext uri="{BB962C8B-B14F-4D97-AF65-F5344CB8AC3E}">
        <p14:creationId xmlns:p14="http://schemas.microsoft.com/office/powerpoint/2010/main" val="363973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algn="l"/>
            <a:r>
              <a:rPr lang="en-US" sz="1200" b="1" i="0" dirty="0" smtClean="0"/>
              <a:t>Internal</a:t>
            </a:r>
            <a:r>
              <a:rPr lang="en-US" sz="1200" b="1" i="0" baseline="0" dirty="0" smtClean="0"/>
              <a:t> control helps an organization achieve its objectives </a:t>
            </a:r>
            <a:r>
              <a:rPr lang="en-US" sz="1200" b="1" baseline="0" dirty="0" smtClean="0"/>
              <a:t>and is the first line of defense in safeguarding public resources.  </a:t>
            </a:r>
          </a:p>
          <a:p>
            <a:pPr algn="l"/>
            <a:endParaRPr lang="en-US" sz="1200" b="1" baseline="0" dirty="0" smtClean="0"/>
          </a:p>
          <a:p>
            <a:pPr marL="187425" indent="-187425" algn="l">
              <a:buFont typeface="Arial" panose="020B0604020202020204" pitchFamily="34" charset="0"/>
              <a:buChar char="•"/>
            </a:pPr>
            <a:r>
              <a:rPr lang="en-US" sz="1200" dirty="0" smtClean="0"/>
              <a:t>Once an organization or agency has defined its goals and objectives, it must identify its risks, and then design internal controls, implement the controls, then test and monitor its internal controls.</a:t>
            </a:r>
            <a:r>
              <a:rPr lang="en-US" sz="1200" b="0" dirty="0" smtClean="0"/>
              <a:t>   </a:t>
            </a:r>
          </a:p>
          <a:p>
            <a:pPr marL="187425" indent="-187425" algn="l">
              <a:buFont typeface="Arial" panose="020B0604020202020204" pitchFamily="34" charset="0"/>
              <a:buChar char="•"/>
            </a:pPr>
            <a:r>
              <a:rPr lang="en-US" sz="1200" b="0" dirty="0" smtClean="0"/>
              <a:t>Once controls are in place and functioning, internal controls require ongoing monitoring, testing and enhancements to achieve objectives.</a:t>
            </a:r>
          </a:p>
          <a:p>
            <a:pPr algn="l">
              <a:buFontTx/>
              <a:buNone/>
            </a:pP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a:t>
            </a:fld>
            <a:endParaRPr lang="en-US" altLang="en-US" dirty="0"/>
          </a:p>
        </p:txBody>
      </p:sp>
    </p:spTree>
    <p:extLst>
      <p:ext uri="{BB962C8B-B14F-4D97-AF65-F5344CB8AC3E}">
        <p14:creationId xmlns:p14="http://schemas.microsoft.com/office/powerpoint/2010/main" val="1347182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marL="0" indent="0" algn="just">
              <a:buFont typeface="+mj-lt"/>
              <a:buNone/>
            </a:pPr>
            <a:r>
              <a:rPr lang="en-US" sz="1200" dirty="0" smtClean="0"/>
              <a:t>When identifying and testing controls, the agency should:</a:t>
            </a:r>
          </a:p>
          <a:p>
            <a:pPr marL="342900" indent="-342900" algn="just">
              <a:buFont typeface="+mj-lt"/>
              <a:buAutoNum type="alphaUcPeriod"/>
            </a:pPr>
            <a:r>
              <a:rPr lang="en-US" sz="1200" dirty="0" smtClean="0"/>
              <a:t>Identify </a:t>
            </a:r>
            <a:r>
              <a:rPr lang="en-US" sz="1200" dirty="0"/>
              <a:t>control activities for each fiscal process.  A fiscal process may have control activities in multiple categories.  </a:t>
            </a:r>
          </a:p>
          <a:p>
            <a:pPr marL="342900" indent="-342900" algn="just">
              <a:buFont typeface="+mj-lt"/>
              <a:buAutoNum type="alphaUcPeriod"/>
            </a:pPr>
            <a:r>
              <a:rPr lang="en-US" sz="1200" dirty="0"/>
              <a:t>Test the control activities to ascertain if the activities are operating effectively.</a:t>
            </a:r>
          </a:p>
          <a:p>
            <a:pPr marL="342900" indent="-342900" algn="just">
              <a:buFont typeface="+mj-lt"/>
              <a:buAutoNum type="alphaUcPeriod"/>
            </a:pPr>
            <a:r>
              <a:rPr lang="en-US" sz="1200" b="0" i="0" kern="1200" dirty="0" smtClean="0">
                <a:solidFill>
                  <a:schemeClr val="tx1"/>
                </a:solidFill>
                <a:effectLst/>
                <a:latin typeface="Times New Roman" panose="02020603050405020304" pitchFamily="18" charset="0"/>
                <a:ea typeface="+mn-ea"/>
                <a:cs typeface="+mn-cs"/>
              </a:rPr>
              <a:t>Document the testing methods used to test the controls, and the results of those tests</a:t>
            </a:r>
            <a:r>
              <a:rPr lang="en-US" sz="1200" dirty="0" smtClean="0"/>
              <a:t>.</a:t>
            </a:r>
            <a:endParaRPr lang="en-US" sz="1200" dirty="0"/>
          </a:p>
          <a:p>
            <a:pPr marL="342900" indent="-342900" algn="just">
              <a:buFont typeface="+mj-lt"/>
              <a:buAutoNum type="alphaUcPeriod"/>
            </a:pPr>
            <a:r>
              <a:rPr lang="en-US" sz="1200" dirty="0"/>
              <a:t>If a control is working in a less than optimal manner, </a:t>
            </a:r>
            <a:r>
              <a:rPr lang="en-US" sz="1200" dirty="0" smtClean="0"/>
              <a:t>the reasons </a:t>
            </a:r>
            <a:r>
              <a:rPr lang="en-US" sz="1200" dirty="0"/>
              <a:t>for deficiency should be investigated, documented, and if deemed a weakness, a corrective action plan must also be developed and documented.</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50</a:t>
            </a:fld>
            <a:endParaRPr lang="en-US" altLang="en-US" dirty="0"/>
          </a:p>
        </p:txBody>
      </p:sp>
    </p:spTree>
    <p:extLst>
      <p:ext uri="{BB962C8B-B14F-4D97-AF65-F5344CB8AC3E}">
        <p14:creationId xmlns:p14="http://schemas.microsoft.com/office/powerpoint/2010/main" val="910825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l"/>
            <a:r>
              <a:rPr lang="en-US" sz="1200" dirty="0" smtClean="0"/>
              <a:t>Possible testing methods include: </a:t>
            </a:r>
          </a:p>
          <a:p>
            <a:pPr marL="228600" indent="-228600">
              <a:buFont typeface="+mj-lt"/>
              <a:buAutoNum type="alphaUcPeriod"/>
            </a:pPr>
            <a:r>
              <a:rPr lang="en-US" sz="1200" dirty="0" smtClean="0"/>
              <a:t>Inquiry and observation of personnel performing the controls. </a:t>
            </a:r>
          </a:p>
          <a:p>
            <a:pPr marL="228600" indent="-228600">
              <a:buFont typeface="+mj-lt"/>
              <a:buAutoNum type="alphaUcPeriod"/>
            </a:pPr>
            <a:r>
              <a:rPr lang="en-US" sz="1200" dirty="0" smtClean="0"/>
              <a:t>Inspection of relevant documentation. </a:t>
            </a:r>
          </a:p>
          <a:p>
            <a:pPr marL="228600" indent="-228600">
              <a:buFont typeface="+mj-lt"/>
              <a:buAutoNum type="alphaUcPeriod"/>
            </a:pPr>
            <a:r>
              <a:rPr lang="en-US" sz="1200" dirty="0" smtClean="0"/>
              <a:t>Walkthroughs of the fiscal process by the tester.</a:t>
            </a:r>
          </a:p>
          <a:p>
            <a:pPr marL="228600" indent="-228600">
              <a:buFont typeface="+mj-lt"/>
              <a:buAutoNum type="alphaUcPeriod"/>
            </a:pPr>
            <a:r>
              <a:rPr lang="en-US" sz="1200" i="1" dirty="0" smtClean="0"/>
              <a:t>Vouching or tracing </a:t>
            </a:r>
            <a:r>
              <a:rPr lang="en-US" sz="1200" dirty="0" smtClean="0"/>
              <a:t>information by tracking from initial transaction to posting in Cardinal; and tracking information backward from Cardinal to source document.</a:t>
            </a:r>
          </a:p>
          <a:p>
            <a:pPr marL="228600" indent="-228600">
              <a:buFont typeface="+mj-lt"/>
              <a:buAutoNum type="alphaUcPeriod"/>
            </a:pPr>
            <a:r>
              <a:rPr lang="en-US" sz="1200" dirty="0" smtClean="0"/>
              <a:t>Re-performance of the control by the tester using agency procedures. </a:t>
            </a:r>
          </a:p>
          <a:p>
            <a:pPr marL="228600" indent="-228600">
              <a:buFont typeface="+mj-lt"/>
              <a:buAutoNum type="alphaUcPeriod"/>
            </a:pPr>
            <a:r>
              <a:rPr lang="en-US" sz="1200" dirty="0" smtClean="0"/>
              <a:t>The testing methods used and the results of the tests of controls should be documented. If a control is found to be working in a less than optimal manner, reasons for the deficiency should be investigated. If the deficiency is deemed to be an internal control weakness, a corrective action plan must also be developed and documented. </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51</a:t>
            </a:fld>
            <a:endParaRPr lang="en-US" altLang="en-US" dirty="0"/>
          </a:p>
        </p:txBody>
      </p:sp>
    </p:spTree>
    <p:extLst>
      <p:ext uri="{BB962C8B-B14F-4D97-AF65-F5344CB8AC3E}">
        <p14:creationId xmlns:p14="http://schemas.microsoft.com/office/powerpoint/2010/main" val="3033759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dirty="0" smtClean="0"/>
              <a:t>When completing the annual Transaction-Level testing, the agency should update and retest the Transaction-Level controls </a:t>
            </a:r>
            <a:r>
              <a:rPr lang="en-US" sz="1200" u="sng" dirty="0" smtClean="0"/>
              <a:t>every year</a:t>
            </a:r>
            <a:r>
              <a:rPr lang="en-US" sz="1200" dirty="0" smtClean="0"/>
              <a:t>, by: </a:t>
            </a:r>
          </a:p>
          <a:p>
            <a:pPr marL="179268" indent="-179268">
              <a:buFont typeface="Arial" panose="020B0604020202020204" pitchFamily="34" charset="0"/>
              <a:buChar char="•"/>
            </a:pPr>
            <a:r>
              <a:rPr lang="en-US" sz="1200" dirty="0" smtClean="0"/>
              <a:t>Determining if any organizational OR functional changes occurred which may require a re-evaluation of those processes that were previously determined to be significant for the agency.</a:t>
            </a:r>
          </a:p>
          <a:p>
            <a:pPr marL="179268" indent="-179268">
              <a:buFont typeface="Arial" panose="020B0604020202020204" pitchFamily="34" charset="0"/>
              <a:buChar char="•"/>
            </a:pPr>
            <a:r>
              <a:rPr lang="en-US" sz="1200" dirty="0" smtClean="0"/>
              <a:t>For all significant fiscal processes that have not changed since the prior year, retest the key controls to ensure that they are still working. </a:t>
            </a:r>
          </a:p>
          <a:p>
            <a:pPr marL="179268" indent="-179268">
              <a:buFont typeface="Arial" panose="020B0604020202020204" pitchFamily="34" charset="0"/>
              <a:buChar char="•"/>
            </a:pPr>
            <a:r>
              <a:rPr lang="en-US" sz="1200" dirty="0" smtClean="0"/>
              <a:t>Processes that were improved as the result of completing corrective action should be tested to ensure the new or enhanced controls have adequately addressed the internal control weakness in the prior year’s corrective action plan.</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52</a:t>
            </a:fld>
            <a:endParaRPr lang="en-US" altLang="en-US" dirty="0"/>
          </a:p>
        </p:txBody>
      </p:sp>
    </p:spTree>
    <p:extLst>
      <p:ext uri="{BB962C8B-B14F-4D97-AF65-F5344CB8AC3E}">
        <p14:creationId xmlns:p14="http://schemas.microsoft.com/office/powerpoint/2010/main" val="2202218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610" tIns="47805" rIns="95610" bIns="47805"/>
          <a:lstStyle/>
          <a:p>
            <a:pPr algn="l" eaLnBrk="1" hangingPunct="1">
              <a:lnSpc>
                <a:spcPct val="100000"/>
              </a:lnSpc>
              <a:buFont typeface="Wingdings" panose="05000000000000000000" pitchFamily="2" charset="2"/>
              <a:buNone/>
            </a:pPr>
            <a:r>
              <a:rPr lang="en-US" altLang="en-US" sz="1200" dirty="0" smtClean="0"/>
              <a:t>Significant weaknesses in internal control that are identified through either the Agency-Level or Transaction-Level assessments must be documented and a corrective action plan developed.  </a:t>
            </a:r>
          </a:p>
          <a:p>
            <a:pPr algn="l" eaLnBrk="1" hangingPunct="1">
              <a:lnSpc>
                <a:spcPct val="100000"/>
              </a:lnSpc>
              <a:buFont typeface="Wingdings" panose="05000000000000000000" pitchFamily="2" charset="2"/>
              <a:buNone/>
            </a:pPr>
            <a:r>
              <a:rPr lang="en-US" altLang="en-US" sz="1200" dirty="0" smtClean="0"/>
              <a:t>A corrective action plan must include at a minimum the following elements:</a:t>
            </a:r>
          </a:p>
          <a:p>
            <a:pPr marL="171450" indent="-171450" algn="l" rtl="0" eaLnBrk="1" fontAlgn="base" hangingPunct="1">
              <a:lnSpc>
                <a:spcPct val="100000"/>
              </a:lnSpc>
              <a:spcBef>
                <a:spcPct val="30000"/>
              </a:spcBef>
              <a:spcAft>
                <a:spcPct val="0"/>
              </a:spcAft>
              <a:buFont typeface="Arial" panose="020B0604020202020204" pitchFamily="34" charset="0"/>
              <a:buChar char="•"/>
            </a:pPr>
            <a:r>
              <a:rPr lang="en-US" altLang="en-US" sz="1200" kern="1200" dirty="0" smtClean="0">
                <a:solidFill>
                  <a:schemeClr val="tx1"/>
                </a:solidFill>
                <a:latin typeface="Times New Roman" panose="02020603050405020304" pitchFamily="18" charset="0"/>
                <a:ea typeface="+mn-ea"/>
                <a:cs typeface="+mn-cs"/>
              </a:rPr>
              <a:t>Summary description of the deficiency in internal control.</a:t>
            </a:r>
          </a:p>
          <a:p>
            <a:pPr marL="171450" indent="-171450" algn="l" rtl="0" eaLnBrk="1" fontAlgn="base" hangingPunct="1">
              <a:lnSpc>
                <a:spcPct val="100000"/>
              </a:lnSpc>
              <a:spcBef>
                <a:spcPct val="30000"/>
              </a:spcBef>
              <a:spcAft>
                <a:spcPct val="0"/>
              </a:spcAft>
              <a:buFont typeface="Arial" panose="020B0604020202020204" pitchFamily="34" charset="0"/>
              <a:buChar char="•"/>
            </a:pPr>
            <a:r>
              <a:rPr lang="en-US" altLang="en-US" sz="1200" kern="1200" dirty="0" smtClean="0">
                <a:solidFill>
                  <a:schemeClr val="tx1"/>
                </a:solidFill>
                <a:latin typeface="Times New Roman" panose="02020603050405020304" pitchFamily="18" charset="0"/>
                <a:ea typeface="+mn-ea"/>
                <a:cs typeface="+mn-cs"/>
              </a:rPr>
              <a:t>When the deficiency was identified.</a:t>
            </a:r>
          </a:p>
          <a:p>
            <a:pPr marL="171450" indent="-171450" algn="l" rtl="0" eaLnBrk="1" fontAlgn="base" hangingPunct="1">
              <a:lnSpc>
                <a:spcPct val="100000"/>
              </a:lnSpc>
              <a:spcBef>
                <a:spcPct val="30000"/>
              </a:spcBef>
              <a:spcAft>
                <a:spcPct val="0"/>
              </a:spcAft>
              <a:buFont typeface="Arial" panose="020B0604020202020204" pitchFamily="34" charset="0"/>
              <a:buChar char="•"/>
            </a:pPr>
            <a:r>
              <a:rPr lang="en-US" altLang="en-US" sz="1200" kern="1200" dirty="0" smtClean="0">
                <a:solidFill>
                  <a:schemeClr val="tx1"/>
                </a:solidFill>
                <a:latin typeface="Times New Roman" panose="02020603050405020304" pitchFamily="18" charset="0"/>
                <a:ea typeface="+mn-ea"/>
                <a:cs typeface="+mn-cs"/>
              </a:rPr>
              <a:t>A target date for the completion of corrective action.  The date of completion should be within the next fiscal year following the date of the assessment.</a:t>
            </a:r>
          </a:p>
          <a:p>
            <a:pPr marL="171450" indent="-171450" algn="l" rtl="0" eaLnBrk="1" fontAlgn="base" hangingPunct="1">
              <a:lnSpc>
                <a:spcPct val="100000"/>
              </a:lnSpc>
              <a:spcBef>
                <a:spcPct val="30000"/>
              </a:spcBef>
              <a:spcAft>
                <a:spcPct val="0"/>
              </a:spcAft>
              <a:buFont typeface="Arial" panose="020B0604020202020204" pitchFamily="34" charset="0"/>
              <a:buChar char="•"/>
            </a:pPr>
            <a:r>
              <a:rPr lang="en-US" altLang="en-US" sz="1200" kern="1200" dirty="0" smtClean="0">
                <a:solidFill>
                  <a:schemeClr val="tx1"/>
                </a:solidFill>
                <a:latin typeface="Times New Roman" panose="02020603050405020304" pitchFamily="18" charset="0"/>
                <a:ea typeface="+mn-ea"/>
                <a:cs typeface="+mn-cs"/>
              </a:rPr>
              <a:t>Agency personnel responsible for monitoring progress.  Indicators or statistics used to gauge resolution progress.</a:t>
            </a:r>
          </a:p>
          <a:p>
            <a:pPr marL="171450" indent="-171450" algn="l" rtl="0" eaLnBrk="1" fontAlgn="base" hangingPunct="1">
              <a:lnSpc>
                <a:spcPct val="100000"/>
              </a:lnSpc>
              <a:spcBef>
                <a:spcPct val="30000"/>
              </a:spcBef>
              <a:spcAft>
                <a:spcPct val="0"/>
              </a:spcAft>
              <a:buFont typeface="Arial" panose="020B0604020202020204" pitchFamily="34" charset="0"/>
              <a:buChar char="•"/>
            </a:pPr>
            <a:r>
              <a:rPr lang="en-US" altLang="en-US" sz="1200" kern="1200" dirty="0" smtClean="0">
                <a:solidFill>
                  <a:schemeClr val="tx1"/>
                </a:solidFill>
                <a:latin typeface="Times New Roman" panose="02020603050405020304" pitchFamily="18" charset="0"/>
                <a:ea typeface="+mn-ea"/>
                <a:cs typeface="+mn-cs"/>
              </a:rPr>
              <a:t>A quantifiable target or qualitative characteristic that will indicate that the deficiency in internal control has been corrected.</a:t>
            </a:r>
          </a:p>
          <a:p>
            <a:pPr marL="171450" indent="-171450" algn="l" eaLnBrk="1" hangingPunct="1">
              <a:lnSpc>
                <a:spcPct val="100000"/>
              </a:lnSpc>
              <a:buFont typeface="Arial" panose="020B0604020202020204" pitchFamily="34" charset="0"/>
              <a:buChar char="•"/>
            </a:pPr>
            <a:r>
              <a:rPr lang="en-US" altLang="en-US" sz="1200" dirty="0" smtClean="0"/>
              <a:t>Agencies</a:t>
            </a:r>
            <a:r>
              <a:rPr lang="en-US" altLang="en-US" sz="1200" baseline="0" dirty="0" smtClean="0"/>
              <a:t> must provide Quarterly updates to DOA of the corrective action status until the corrective action is completed.  The agency head must certify the final Corrective Action Plan.</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53</a:t>
            </a:fld>
            <a:endParaRPr lang="en-US" altLang="en-US" dirty="0"/>
          </a:p>
        </p:txBody>
      </p:sp>
    </p:spTree>
    <p:extLst>
      <p:ext uri="{BB962C8B-B14F-4D97-AF65-F5344CB8AC3E}">
        <p14:creationId xmlns:p14="http://schemas.microsoft.com/office/powerpoint/2010/main" val="3363417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algn="l"/>
            <a:r>
              <a:rPr lang="en-US" sz="1200" dirty="0" smtClean="0"/>
              <a:t>Formal documentation of the annual ARMICS assessment process, tests performed, AND results of the assessment </a:t>
            </a:r>
            <a:r>
              <a:rPr lang="en-US" sz="1200" u="sng" dirty="0" smtClean="0"/>
              <a:t>MUST</a:t>
            </a:r>
            <a:r>
              <a:rPr lang="en-US" sz="1200" dirty="0" smtClean="0"/>
              <a:t> be maintained at the agency, and made available for review by the Department of Accounts and other appropriate parties. </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54</a:t>
            </a:fld>
            <a:endParaRPr lang="en-US" altLang="en-US" dirty="0"/>
          </a:p>
        </p:txBody>
      </p:sp>
    </p:spTree>
    <p:extLst>
      <p:ext uri="{BB962C8B-B14F-4D97-AF65-F5344CB8AC3E}">
        <p14:creationId xmlns:p14="http://schemas.microsoft.com/office/powerpoint/2010/main" val="18372253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marL="171450" indent="-171450">
              <a:buFont typeface="Arial" panose="020B0604020202020204" pitchFamily="34" charset="0"/>
              <a:buChar char="•"/>
            </a:pPr>
            <a:r>
              <a:rPr lang="en-US" sz="1200" dirty="0" smtClean="0"/>
              <a:t>Each agency must certify annually on the</a:t>
            </a:r>
            <a:r>
              <a:rPr lang="en-US" sz="1200" baseline="0" dirty="0" smtClean="0"/>
              <a:t> status of Internal Control at its respective agency.  The certification status is as of June 30; however, agencies have until September 30 (or the last business day, prior to September 30, if the due date falls on a weekend).</a:t>
            </a:r>
          </a:p>
          <a:p>
            <a:pPr marL="171450" indent="-171450">
              <a:buFont typeface="Arial" panose="020B0604020202020204" pitchFamily="34" charset="0"/>
              <a:buChar char="•"/>
            </a:pPr>
            <a:r>
              <a:rPr lang="en-US" sz="1200" baseline="0" dirty="0" smtClean="0"/>
              <a:t>Agencies cannot certify compliance unless they have conducted the annual ARMICS assessment in accordance with the Standards and met the minimum requirements.</a:t>
            </a:r>
          </a:p>
          <a:p>
            <a:pPr marL="171450" indent="-171450">
              <a:buFont typeface="Arial" panose="020B0604020202020204" pitchFamily="34" charset="0"/>
              <a:buChar char="•"/>
            </a:pPr>
            <a:r>
              <a:rPr lang="en-US" sz="1200" baseline="0" dirty="0" smtClean="0"/>
              <a:t>DOA provides Certification Statements that agencies can use to communicate the results of their Annual ARMICS assessments.</a:t>
            </a:r>
          </a:p>
          <a:p>
            <a:pPr marL="171450" indent="-171450">
              <a:buFont typeface="Arial" panose="020B0604020202020204" pitchFamily="34" charset="0"/>
              <a:buChar char="•"/>
            </a:pPr>
            <a:r>
              <a:rPr lang="en-US" sz="1200" baseline="0" dirty="0" smtClean="0"/>
              <a:t>Agencies may also be required to submit, if applicable:</a:t>
            </a:r>
          </a:p>
          <a:p>
            <a:pPr marL="628650" lvl="1" indent="-171450">
              <a:buFont typeface="Arial" panose="020B0604020202020204" pitchFamily="34" charset="0"/>
              <a:buChar char="•"/>
            </a:pPr>
            <a:r>
              <a:rPr lang="en-US" sz="1200" baseline="0" dirty="0" smtClean="0"/>
              <a:t>A List of Insignificant Weaknesses,</a:t>
            </a:r>
          </a:p>
          <a:p>
            <a:pPr marL="628650" lvl="1" indent="-171450">
              <a:buFont typeface="Arial" panose="020B0604020202020204" pitchFamily="34" charset="0"/>
              <a:buChar char="•"/>
            </a:pPr>
            <a:r>
              <a:rPr lang="en-US" sz="1200" baseline="0" dirty="0" smtClean="0"/>
              <a:t>A List of Significant Weaknesses,</a:t>
            </a:r>
          </a:p>
          <a:p>
            <a:pPr marL="628650" lvl="1" indent="-171450">
              <a:buFont typeface="Arial" panose="020B0604020202020204" pitchFamily="34" charset="0"/>
              <a:buChar char="•"/>
            </a:pPr>
            <a:r>
              <a:rPr lang="en-US" sz="1200" baseline="0" dirty="0" smtClean="0"/>
              <a:t>A Corrective Action Plan, and</a:t>
            </a:r>
          </a:p>
          <a:p>
            <a:pPr marL="628650" lvl="1" indent="-171450">
              <a:buFont typeface="Arial" panose="020B0604020202020204" pitchFamily="34" charset="0"/>
              <a:buChar char="•"/>
            </a:pPr>
            <a:r>
              <a:rPr lang="en-US" sz="1200" baseline="0" dirty="0" smtClean="0"/>
              <a:t>Other required documents.</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55</a:t>
            </a:fld>
            <a:endParaRPr lang="en-US" altLang="en-US" dirty="0"/>
          </a:p>
        </p:txBody>
      </p:sp>
    </p:spTree>
    <p:extLst>
      <p:ext uri="{BB962C8B-B14F-4D97-AF65-F5344CB8AC3E}">
        <p14:creationId xmlns:p14="http://schemas.microsoft.com/office/powerpoint/2010/main" val="36147181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dirty="0" smtClean="0"/>
              <a:t>The ARMICS standards and CAPP Topic 10305, </a:t>
            </a:r>
            <a:r>
              <a:rPr lang="en-US" sz="1200" i="0" dirty="0" smtClean="0"/>
              <a:t>Internal Control</a:t>
            </a:r>
            <a:r>
              <a:rPr lang="en-US" sz="1200" dirty="0" smtClean="0"/>
              <a:t>, are all located on DOA’s website under the “Reference” tab.</a:t>
            </a:r>
            <a:endParaRPr lang="en-US" sz="120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56</a:t>
            </a:fld>
            <a:endParaRPr lang="en-US" altLang="en-US" dirty="0"/>
          </a:p>
        </p:txBody>
      </p:sp>
    </p:spTree>
    <p:extLst>
      <p:ext uri="{BB962C8B-B14F-4D97-AF65-F5344CB8AC3E}">
        <p14:creationId xmlns:p14="http://schemas.microsoft.com/office/powerpoint/2010/main" val="2455526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dirty="0" smtClean="0">
                <a:solidFill>
                  <a:schemeClr val="tx1"/>
                </a:solidFill>
              </a:rPr>
              <a:t>There are online tools available on DOA’s website that assist with the ARMICS process; however, the use of these tools is not required.</a:t>
            </a:r>
          </a:p>
          <a:p>
            <a:pPr marL="187425" indent="-187425">
              <a:buFont typeface="Arial" panose="020B0604020202020204" pitchFamily="34" charset="0"/>
              <a:buChar char="•"/>
            </a:pPr>
            <a:r>
              <a:rPr lang="en-US" sz="1200" dirty="0" smtClean="0">
                <a:solidFill>
                  <a:schemeClr val="tx1"/>
                </a:solidFill>
              </a:rPr>
              <a:t>The ARMICS Review Checklist is a checklist of areas to consider while performing the Annual ARMICS assessment.</a:t>
            </a:r>
          </a:p>
          <a:p>
            <a:pPr marL="187425" indent="-187425" defTabSz="991406">
              <a:buFont typeface="Arial" panose="020B0604020202020204" pitchFamily="34" charset="0"/>
              <a:buChar char="•"/>
              <a:defRPr/>
            </a:pPr>
            <a:r>
              <a:rPr lang="en-US" sz="1200" dirty="0" smtClean="0">
                <a:solidFill>
                  <a:schemeClr val="tx1"/>
                </a:solidFill>
              </a:rPr>
              <a:t>The ARMICS Questionnaires are Surveys to gain insight and feedback from agency staff.</a:t>
            </a:r>
          </a:p>
          <a:p>
            <a:pPr marL="187425" indent="-187425" defTabSz="991406">
              <a:buFont typeface="Arial" panose="020B0604020202020204" pitchFamily="34" charset="0"/>
              <a:buChar char="•"/>
              <a:defRPr/>
            </a:pPr>
            <a:r>
              <a:rPr lang="en-US" sz="1200" dirty="0" smtClean="0">
                <a:solidFill>
                  <a:schemeClr val="tx1"/>
                </a:solidFill>
              </a:rPr>
              <a:t>The ARMICS FAQs are Quick answers to typical agency questions.</a:t>
            </a:r>
          </a:p>
          <a:p>
            <a:r>
              <a:rPr lang="en-US" sz="1200" dirty="0" smtClean="0">
                <a:solidFill>
                  <a:schemeClr val="tx1"/>
                </a:solidFill>
              </a:rPr>
              <a:t>Keep in mind, these Online Tools do not substitute for the agency’s independent verification of the existence of controls, nor do they replace required testing, to determine if a control is functioning adequately.</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57</a:t>
            </a:fld>
            <a:endParaRPr lang="en-US" altLang="en-US" dirty="0"/>
          </a:p>
        </p:txBody>
      </p:sp>
    </p:spTree>
    <p:extLst>
      <p:ext uri="{BB962C8B-B14F-4D97-AF65-F5344CB8AC3E}">
        <p14:creationId xmlns:p14="http://schemas.microsoft.com/office/powerpoint/2010/main" val="19519885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defTabSz="999437">
              <a:defRPr/>
            </a:pPr>
            <a:r>
              <a:rPr lang="en-US" sz="1200" dirty="0" smtClean="0"/>
              <a:t>As we conclude this training,</a:t>
            </a:r>
            <a:r>
              <a:rPr lang="en-US" sz="1200" baseline="0" dirty="0" smtClean="0"/>
              <a:t> a few statistics are provided on the need for Internal Control:</a:t>
            </a:r>
          </a:p>
          <a:p>
            <a:pPr defTabSz="999437">
              <a:defRPr/>
            </a:pPr>
            <a:r>
              <a:rPr lang="en-US" sz="1200" dirty="0" smtClean="0"/>
              <a:t>In the </a:t>
            </a:r>
            <a:r>
              <a:rPr lang="en-US" sz="1200" i="1" dirty="0" smtClean="0"/>
              <a:t>Association</a:t>
            </a:r>
            <a:r>
              <a:rPr lang="en-US" sz="1200" i="1" baseline="0" dirty="0" smtClean="0"/>
              <a:t> of Certified Fraud Examiners </a:t>
            </a:r>
            <a:r>
              <a:rPr lang="en-US" sz="1200" baseline="0" dirty="0" smtClean="0"/>
              <a:t>“2018 Report to the Nations,” </a:t>
            </a:r>
            <a:r>
              <a:rPr lang="en-US" sz="1200" dirty="0" smtClean="0"/>
              <a:t>the Association studied over 2,000 cases of occupational</a:t>
            </a:r>
            <a:r>
              <a:rPr lang="en-US" sz="1200" baseline="0" dirty="0" smtClean="0"/>
              <a:t> </a:t>
            </a:r>
            <a:r>
              <a:rPr lang="en-US" sz="1200" dirty="0" smtClean="0"/>
              <a:t>fraud in 125 countries, and 23 different industries.  </a:t>
            </a:r>
          </a:p>
          <a:p>
            <a:pPr defTabSz="999437">
              <a:defRPr/>
            </a:pPr>
            <a:r>
              <a:rPr lang="en-US" sz="1200" dirty="0" smtClean="0"/>
              <a:t>The</a:t>
            </a:r>
            <a:r>
              <a:rPr lang="en-US" sz="1200" baseline="0" dirty="0" smtClean="0"/>
              <a:t> results of the study show that:</a:t>
            </a:r>
          </a:p>
          <a:p>
            <a:pPr marL="171450" indent="-171450" defTabSz="999437">
              <a:buFont typeface="Arial" panose="020B0604020202020204" pitchFamily="34" charset="0"/>
              <a:buChar char="•"/>
              <a:defRPr/>
            </a:pPr>
            <a:r>
              <a:rPr lang="en-US" sz="1200" u="sng" dirty="0" smtClean="0"/>
              <a:t>Internal Control Weaknesses were responsible</a:t>
            </a:r>
            <a:r>
              <a:rPr lang="en-US" sz="1200" u="sng" baseline="0" dirty="0" smtClean="0"/>
              <a:t> for nearly half of all frauds</a:t>
            </a:r>
            <a:r>
              <a:rPr lang="en-US" sz="1200" baseline="0" dirty="0" smtClean="0"/>
              <a:t>.  </a:t>
            </a:r>
          </a:p>
          <a:p>
            <a:pPr marL="171450" indent="-171450" defTabSz="999437">
              <a:buFont typeface="Arial" panose="020B0604020202020204" pitchFamily="34" charset="0"/>
              <a:buChar char="•"/>
              <a:defRPr/>
            </a:pPr>
            <a:r>
              <a:rPr lang="en-US" sz="1200" dirty="0" smtClean="0"/>
              <a:t>The Government and Public Administration industry represented 201 of the cases studied, with Median Losses related to fraud averaging $125,000.  </a:t>
            </a:r>
          </a:p>
          <a:p>
            <a:pPr marL="171450" indent="-171450" defTabSz="999437">
              <a:buFont typeface="Arial" panose="020B0604020202020204" pitchFamily="34" charset="0"/>
              <a:buChar char="•"/>
              <a:defRPr/>
            </a:pPr>
            <a:r>
              <a:rPr lang="en-US" sz="1200" dirty="0" smtClean="0"/>
              <a:t>These statistics convey the need for Internal Control and the importance</a:t>
            </a:r>
            <a:r>
              <a:rPr lang="en-US" sz="1200" baseline="0" dirty="0" smtClean="0"/>
              <a:t> of </a:t>
            </a:r>
            <a:r>
              <a:rPr lang="en-US" sz="1200" dirty="0" smtClean="0"/>
              <a:t>Internal Control </a:t>
            </a:r>
            <a:r>
              <a:rPr lang="en-US" sz="1200" baseline="0" dirty="0" smtClean="0"/>
              <a:t>in our organizations and every state agency.</a:t>
            </a:r>
            <a:endParaRPr lang="en-US" sz="1200" dirty="0" smtClean="0"/>
          </a:p>
          <a:p>
            <a:endParaRPr lang="en-US" dirty="0" smtClean="0"/>
          </a:p>
          <a:p>
            <a:pPr defTabSz="955938">
              <a:defRPr/>
            </a:pPr>
            <a:endParaRPr lang="en-US" baseline="0" dirty="0"/>
          </a:p>
          <a:p>
            <a:pPr defTabSz="955938">
              <a:defRPr/>
            </a:pPr>
            <a:r>
              <a:rPr lang="en-US" baseline="0" dirty="0">
                <a:solidFill>
                  <a:srgbClr val="FF00FF"/>
                </a:solidFill>
              </a:rPr>
              <a:t>	</a:t>
            </a:r>
            <a:endParaRPr lang="en-US" u="sng" baseline="0" dirty="0">
              <a:solidFill>
                <a:srgbClr val="FF00FF"/>
              </a:solidFill>
            </a:endParaRP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58</a:t>
            </a:fld>
            <a:endParaRPr lang="en-US" altLang="en-US" dirty="0"/>
          </a:p>
        </p:txBody>
      </p:sp>
    </p:spTree>
    <p:extLst>
      <p:ext uri="{BB962C8B-B14F-4D97-AF65-F5344CB8AC3E}">
        <p14:creationId xmlns:p14="http://schemas.microsoft.com/office/powerpoint/2010/main" val="39543649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defTabSz="999437">
              <a:defRPr/>
            </a:pPr>
            <a:r>
              <a:rPr lang="en-US" b="1" cap="all" baseline="0" dirty="0" smtClean="0"/>
              <a:t>What is the overall health of your agency’s internal control system?</a:t>
            </a:r>
          </a:p>
          <a:p>
            <a:pPr defTabSz="999437">
              <a:defRPr/>
            </a:pPr>
            <a:r>
              <a:rPr lang="en-US" b="1" cap="all" baseline="0" dirty="0" smtClean="0"/>
              <a:t>What role will your agency play in achieving its objectives?</a:t>
            </a:r>
          </a:p>
          <a:p>
            <a:pPr defTabSz="999437">
              <a:defRPr/>
            </a:pPr>
            <a:r>
              <a:rPr lang="en-US" b="1" cap="all" baseline="0" dirty="0" smtClean="0"/>
              <a:t>What role will your agency take in Virginia achieving its long-term objective of being the Best-Managed State?</a:t>
            </a:r>
            <a:endParaRPr lang="en-US" b="1" u="sng" cap="all" baseline="0" dirty="0" smtClean="0"/>
          </a:p>
          <a:p>
            <a:pPr defTabSz="955938">
              <a:defRPr/>
            </a:pPr>
            <a:endParaRPr lang="en-US" b="1" u="sng"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59</a:t>
            </a:fld>
            <a:endParaRPr lang="en-US" altLang="en-US" dirty="0"/>
          </a:p>
        </p:txBody>
      </p:sp>
    </p:spTree>
    <p:extLst>
      <p:ext uri="{BB962C8B-B14F-4D97-AF65-F5344CB8AC3E}">
        <p14:creationId xmlns:p14="http://schemas.microsoft.com/office/powerpoint/2010/main" val="342322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r>
              <a:rPr lang="en-US" sz="1200" b="0" dirty="0" smtClean="0"/>
              <a:t>Internal Controls are designed to help an organization achieve its objectives.  Let’s review</a:t>
            </a:r>
            <a:r>
              <a:rPr lang="en-US" sz="1200" b="0" baseline="0" dirty="0" smtClean="0"/>
              <a:t> some background on Virginia’s goals: </a:t>
            </a:r>
          </a:p>
          <a:p>
            <a:endParaRPr lang="en-US" sz="1200" b="0" baseline="0" dirty="0" smtClean="0"/>
          </a:p>
          <a:p>
            <a:pPr marL="171450" indent="-171450">
              <a:buFont typeface="Arial" panose="020B0604020202020204" pitchFamily="34" charset="0"/>
              <a:buChar char="•"/>
            </a:pPr>
            <a:r>
              <a:rPr lang="en-US" sz="1200" b="0" baseline="0" dirty="0" smtClean="0"/>
              <a:t>P</a:t>
            </a:r>
            <a:r>
              <a:rPr lang="en-US" sz="1200" b="0" dirty="0" smtClean="0"/>
              <a:t>art of the Commonwealth</a:t>
            </a:r>
            <a:r>
              <a:rPr lang="en-US" sz="1200" b="0" baseline="0" dirty="0" smtClean="0"/>
              <a:t> of Virginia’s Vision and Long-Term Objective, per the </a:t>
            </a:r>
            <a:r>
              <a:rPr lang="en-US" sz="1200" b="0" i="1" baseline="0" dirty="0" smtClean="0"/>
              <a:t>Code of Virginia</a:t>
            </a:r>
            <a:r>
              <a:rPr lang="en-US" sz="1200" b="0" baseline="0" dirty="0" smtClean="0"/>
              <a:t>, is essentially, </a:t>
            </a:r>
          </a:p>
          <a:p>
            <a:endParaRPr lang="en-US" sz="1200" b="0" baseline="0" dirty="0" smtClean="0"/>
          </a:p>
          <a:p>
            <a:r>
              <a:rPr lang="en-US" sz="1200" b="1" baseline="0" dirty="0" smtClean="0"/>
              <a:t>	“To be recognized as the best-managed state in the nation.”  </a:t>
            </a:r>
          </a:p>
          <a:p>
            <a:endParaRPr lang="en-US" sz="1200" b="0" baseline="0" dirty="0" smtClean="0"/>
          </a:p>
          <a:p>
            <a:pPr marL="171450" indent="-171450">
              <a:buFont typeface="Arial" panose="020B0604020202020204" pitchFamily="34" charset="0"/>
              <a:buChar char="•"/>
            </a:pPr>
            <a:r>
              <a:rPr lang="en-US" sz="1200" baseline="0" dirty="0" smtClean="0"/>
              <a:t>However, </a:t>
            </a:r>
            <a:r>
              <a:rPr lang="en-US" sz="1200" u="sng" baseline="0" dirty="0" smtClean="0"/>
              <a:t>Virginia cannot accomplish or achieve this objective</a:t>
            </a:r>
            <a:r>
              <a:rPr lang="en-US" sz="1200" u="none" baseline="0" dirty="0" smtClean="0"/>
              <a:t> </a:t>
            </a:r>
            <a:r>
              <a:rPr lang="en-US" sz="1200" baseline="0" dirty="0" smtClean="0"/>
              <a:t>without:</a:t>
            </a:r>
          </a:p>
          <a:p>
            <a:pPr marL="644625" lvl="1" indent="-187425">
              <a:buFont typeface="Arial" panose="020B0604020202020204" pitchFamily="34" charset="0"/>
              <a:buChar char="•"/>
            </a:pPr>
            <a:r>
              <a:rPr lang="en-US" sz="1200" baseline="0" dirty="0" smtClean="0"/>
              <a:t>Being accountable, </a:t>
            </a:r>
          </a:p>
          <a:p>
            <a:pPr marL="644625" lvl="1" indent="-187425">
              <a:buFont typeface="Arial" panose="020B0604020202020204" pitchFamily="34" charset="0"/>
              <a:buChar char="•"/>
            </a:pPr>
            <a:r>
              <a:rPr lang="en-US" sz="1200" baseline="0" dirty="0" smtClean="0"/>
              <a:t>Being Fiscally responsible,</a:t>
            </a:r>
          </a:p>
          <a:p>
            <a:pPr marL="644625" lvl="1" indent="-187425">
              <a:buFont typeface="Arial" panose="020B0604020202020204" pitchFamily="34" charset="0"/>
              <a:buChar char="•"/>
            </a:pPr>
            <a:r>
              <a:rPr lang="en-US" sz="1200" baseline="0" dirty="0" smtClean="0"/>
              <a:t>Minimizing its Risks, and</a:t>
            </a:r>
          </a:p>
          <a:p>
            <a:pPr marL="644625" lvl="1" indent="-187425">
              <a:buFont typeface="Arial" panose="020B0604020202020204" pitchFamily="34" charset="0"/>
              <a:buChar char="•"/>
            </a:pPr>
            <a:r>
              <a:rPr lang="en-US" sz="1200" baseline="0" dirty="0" smtClean="0"/>
              <a:t>Maintaining Internal Control.        </a:t>
            </a:r>
            <a:endParaRPr lang="en-US" sz="1200"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6</a:t>
            </a:fld>
            <a:endParaRPr lang="en-US" altLang="en-US" dirty="0"/>
          </a:p>
        </p:txBody>
      </p:sp>
    </p:spTree>
    <p:extLst>
      <p:ext uri="{BB962C8B-B14F-4D97-AF65-F5344CB8AC3E}">
        <p14:creationId xmlns:p14="http://schemas.microsoft.com/office/powerpoint/2010/main" val="1107247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021" y="4620143"/>
            <a:ext cx="5851160" cy="3780907"/>
          </a:xfrm>
          <a:prstGeom prst="rect">
            <a:avLst/>
          </a:prstGeom>
        </p:spPr>
        <p:txBody>
          <a:bodyPr lIns="95594" tIns="47796" rIns="95594" bIns="47796"/>
          <a:lstStyle/>
          <a:p>
            <a:pPr defTabSz="956097">
              <a:defRPr/>
            </a:pPr>
            <a:r>
              <a:rPr lang="en-US" sz="1200" dirty="0" smtClean="0"/>
              <a:t>This is a list of several sources for information pertaining to internal control.</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60</a:t>
            </a:fld>
            <a:endParaRPr lang="en-US" altLang="en-US" dirty="0"/>
          </a:p>
        </p:txBody>
      </p:sp>
    </p:spTree>
    <p:extLst>
      <p:ext uri="{BB962C8B-B14F-4D97-AF65-F5344CB8AC3E}">
        <p14:creationId xmlns:p14="http://schemas.microsoft.com/office/powerpoint/2010/main" val="1784741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defTabSz="955938">
              <a:defRPr/>
            </a:pPr>
            <a:r>
              <a:rPr lang="en-US" sz="1200" b="1" baseline="0" dirty="0" smtClean="0"/>
              <a:t>You have completed the ARMICS Training for State Agency Fiscal Officers, Managers and Staff.  </a:t>
            </a:r>
          </a:p>
          <a:p>
            <a:pPr defTabSz="955938">
              <a:defRPr/>
            </a:pPr>
            <a:r>
              <a:rPr lang="en-US" sz="1200" b="0" baseline="0" dirty="0" smtClean="0"/>
              <a:t>Please exit this module by clicking the Exit button at the top of this window.</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61</a:t>
            </a:fld>
            <a:endParaRPr lang="en-US" altLang="en-US" dirty="0"/>
          </a:p>
        </p:txBody>
      </p:sp>
    </p:spTree>
    <p:extLst>
      <p:ext uri="{BB962C8B-B14F-4D97-AF65-F5344CB8AC3E}">
        <p14:creationId xmlns:p14="http://schemas.microsoft.com/office/powerpoint/2010/main" val="323533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algn="l"/>
            <a:r>
              <a:rPr lang="en-US" sz="1200" b="1" dirty="0" smtClean="0"/>
              <a:t>Virginia</a:t>
            </a:r>
            <a:r>
              <a:rPr lang="en-US" sz="1200" b="1" baseline="0" dirty="0" smtClean="0"/>
              <a:t> is well on its way to achieving its Long-Term objective of being the Best-Managed State in the Nation, as evidenced by its AAA bond rating.  </a:t>
            </a:r>
          </a:p>
          <a:p>
            <a:pPr algn="l"/>
            <a:endParaRPr lang="en-US" sz="1200" b="1" baseline="0" dirty="0" smtClean="0"/>
          </a:p>
          <a:p>
            <a:pPr marL="171450" indent="-171450" algn="l">
              <a:buFont typeface="Arial" panose="020B0604020202020204" pitchFamily="34" charset="0"/>
              <a:buChar char="•"/>
            </a:pPr>
            <a:r>
              <a:rPr lang="en-US" sz="1200" dirty="0" smtClean="0"/>
              <a:t>Virginia's AAA bond rating, the highest rating attainable, is a reflection of the confidence placed in the Commonwealth's fiscal health, and a measure of a state's financial reputation as deemed by organizations such as </a:t>
            </a:r>
            <a:r>
              <a:rPr lang="en-US" sz="1200" u="sng" dirty="0" smtClean="0"/>
              <a:t>Standard &amp; Poor’s</a:t>
            </a:r>
            <a:r>
              <a:rPr lang="en-US" sz="1200" u="none" dirty="0" smtClean="0"/>
              <a:t>.</a:t>
            </a:r>
          </a:p>
          <a:p>
            <a:pPr marL="171450" indent="-171450" algn="l" rtl="0" eaLnBrk="0" fontAlgn="base" hangingPunct="0">
              <a:spcBef>
                <a:spcPct val="30000"/>
              </a:spcBef>
              <a:spcAft>
                <a:spcPct val="0"/>
              </a:spcAft>
              <a:buFont typeface="Arial" panose="020B0604020202020204" pitchFamily="34" charset="0"/>
              <a:buChar char="•"/>
            </a:pPr>
            <a:r>
              <a:rPr lang="en-US" sz="1200" kern="1200" dirty="0">
                <a:solidFill>
                  <a:schemeClr val="tx1"/>
                </a:solidFill>
                <a:latin typeface="Times New Roman" panose="02020603050405020304" pitchFamily="18" charset="0"/>
                <a:ea typeface="+mn-ea"/>
                <a:cs typeface="+mn-cs"/>
              </a:rPr>
              <a:t>A high bond rating makes the state's bonds more attractive to investors.</a:t>
            </a:r>
          </a:p>
          <a:p>
            <a:pPr marL="171450" indent="-171450" algn="l" rtl="0" eaLnBrk="0" fontAlgn="base" hangingPunct="0">
              <a:spcBef>
                <a:spcPct val="30000"/>
              </a:spcBef>
              <a:spcAft>
                <a:spcPct val="0"/>
              </a:spcAft>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mn-cs"/>
              </a:rPr>
              <a:t>In 2017, JLARC reported </a:t>
            </a:r>
            <a:r>
              <a:rPr lang="en-US" sz="1200" kern="1200" dirty="0">
                <a:solidFill>
                  <a:schemeClr val="tx1"/>
                </a:solidFill>
                <a:latin typeface="Times New Roman" panose="02020603050405020304" pitchFamily="18" charset="0"/>
                <a:ea typeface="+mn-ea"/>
                <a:cs typeface="+mn-cs"/>
              </a:rPr>
              <a:t>Virginia has held its AAA bond rating since 1938, longer than any other state.</a:t>
            </a:r>
            <a:endParaRPr lang="en-US" sz="1200" kern="1200" dirty="0" smtClean="0">
              <a:solidFill>
                <a:schemeClr val="tx1"/>
              </a:solidFill>
              <a:latin typeface="Times New Roman" panose="02020603050405020304" pitchFamily="18" charset="0"/>
              <a:ea typeface="+mn-ea"/>
              <a:cs typeface="+mn-cs"/>
            </a:endParaRPr>
          </a:p>
          <a:p>
            <a:pPr algn="l" defTabSz="955938">
              <a:defRPr/>
            </a:pPr>
            <a:endParaRPr lang="en-US" sz="1200" baseline="0" dirty="0" smtClean="0"/>
          </a:p>
          <a:p>
            <a:pPr algn="l" defTabSz="955938">
              <a:defRPr/>
            </a:pPr>
            <a:r>
              <a:rPr lang="en-US" sz="1200" baseline="0" dirty="0" smtClean="0"/>
              <a:t>SO VIRGINIA IS MAKING STRIDES TOWARDS BEING A BEST MANAGED STATE.</a:t>
            </a:r>
            <a:endParaRPr lang="en-US" sz="1200" b="1" dirty="0" smtClean="0"/>
          </a:p>
          <a:p>
            <a:pPr algn="l" defTabSz="955938">
              <a:defRPr/>
            </a:pPr>
            <a:endParaRPr lang="en-US" sz="1200" b="1"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7</a:t>
            </a:fld>
            <a:endParaRPr lang="en-US" altLang="en-US" dirty="0"/>
          </a:p>
        </p:txBody>
      </p:sp>
    </p:spTree>
    <p:extLst>
      <p:ext uri="{BB962C8B-B14F-4D97-AF65-F5344CB8AC3E}">
        <p14:creationId xmlns:p14="http://schemas.microsoft.com/office/powerpoint/2010/main" val="14924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marL="171450" indent="-171450" algn="l">
              <a:buFont typeface="Arial" panose="020B0604020202020204" pitchFamily="34" charset="0"/>
              <a:buChar char="•"/>
            </a:pPr>
            <a:r>
              <a:rPr lang="en-US" sz="1200" b="0" u="none" dirty="0" smtClean="0"/>
              <a:t>To attain the goal of being</a:t>
            </a:r>
            <a:r>
              <a:rPr lang="en-US" sz="1200" b="0" u="none" baseline="0" dirty="0" smtClean="0"/>
              <a:t> a “best-managed state,” </a:t>
            </a:r>
            <a:r>
              <a:rPr lang="en-US" sz="1200" b="0" u="none" dirty="0" smtClean="0"/>
              <a:t>whose role is it help Virginia achieve its long-term objectives?  </a:t>
            </a:r>
          </a:p>
          <a:p>
            <a:pPr marL="171450" indent="-171450" algn="l">
              <a:buFont typeface="Arial" panose="020B0604020202020204" pitchFamily="34" charset="0"/>
              <a:buChar char="•"/>
            </a:pPr>
            <a:r>
              <a:rPr lang="en-US" sz="1200" b="0" u="none" dirty="0" smtClean="0"/>
              <a:t>What actions or activities would you say are required to help Virginia maintain its AAA bond rating and</a:t>
            </a:r>
            <a:r>
              <a:rPr lang="en-US" sz="1200" b="0" u="none" baseline="0" dirty="0" smtClean="0"/>
              <a:t> achieve its long-term goal</a:t>
            </a:r>
            <a:r>
              <a:rPr lang="en-US" sz="1200" b="0" u="none" dirty="0" smtClean="0"/>
              <a:t>?</a:t>
            </a:r>
          </a:p>
          <a:p>
            <a:pPr algn="l"/>
            <a:endParaRPr lang="en-US" sz="1200" b="1" dirty="0"/>
          </a:p>
          <a:p>
            <a:pPr algn="l">
              <a:spcBef>
                <a:spcPts val="0"/>
              </a:spcBef>
            </a:pPr>
            <a:endParaRPr lang="en-US" b="1"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8</a:t>
            </a:fld>
            <a:endParaRPr lang="en-US" altLang="en-US" dirty="0"/>
          </a:p>
        </p:txBody>
      </p:sp>
    </p:spTree>
    <p:extLst>
      <p:ext uri="{BB962C8B-B14F-4D97-AF65-F5344CB8AC3E}">
        <p14:creationId xmlns:p14="http://schemas.microsoft.com/office/powerpoint/2010/main" val="337144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2183" y="4620251"/>
            <a:ext cx="5850835" cy="3780799"/>
          </a:xfrm>
          <a:prstGeom prst="rect">
            <a:avLst/>
          </a:prstGeom>
        </p:spPr>
        <p:txBody>
          <a:bodyPr lIns="95594" tIns="47796" rIns="95594" bIns="47796"/>
          <a:lstStyle/>
          <a:p>
            <a:pPr algn="l">
              <a:spcBef>
                <a:spcPts val="0"/>
              </a:spcBef>
            </a:pPr>
            <a:r>
              <a:rPr lang="en-US" sz="1200" dirty="0" smtClean="0">
                <a:solidFill>
                  <a:schemeClr val="tx1"/>
                </a:solidFill>
              </a:rPr>
              <a:t>I</a:t>
            </a:r>
            <a:r>
              <a:rPr lang="en-US" sz="1200" baseline="0" dirty="0" smtClean="0">
                <a:solidFill>
                  <a:schemeClr val="tx1"/>
                </a:solidFill>
              </a:rPr>
              <a:t>t </a:t>
            </a:r>
            <a:r>
              <a:rPr lang="en-US" sz="1200" dirty="0" smtClean="0">
                <a:solidFill>
                  <a:schemeClr val="tx1"/>
                </a:solidFill>
              </a:rPr>
              <a:t>is the RESPONSIBILITY OF GOVERNMENTAL LEADERSHIP</a:t>
            </a:r>
            <a:r>
              <a:rPr lang="en-US" sz="1200" baseline="0" dirty="0" smtClean="0">
                <a:solidFill>
                  <a:schemeClr val="tx1"/>
                </a:solidFill>
              </a:rPr>
              <a:t> </a:t>
            </a:r>
            <a:r>
              <a:rPr lang="en-US" sz="1200" dirty="0" smtClean="0">
                <a:solidFill>
                  <a:schemeClr val="tx1"/>
                </a:solidFill>
              </a:rPr>
              <a:t>and the ROLE OF EVERY STATE EMPLOYEE to help Virginia achieve</a:t>
            </a:r>
            <a:r>
              <a:rPr lang="en-US" sz="1200" baseline="0" dirty="0" smtClean="0">
                <a:solidFill>
                  <a:schemeClr val="tx1"/>
                </a:solidFill>
              </a:rPr>
              <a:t> its long-term objectives through establishing and maintaining an EFFECTIVE INTERNAL CONTROL SYSTEM</a:t>
            </a:r>
            <a:r>
              <a:rPr lang="en-US" sz="1200" dirty="0" smtClean="0">
                <a:solidFill>
                  <a:schemeClr val="tx1"/>
                </a:solidFill>
              </a:rPr>
              <a:t>, and</a:t>
            </a:r>
            <a:r>
              <a:rPr lang="en-US" sz="1200" baseline="0" dirty="0" smtClean="0">
                <a:solidFill>
                  <a:schemeClr val="tx1"/>
                </a:solidFill>
              </a:rPr>
              <a:t> to maintain </a:t>
            </a:r>
            <a:r>
              <a:rPr lang="en-US" sz="1200" dirty="0" smtClean="0">
                <a:solidFill>
                  <a:schemeClr val="tx1"/>
                </a:solidFill>
              </a:rPr>
              <a:t>integrity and objectivity</a:t>
            </a:r>
            <a:r>
              <a:rPr lang="en-US" sz="1200" baseline="0" dirty="0" smtClean="0">
                <a:solidFill>
                  <a:schemeClr val="tx1"/>
                </a:solidFill>
              </a:rPr>
              <a:t> in fiscal </a:t>
            </a:r>
            <a:r>
              <a:rPr lang="en-US" sz="1200" dirty="0" smtClean="0">
                <a:solidFill>
                  <a:schemeClr val="tx1"/>
                </a:solidFill>
              </a:rPr>
              <a:t>activities and reporting.</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9</a:t>
            </a:fld>
            <a:endParaRPr lang="en-US" altLang="en-US" dirty="0"/>
          </a:p>
        </p:txBody>
      </p:sp>
    </p:spTree>
    <p:extLst>
      <p:ext uri="{BB962C8B-B14F-4D97-AF65-F5344CB8AC3E}">
        <p14:creationId xmlns:p14="http://schemas.microsoft.com/office/powerpoint/2010/main" val="4113315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ctrTitle"/>
          </p:nvPr>
        </p:nvSpPr>
        <p:spPr>
          <a:xfrm>
            <a:off x="4267200" y="990600"/>
            <a:ext cx="4191000" cy="1676400"/>
          </a:xfrm>
        </p:spPr>
        <p:txBody>
          <a:bodyPr/>
          <a:lstStyle>
            <a:lvl1pPr algn="l">
              <a:defRPr/>
            </a:lvl1pPr>
          </a:lstStyle>
          <a:p>
            <a:pPr lvl="0"/>
            <a:r>
              <a:rPr lang="en-US" altLang="en-US" noProof="0"/>
              <a:t>Click to edit Master title style</a:t>
            </a:r>
          </a:p>
        </p:txBody>
      </p:sp>
      <p:sp>
        <p:nvSpPr>
          <p:cNvPr id="355331" name="Rectangle 3"/>
          <p:cNvSpPr>
            <a:spLocks noGrp="1" noChangeArrowheads="1"/>
          </p:cNvSpPr>
          <p:nvPr>
            <p:ph type="subTitle" idx="1"/>
          </p:nvPr>
        </p:nvSpPr>
        <p:spPr>
          <a:xfrm>
            <a:off x="4267200" y="2819400"/>
            <a:ext cx="4191000" cy="1219200"/>
          </a:xfrm>
        </p:spPr>
        <p:txBody>
          <a:bodyPr/>
          <a:lstStyle>
            <a:lvl1pPr marL="0" indent="0">
              <a:defRPr sz="2400">
                <a:solidFill>
                  <a:schemeClr val="bg1"/>
                </a:solidFill>
              </a:defRPr>
            </a:lvl1pPr>
          </a:lstStyle>
          <a:p>
            <a:pPr lvl="0"/>
            <a:r>
              <a:rPr lang="en-US" altLang="en-US" noProof="0"/>
              <a:t>Click to edit Master subtitle style</a:t>
            </a:r>
          </a:p>
        </p:txBody>
      </p:sp>
      <p:sp>
        <p:nvSpPr>
          <p:cNvPr id="355336" name="Text Box 8"/>
          <p:cNvSpPr txBox="1">
            <a:spLocks noChangeArrowheads="1"/>
          </p:cNvSpPr>
          <p:nvPr/>
        </p:nvSpPr>
        <p:spPr bwMode="auto">
          <a:xfrm>
            <a:off x="2936875" y="6689725"/>
            <a:ext cx="8731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00" dirty="0">
                <a:latin typeface="Arial" panose="020B0604020202020204" pitchFamily="34" charset="0"/>
              </a:rPr>
              <a:t>Photo by </a:t>
            </a:r>
            <a:r>
              <a:rPr lang="en-US" altLang="en-US" sz="500" dirty="0">
                <a:solidFill>
                  <a:srgbClr val="000000"/>
                </a:solidFill>
                <a:latin typeface="Arial" panose="020B0604020202020204" pitchFamily="34" charset="0"/>
              </a:rPr>
              <a:t>Karl </a:t>
            </a:r>
            <a:r>
              <a:rPr lang="en-US" altLang="en-US" sz="400" dirty="0">
                <a:solidFill>
                  <a:srgbClr val="000000"/>
                </a:solidFill>
                <a:latin typeface="Arial" panose="020B0604020202020204" pitchFamily="34" charset="0"/>
              </a:rPr>
              <a:t>Steinbrenner</a:t>
            </a:r>
            <a:endParaRPr lang="en-US" altLang="en-US" sz="500" dirty="0">
              <a:solidFill>
                <a:srgbClr val="000000"/>
              </a:solidFill>
              <a:latin typeface="Arial" panose="020B0604020202020204" pitchFamily="34" charset="0"/>
            </a:endParaRPr>
          </a:p>
        </p:txBody>
      </p:sp>
      <p:pic>
        <p:nvPicPr>
          <p:cNvPr id="355342" name="Picture 14" descr="DOA-Logo-PMS653&amp;blackdark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794375"/>
            <a:ext cx="2362200" cy="68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additive="base">
                                        <p:cTn id="7" dur="500" fill="hold"/>
                                        <p:tgtEl>
                                          <p:spTgt spid="355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53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utoUpdateAnimBg="0">
        <p:tmplLst>
          <p:tmpl lvl="1">
            <p:tnLst>
              <p:par>
                <p:cTn presetID="2" presetClass="entr" presetSubtype="8" fill="hold" nodeType="clickEffect">
                  <p:stCondLst>
                    <p:cond delay="0"/>
                  </p:stCondLst>
                  <p:childTnLst>
                    <p:set>
                      <p:cBhvr>
                        <p:cTn dur="1" fill="hold">
                          <p:stCondLst>
                            <p:cond delay="0"/>
                          </p:stCondLst>
                        </p:cTn>
                        <p:tgtEl>
                          <p:spTgt spid="355331"/>
                        </p:tgtEl>
                        <p:attrNameLst>
                          <p:attrName>style.visibility</p:attrName>
                        </p:attrNameLst>
                      </p:cBhvr>
                      <p:to>
                        <p:strVal val="visible"/>
                      </p:to>
                    </p:set>
                    <p:anim calcmode="lin" valueType="num">
                      <p:cBhvr additive="base">
                        <p:cTn dur="500" fill="hold"/>
                        <p:tgtEl>
                          <p:spTgt spid="355331"/>
                        </p:tgtEl>
                        <p:attrNameLst>
                          <p:attrName>ppt_x</p:attrName>
                        </p:attrNameLst>
                      </p:cBhvr>
                      <p:tavLst>
                        <p:tav tm="0">
                          <p:val>
                            <p:strVal val="0-#ppt_w/2"/>
                          </p:val>
                        </p:tav>
                        <p:tav tm="100000">
                          <p:val>
                            <p:strVal val="#ppt_x"/>
                          </p:val>
                        </p:tav>
                      </p:tavLst>
                    </p:anim>
                    <p:anim calcmode="lin" valueType="num">
                      <p:cBhvr additive="base">
                        <p:cTn dur="500" fill="hold"/>
                        <p:tgtEl>
                          <p:spTgt spid="35533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3F2FF91-C6FA-4FEE-A227-EA6C76919382}" type="datetime1">
              <a:rPr lang="en-US" altLang="en-US" smtClean="0"/>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4EF1D884-D805-4B7B-A5D7-3063BB36AD3F}" type="slidenum">
              <a:rPr lang="en-US" altLang="en-US"/>
              <a:pPr/>
              <a:t>‹#›</a:t>
            </a:fld>
            <a:endParaRPr lang="en-US" altLang="en-US" dirty="0"/>
          </a:p>
        </p:txBody>
      </p:sp>
    </p:spTree>
    <p:extLst>
      <p:ext uri="{BB962C8B-B14F-4D97-AF65-F5344CB8AC3E}">
        <p14:creationId xmlns:p14="http://schemas.microsoft.com/office/powerpoint/2010/main" val="375137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31A0BFE-7D9D-4A16-8AE2-36952FC1BB28}" type="datetime1">
              <a:rPr lang="en-US" altLang="en-US" smtClean="0"/>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5C60A3B2-D7A4-41A7-AA6B-9D91B61FB3C1}" type="slidenum">
              <a:rPr lang="en-US" altLang="en-US"/>
              <a:pPr/>
              <a:t>‹#›</a:t>
            </a:fld>
            <a:endParaRPr lang="en-US" altLang="en-US" dirty="0"/>
          </a:p>
        </p:txBody>
      </p:sp>
    </p:spTree>
    <p:extLst>
      <p:ext uri="{BB962C8B-B14F-4D97-AF65-F5344CB8AC3E}">
        <p14:creationId xmlns:p14="http://schemas.microsoft.com/office/powerpoint/2010/main" val="26600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9144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r>
              <a:rPr lang="en-US" dirty="0"/>
              <a:t>Click icon to add table</a:t>
            </a:r>
          </a:p>
        </p:txBody>
      </p:sp>
      <p:sp>
        <p:nvSpPr>
          <p:cNvPr id="4" name="Date Placeholder 3"/>
          <p:cNvSpPr>
            <a:spLocks noGrp="1"/>
          </p:cNvSpPr>
          <p:nvPr>
            <p:ph type="dt" sz="half" idx="10"/>
          </p:nvPr>
        </p:nvSpPr>
        <p:spPr>
          <a:xfrm>
            <a:off x="381000" y="6629400"/>
            <a:ext cx="1905000" cy="152400"/>
          </a:xfrm>
        </p:spPr>
        <p:txBody>
          <a:bodyPr/>
          <a:lstStyle>
            <a:lvl1pPr>
              <a:defRPr/>
            </a:lvl1pPr>
          </a:lstStyle>
          <a:p>
            <a:fld id="{2C7E494D-7EA0-446E-8E10-79D92D7D21D8}" type="datetime1">
              <a:rPr lang="en-US" altLang="en-US" smtClean="0"/>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a:xfrm>
            <a:off x="3124200" y="6629400"/>
            <a:ext cx="2895600" cy="152400"/>
          </a:xfrm>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a:xfrm>
            <a:off x="6781800" y="6629400"/>
            <a:ext cx="1905000" cy="228600"/>
          </a:xfrm>
        </p:spPr>
        <p:txBody>
          <a:bodyPr/>
          <a:lstStyle>
            <a:lvl1pPr>
              <a:defRPr/>
            </a:lvl1pPr>
          </a:lstStyle>
          <a:p>
            <a:fld id="{FF08D380-FFB3-4E82-AA4C-0937F65483E0}" type="slidenum">
              <a:rPr lang="en-US" altLang="en-US"/>
              <a:pPr/>
              <a:t>‹#›</a:t>
            </a:fld>
            <a:endParaRPr lang="en-US" altLang="en-US" dirty="0"/>
          </a:p>
        </p:txBody>
      </p:sp>
    </p:spTree>
    <p:extLst>
      <p:ext uri="{BB962C8B-B14F-4D97-AF65-F5344CB8AC3E}">
        <p14:creationId xmlns:p14="http://schemas.microsoft.com/office/powerpoint/2010/main" val="1316139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9144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495800"/>
          </a:xfrm>
        </p:spPr>
        <p:txBody>
          <a:bodyPr/>
          <a:lstStyle/>
          <a:p>
            <a:r>
              <a:rPr lang="en-US" dirty="0"/>
              <a:t>Click icon to add chart</a:t>
            </a:r>
          </a:p>
        </p:txBody>
      </p:sp>
      <p:sp>
        <p:nvSpPr>
          <p:cNvPr id="5" name="Date Placeholder 4"/>
          <p:cNvSpPr>
            <a:spLocks noGrp="1"/>
          </p:cNvSpPr>
          <p:nvPr>
            <p:ph type="dt" sz="half" idx="10"/>
          </p:nvPr>
        </p:nvSpPr>
        <p:spPr>
          <a:xfrm>
            <a:off x="381000" y="6629400"/>
            <a:ext cx="1905000" cy="152400"/>
          </a:xfrm>
        </p:spPr>
        <p:txBody>
          <a:bodyPr/>
          <a:lstStyle>
            <a:lvl1pPr>
              <a:defRPr/>
            </a:lvl1pPr>
          </a:lstStyle>
          <a:p>
            <a:fld id="{27B43204-DBD3-4281-8730-370C2623CFA8}" type="datetime1">
              <a:rPr lang="en-US" altLang="en-US" smtClean="0"/>
              <a:t>2/12/2019</a:t>
            </a:fld>
            <a:endParaRPr lang="en-US" altLang="en-US" sz="1400" dirty="0">
              <a:latin typeface="Arial" panose="020B0604020202020204" pitchFamily="34" charset="0"/>
            </a:endParaRPr>
          </a:p>
        </p:txBody>
      </p:sp>
      <p:sp>
        <p:nvSpPr>
          <p:cNvPr id="6" name="Footer Placeholder 5"/>
          <p:cNvSpPr>
            <a:spLocks noGrp="1"/>
          </p:cNvSpPr>
          <p:nvPr>
            <p:ph type="ftr" sz="quarter" idx="11"/>
          </p:nvPr>
        </p:nvSpPr>
        <p:spPr>
          <a:xfrm>
            <a:off x="3124200" y="6629400"/>
            <a:ext cx="2895600" cy="152400"/>
          </a:xfrm>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7" name="Slide Number Placeholder 6"/>
          <p:cNvSpPr>
            <a:spLocks noGrp="1"/>
          </p:cNvSpPr>
          <p:nvPr>
            <p:ph type="sldNum" sz="quarter" idx="12"/>
          </p:nvPr>
        </p:nvSpPr>
        <p:spPr>
          <a:xfrm>
            <a:off x="6781800" y="6629400"/>
            <a:ext cx="1905000" cy="228600"/>
          </a:xfrm>
        </p:spPr>
        <p:txBody>
          <a:bodyPr/>
          <a:lstStyle>
            <a:lvl1pPr>
              <a:defRPr/>
            </a:lvl1pPr>
          </a:lstStyle>
          <a:p>
            <a:fld id="{252A50FC-7731-4F59-A0AD-68BBF3DA16A2}" type="slidenum">
              <a:rPr lang="en-US" altLang="en-US"/>
              <a:pPr/>
              <a:t>‹#›</a:t>
            </a:fld>
            <a:endParaRPr lang="en-US" altLang="en-US" dirty="0"/>
          </a:p>
        </p:txBody>
      </p:sp>
    </p:spTree>
    <p:extLst>
      <p:ext uri="{BB962C8B-B14F-4D97-AF65-F5344CB8AC3E}">
        <p14:creationId xmlns:p14="http://schemas.microsoft.com/office/powerpoint/2010/main" val="325646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8CDA104-4B0D-4A1D-BB69-9941CE35FEA9}" type="datetime1">
              <a:rPr lang="en-US" altLang="en-US" smtClean="0"/>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B2FD608B-9CFD-472F-B2D4-D232788670D5}" type="slidenum">
              <a:rPr lang="en-US" altLang="en-US"/>
              <a:pPr/>
              <a:t>‹#›</a:t>
            </a:fld>
            <a:endParaRPr lang="en-US" altLang="en-US" dirty="0"/>
          </a:p>
        </p:txBody>
      </p:sp>
    </p:spTree>
    <p:extLst>
      <p:ext uri="{BB962C8B-B14F-4D97-AF65-F5344CB8AC3E}">
        <p14:creationId xmlns:p14="http://schemas.microsoft.com/office/powerpoint/2010/main" val="288212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F94B7FA5-BCB6-4B63-85F1-C1DA1C6AAAC1}" type="datetime1">
              <a:rPr lang="en-US" altLang="en-US" smtClean="0"/>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FCDCE46B-5F8C-4E2D-929C-040D686FB120}" type="slidenum">
              <a:rPr lang="en-US" altLang="en-US"/>
              <a:pPr/>
              <a:t>‹#›</a:t>
            </a:fld>
            <a:endParaRPr lang="en-US" altLang="en-US" dirty="0"/>
          </a:p>
        </p:txBody>
      </p:sp>
    </p:spTree>
    <p:extLst>
      <p:ext uri="{BB962C8B-B14F-4D97-AF65-F5344CB8AC3E}">
        <p14:creationId xmlns:p14="http://schemas.microsoft.com/office/powerpoint/2010/main" val="133952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E1B0397-DC9B-4B1E-AB29-5C2B21BD07EB}" type="datetime1">
              <a:rPr lang="en-US" altLang="en-US" smtClean="0"/>
              <a:t>2/12/2019</a:t>
            </a:fld>
            <a:endParaRPr lang="en-US" altLang="en-US" sz="1400" dirty="0">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D6893E08-EDE4-4EB0-A5A0-DB8D4A303D64}" type="slidenum">
              <a:rPr lang="en-US" altLang="en-US"/>
              <a:pPr/>
              <a:t>‹#›</a:t>
            </a:fld>
            <a:endParaRPr lang="en-US" altLang="en-US" dirty="0"/>
          </a:p>
        </p:txBody>
      </p:sp>
    </p:spTree>
    <p:extLst>
      <p:ext uri="{BB962C8B-B14F-4D97-AF65-F5344CB8AC3E}">
        <p14:creationId xmlns:p14="http://schemas.microsoft.com/office/powerpoint/2010/main" val="46531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A26DB80-F5E5-45E8-BBE0-DE42312B22E3}" type="datetime1">
              <a:rPr lang="en-US" altLang="en-US" smtClean="0"/>
              <a:t>2/12/2019</a:t>
            </a:fld>
            <a:endParaRPr lang="en-US" altLang="en-US" sz="1400" dirty="0">
              <a:latin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fld id="{8365FAAC-297E-42B7-91B2-B89DEE9F527B}" type="slidenum">
              <a:rPr lang="en-US" altLang="en-US"/>
              <a:pPr/>
              <a:t>‹#›</a:t>
            </a:fld>
            <a:endParaRPr lang="en-US" altLang="en-US" dirty="0"/>
          </a:p>
        </p:txBody>
      </p:sp>
    </p:spTree>
    <p:extLst>
      <p:ext uri="{BB962C8B-B14F-4D97-AF65-F5344CB8AC3E}">
        <p14:creationId xmlns:p14="http://schemas.microsoft.com/office/powerpoint/2010/main" val="96994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1CE6AAD-1E3A-42A9-A25B-1E113BA126E0}" type="datetime1">
              <a:rPr lang="en-US" altLang="en-US" smtClean="0"/>
              <a:t>2/12/2019</a:t>
            </a:fld>
            <a:endParaRPr lang="en-US" altLang="en-US" sz="1400" dirty="0">
              <a:latin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fld id="{79114198-F90A-4973-899A-1C4AA8698C42}" type="slidenum">
              <a:rPr lang="en-US" altLang="en-US"/>
              <a:pPr/>
              <a:t>‹#›</a:t>
            </a:fld>
            <a:endParaRPr lang="en-US" altLang="en-US" dirty="0"/>
          </a:p>
        </p:txBody>
      </p:sp>
    </p:spTree>
    <p:extLst>
      <p:ext uri="{BB962C8B-B14F-4D97-AF65-F5344CB8AC3E}">
        <p14:creationId xmlns:p14="http://schemas.microsoft.com/office/powerpoint/2010/main" val="149897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0307B9C-419E-42A2-A2CF-848118EA44C9}" type="datetime1">
              <a:rPr lang="en-US" altLang="en-US" smtClean="0"/>
              <a:t>2/12/2019</a:t>
            </a:fld>
            <a:endParaRPr lang="en-US" altLang="en-US" sz="1400" dirty="0">
              <a:latin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fld id="{BC3B4034-E8CB-4F0F-B278-3B075087C659}" type="slidenum">
              <a:rPr lang="en-US" altLang="en-US"/>
              <a:pPr/>
              <a:t>‹#›</a:t>
            </a:fld>
            <a:endParaRPr lang="en-US" altLang="en-US" dirty="0"/>
          </a:p>
        </p:txBody>
      </p:sp>
    </p:spTree>
    <p:extLst>
      <p:ext uri="{BB962C8B-B14F-4D97-AF65-F5344CB8AC3E}">
        <p14:creationId xmlns:p14="http://schemas.microsoft.com/office/powerpoint/2010/main" val="254497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7E4BAA4F-DC13-496D-AFE8-D198CFFD4ADF}" type="datetime1">
              <a:rPr lang="en-US" altLang="en-US" smtClean="0"/>
              <a:t>2/12/2019</a:t>
            </a:fld>
            <a:endParaRPr lang="en-US" altLang="en-US" sz="1400" dirty="0">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E406C42E-E0C8-4AA7-8CFF-B72797698AED}" type="slidenum">
              <a:rPr lang="en-US" altLang="en-US"/>
              <a:pPr/>
              <a:t>‹#›</a:t>
            </a:fld>
            <a:endParaRPr lang="en-US" altLang="en-US" dirty="0"/>
          </a:p>
        </p:txBody>
      </p:sp>
    </p:spTree>
    <p:extLst>
      <p:ext uri="{BB962C8B-B14F-4D97-AF65-F5344CB8AC3E}">
        <p14:creationId xmlns:p14="http://schemas.microsoft.com/office/powerpoint/2010/main" val="41267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DF730711-C09C-420A-AE67-093C37842B36}" type="datetime1">
              <a:rPr lang="en-US" altLang="en-US" smtClean="0"/>
              <a:t>2/12/2019</a:t>
            </a:fld>
            <a:endParaRPr lang="en-US" altLang="en-US" sz="1400" dirty="0">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D160B0DB-12C5-4B05-BA75-5207C0F8AAAA}" type="slidenum">
              <a:rPr lang="en-US" altLang="en-US"/>
              <a:pPr/>
              <a:t>‹#›</a:t>
            </a:fld>
            <a:endParaRPr lang="en-US" altLang="en-US" dirty="0"/>
          </a:p>
        </p:txBody>
      </p:sp>
    </p:spTree>
    <p:extLst>
      <p:ext uri="{BB962C8B-B14F-4D97-AF65-F5344CB8AC3E}">
        <p14:creationId xmlns:p14="http://schemas.microsoft.com/office/powerpoint/2010/main" val="252840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4308" name="Rectangle 4"/>
          <p:cNvSpPr>
            <a:spLocks noGrp="1" noChangeArrowheads="1"/>
          </p:cNvSpPr>
          <p:nvPr>
            <p:ph type="dt" sz="half" idx="2"/>
          </p:nvPr>
        </p:nvSpPr>
        <p:spPr bwMode="auto">
          <a:xfrm>
            <a:off x="381000" y="66294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900">
                <a:solidFill>
                  <a:schemeClr val="bg1"/>
                </a:solidFill>
                <a:ea typeface="+mn-ea"/>
              </a:defRPr>
            </a:lvl1pPr>
          </a:lstStyle>
          <a:p>
            <a:fld id="{F4FB0097-8065-4DE4-950F-92985EEEAA52}" type="datetime1">
              <a:rPr lang="en-US" altLang="en-US" smtClean="0"/>
              <a:t>2/12/2019</a:t>
            </a:fld>
            <a:endParaRPr lang="en-US" altLang="en-US" sz="1400" dirty="0">
              <a:latin typeface="Arial" panose="020B0604020202020204" pitchFamily="34" charset="0"/>
            </a:endParaRPr>
          </a:p>
        </p:txBody>
      </p:sp>
      <p:sp>
        <p:nvSpPr>
          <p:cNvPr id="354309" name="Rectangle 5"/>
          <p:cNvSpPr>
            <a:spLocks noGrp="1" noChangeArrowheads="1"/>
          </p:cNvSpPr>
          <p:nvPr>
            <p:ph type="ftr" sz="quarter" idx="3"/>
          </p:nvPr>
        </p:nvSpPr>
        <p:spPr bwMode="auto">
          <a:xfrm>
            <a:off x="3124200" y="6629400"/>
            <a:ext cx="2895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solidFill>
                  <a:schemeClr val="bg1"/>
                </a:solidFill>
                <a:ea typeface="+mn-ea"/>
              </a:defRPr>
            </a:lvl1pPr>
          </a:lstStyle>
          <a:p>
            <a:r>
              <a:rPr lang="en-US" altLang="en-US" dirty="0"/>
              <a:t>Department Name</a:t>
            </a:r>
            <a:endParaRPr lang="en-US" altLang="en-US" sz="1400" dirty="0">
              <a:latin typeface="Arial" panose="020B0604020202020204" pitchFamily="34" charset="0"/>
            </a:endParaRPr>
          </a:p>
        </p:txBody>
      </p:sp>
      <p:sp>
        <p:nvSpPr>
          <p:cNvPr id="354310" name="Rectangle 6"/>
          <p:cNvSpPr>
            <a:spLocks noGrp="1" noChangeArrowheads="1"/>
          </p:cNvSpPr>
          <p:nvPr>
            <p:ph type="sldNum" sz="quarter" idx="4"/>
          </p:nvPr>
        </p:nvSpPr>
        <p:spPr bwMode="auto">
          <a:xfrm>
            <a:off x="67818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b="1">
                <a:solidFill>
                  <a:schemeClr val="bg1"/>
                </a:solidFill>
                <a:ea typeface="+mn-ea"/>
              </a:defRPr>
            </a:lvl1pPr>
          </a:lstStyle>
          <a:p>
            <a:fld id="{F6BF4A4E-7818-494D-A804-901488E6B7F3}" type="slidenum">
              <a:rPr lang="en-US" altLang="en-US"/>
              <a:pPr/>
              <a:t>‹#›</a:t>
            </a:fld>
            <a:endParaRPr lang="en-US" altLang="en-US" dirty="0"/>
          </a:p>
        </p:txBody>
      </p:sp>
      <p:sp>
        <p:nvSpPr>
          <p:cNvPr id="354306" name="Rectangle 2"/>
          <p:cNvSpPr>
            <a:spLocks noGrp="1" noChangeArrowheads="1"/>
          </p:cNvSpPr>
          <p:nvPr>
            <p:ph type="title"/>
          </p:nvPr>
        </p:nvSpPr>
        <p:spPr bwMode="auto">
          <a:xfrm>
            <a:off x="2514600" y="381000"/>
            <a:ext cx="617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354320" name="Picture 16" descr="DOA-Logo-PMS653&amp;blackdarkes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231775"/>
            <a:ext cx="2362200" cy="6826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 calcmode="lin" valueType="num">
                                      <p:cBhvr additive="base">
                                        <p:cTn id="7" dur="500" fill="hold"/>
                                        <p:tgtEl>
                                          <p:spTgt spid="354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43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4307">
                                            <p:txEl>
                                              <p:pRg st="1" end="1"/>
                                            </p:txEl>
                                          </p:spTgt>
                                        </p:tgtEl>
                                        <p:attrNameLst>
                                          <p:attrName>style.visibility</p:attrName>
                                        </p:attrNameLst>
                                      </p:cBhvr>
                                      <p:to>
                                        <p:strVal val="visible"/>
                                      </p:to>
                                    </p:set>
                                    <p:anim calcmode="lin" valueType="num">
                                      <p:cBhvr additive="base">
                                        <p:cTn id="11" dur="500" fill="hold"/>
                                        <p:tgtEl>
                                          <p:spTgt spid="3543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43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4307">
                                            <p:txEl>
                                              <p:pRg st="2" end="2"/>
                                            </p:txEl>
                                          </p:spTgt>
                                        </p:tgtEl>
                                        <p:attrNameLst>
                                          <p:attrName>style.visibility</p:attrName>
                                        </p:attrNameLst>
                                      </p:cBhvr>
                                      <p:to>
                                        <p:strVal val="visible"/>
                                      </p:to>
                                    </p:set>
                                    <p:anim calcmode="lin" valueType="num">
                                      <p:cBhvr additive="base">
                                        <p:cTn id="15" dur="500" fill="hold"/>
                                        <p:tgtEl>
                                          <p:spTgt spid="3543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43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4307">
                                            <p:txEl>
                                              <p:pRg st="3" end="3"/>
                                            </p:txEl>
                                          </p:spTgt>
                                        </p:tgtEl>
                                        <p:attrNameLst>
                                          <p:attrName>style.visibility</p:attrName>
                                        </p:attrNameLst>
                                      </p:cBhvr>
                                      <p:to>
                                        <p:strVal val="visible"/>
                                      </p:to>
                                    </p:set>
                                    <p:anim calcmode="lin" valueType="num">
                                      <p:cBhvr additive="base">
                                        <p:cTn id="19" dur="500" fill="hold"/>
                                        <p:tgtEl>
                                          <p:spTgt spid="3543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430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54307">
                                            <p:txEl>
                                              <p:pRg st="4" end="4"/>
                                            </p:txEl>
                                          </p:spTgt>
                                        </p:tgtEl>
                                        <p:attrNameLst>
                                          <p:attrName>style.visibility</p:attrName>
                                        </p:attrNameLst>
                                      </p:cBhvr>
                                      <p:to>
                                        <p:strVal val="visible"/>
                                      </p:to>
                                    </p:set>
                                    <p:anim calcmode="lin" valueType="num">
                                      <p:cBhvr additive="base">
                                        <p:cTn id="23" dur="500" fill="hold"/>
                                        <p:tgtEl>
                                          <p:spTgt spid="35430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54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autoUpdateAnimBg="0">
        <p:tmplLst>
          <p:tmpl lvl="1">
            <p:tnLst>
              <p:par>
                <p:cTn presetID="2" presetClass="entr" presetSubtype="8" fill="hold" nodeType="clickEffect">
                  <p:stCondLst>
                    <p:cond delay="0"/>
                  </p:stCondLst>
                  <p:childTnLst>
                    <p:set>
                      <p:cBhvr>
                        <p:cTn dur="1" fill="hold">
                          <p:stCondLst>
                            <p:cond delay="0"/>
                          </p:stCondLst>
                        </p:cTn>
                        <p:tgtEl>
                          <p:spTgt spid="354307"/>
                        </p:tgtEl>
                        <p:attrNameLst>
                          <p:attrName>style.visibility</p:attrName>
                        </p:attrNameLst>
                      </p:cBhvr>
                      <p:to>
                        <p:strVal val="visible"/>
                      </p:to>
                    </p:set>
                    <p:anim calcmode="lin" valueType="num">
                      <p:cBhvr additive="base">
                        <p:cTn dur="500" fill="hold"/>
                        <p:tgtEl>
                          <p:spTgt spid="354307"/>
                        </p:tgtEl>
                        <p:attrNameLst>
                          <p:attrName>ppt_x</p:attrName>
                        </p:attrNameLst>
                      </p:cBhvr>
                      <p:tavLst>
                        <p:tav tm="0">
                          <p:val>
                            <p:strVal val="0-#ppt_w/2"/>
                          </p:val>
                        </p:tav>
                        <p:tav tm="100000">
                          <p:val>
                            <p:strVal val="#ppt_x"/>
                          </p:val>
                        </p:tav>
                      </p:tavLst>
                    </p:anim>
                    <p:anim calcmode="lin" valueType="num">
                      <p:cBhvr additive="base">
                        <p:cTn dur="500" fill="hold"/>
                        <p:tgtEl>
                          <p:spTgt spid="35430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54307"/>
                        </p:tgtEl>
                        <p:attrNameLst>
                          <p:attrName>style.visibility</p:attrName>
                        </p:attrNameLst>
                      </p:cBhvr>
                      <p:to>
                        <p:strVal val="visible"/>
                      </p:to>
                    </p:set>
                    <p:anim calcmode="lin" valueType="num">
                      <p:cBhvr additive="base">
                        <p:cTn dur="500" fill="hold"/>
                        <p:tgtEl>
                          <p:spTgt spid="354307"/>
                        </p:tgtEl>
                        <p:attrNameLst>
                          <p:attrName>ppt_x</p:attrName>
                        </p:attrNameLst>
                      </p:cBhvr>
                      <p:tavLst>
                        <p:tav tm="0">
                          <p:val>
                            <p:strVal val="0-#ppt_w/2"/>
                          </p:val>
                        </p:tav>
                        <p:tav tm="100000">
                          <p:val>
                            <p:strVal val="#ppt_x"/>
                          </p:val>
                        </p:tav>
                      </p:tavLst>
                    </p:anim>
                    <p:anim calcmode="lin" valueType="num">
                      <p:cBhvr additive="base">
                        <p:cTn dur="500" fill="hold"/>
                        <p:tgtEl>
                          <p:spTgt spid="35430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54307"/>
                        </p:tgtEl>
                        <p:attrNameLst>
                          <p:attrName>style.visibility</p:attrName>
                        </p:attrNameLst>
                      </p:cBhvr>
                      <p:to>
                        <p:strVal val="visible"/>
                      </p:to>
                    </p:set>
                    <p:anim calcmode="lin" valueType="num">
                      <p:cBhvr additive="base">
                        <p:cTn dur="500" fill="hold"/>
                        <p:tgtEl>
                          <p:spTgt spid="354307"/>
                        </p:tgtEl>
                        <p:attrNameLst>
                          <p:attrName>ppt_x</p:attrName>
                        </p:attrNameLst>
                      </p:cBhvr>
                      <p:tavLst>
                        <p:tav tm="0">
                          <p:val>
                            <p:strVal val="0-#ppt_w/2"/>
                          </p:val>
                        </p:tav>
                        <p:tav tm="100000">
                          <p:val>
                            <p:strVal val="#ppt_x"/>
                          </p:val>
                        </p:tav>
                      </p:tavLst>
                    </p:anim>
                    <p:anim calcmode="lin" valueType="num">
                      <p:cBhvr additive="base">
                        <p:cTn dur="500" fill="hold"/>
                        <p:tgtEl>
                          <p:spTgt spid="35430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54307"/>
                        </p:tgtEl>
                        <p:attrNameLst>
                          <p:attrName>style.visibility</p:attrName>
                        </p:attrNameLst>
                      </p:cBhvr>
                      <p:to>
                        <p:strVal val="visible"/>
                      </p:to>
                    </p:set>
                    <p:anim calcmode="lin" valueType="num">
                      <p:cBhvr additive="base">
                        <p:cTn dur="500" fill="hold"/>
                        <p:tgtEl>
                          <p:spTgt spid="354307"/>
                        </p:tgtEl>
                        <p:attrNameLst>
                          <p:attrName>ppt_x</p:attrName>
                        </p:attrNameLst>
                      </p:cBhvr>
                      <p:tavLst>
                        <p:tav tm="0">
                          <p:val>
                            <p:strVal val="0-#ppt_w/2"/>
                          </p:val>
                        </p:tav>
                        <p:tav tm="100000">
                          <p:val>
                            <p:strVal val="#ppt_x"/>
                          </p:val>
                        </p:tav>
                      </p:tavLst>
                    </p:anim>
                    <p:anim calcmode="lin" valueType="num">
                      <p:cBhvr additive="base">
                        <p:cTn dur="500" fill="hold"/>
                        <p:tgtEl>
                          <p:spTgt spid="35430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54307"/>
                        </p:tgtEl>
                        <p:attrNameLst>
                          <p:attrName>style.visibility</p:attrName>
                        </p:attrNameLst>
                      </p:cBhvr>
                      <p:to>
                        <p:strVal val="visible"/>
                      </p:to>
                    </p:set>
                    <p:anim calcmode="lin" valueType="num">
                      <p:cBhvr additive="base">
                        <p:cTn dur="500" fill="hold"/>
                        <p:tgtEl>
                          <p:spTgt spid="354307"/>
                        </p:tgtEl>
                        <p:attrNameLst>
                          <p:attrName>ppt_x</p:attrName>
                        </p:attrNameLst>
                      </p:cBhvr>
                      <p:tavLst>
                        <p:tav tm="0">
                          <p:val>
                            <p:strVal val="0-#ppt_w/2"/>
                          </p:val>
                        </p:tav>
                        <p:tav tm="100000">
                          <p:val>
                            <p:strVal val="#ppt_x"/>
                          </p:val>
                        </p:tav>
                      </p:tavLst>
                    </p:anim>
                    <p:anim calcmode="lin" valueType="num">
                      <p:cBhvr additive="base">
                        <p:cTn dur="500" fill="hold"/>
                        <p:tgtEl>
                          <p:spTgt spid="354307"/>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r" rtl="0" eaLnBrk="1" fontAlgn="base" hangingPunct="1">
        <a:spcBef>
          <a:spcPct val="0"/>
        </a:spcBef>
        <a:spcAft>
          <a:spcPct val="0"/>
        </a:spcAft>
        <a:defRPr sz="3200" b="1" kern="1200">
          <a:solidFill>
            <a:schemeClr val="bg1"/>
          </a:solidFill>
          <a:latin typeface="+mj-lt"/>
          <a:ea typeface="+mj-ea"/>
          <a:cs typeface="+mj-cs"/>
        </a:defRPr>
      </a:lvl1pPr>
      <a:lvl2pPr algn="r" rtl="0" eaLnBrk="1" fontAlgn="base" hangingPunct="1">
        <a:spcBef>
          <a:spcPct val="0"/>
        </a:spcBef>
        <a:spcAft>
          <a:spcPct val="0"/>
        </a:spcAft>
        <a:defRPr sz="3200" b="1">
          <a:solidFill>
            <a:schemeClr val="bg1"/>
          </a:solidFill>
          <a:latin typeface="Palatino" pitchFamily="8" charset="0"/>
          <a:ea typeface="Osaka" pitchFamily="8" charset="-128"/>
        </a:defRPr>
      </a:lvl2pPr>
      <a:lvl3pPr algn="r" rtl="0" eaLnBrk="1" fontAlgn="base" hangingPunct="1">
        <a:spcBef>
          <a:spcPct val="0"/>
        </a:spcBef>
        <a:spcAft>
          <a:spcPct val="0"/>
        </a:spcAft>
        <a:defRPr sz="3200" b="1">
          <a:solidFill>
            <a:schemeClr val="bg1"/>
          </a:solidFill>
          <a:latin typeface="Palatino" pitchFamily="8" charset="0"/>
          <a:ea typeface="Osaka" pitchFamily="8" charset="-128"/>
        </a:defRPr>
      </a:lvl3pPr>
      <a:lvl4pPr algn="r" rtl="0" eaLnBrk="1" fontAlgn="base" hangingPunct="1">
        <a:spcBef>
          <a:spcPct val="0"/>
        </a:spcBef>
        <a:spcAft>
          <a:spcPct val="0"/>
        </a:spcAft>
        <a:defRPr sz="3200" b="1">
          <a:solidFill>
            <a:schemeClr val="bg1"/>
          </a:solidFill>
          <a:latin typeface="Palatino" pitchFamily="8" charset="0"/>
          <a:ea typeface="Osaka" pitchFamily="8" charset="-128"/>
        </a:defRPr>
      </a:lvl4pPr>
      <a:lvl5pPr algn="r" rtl="0" eaLnBrk="1" fontAlgn="base" hangingPunct="1">
        <a:spcBef>
          <a:spcPct val="0"/>
        </a:spcBef>
        <a:spcAft>
          <a:spcPct val="0"/>
        </a:spcAft>
        <a:defRPr sz="3200" b="1">
          <a:solidFill>
            <a:schemeClr val="bg1"/>
          </a:solidFill>
          <a:latin typeface="Palatino" pitchFamily="8" charset="0"/>
          <a:ea typeface="Osaka" pitchFamily="8" charset="-128"/>
        </a:defRPr>
      </a:lvl5pPr>
      <a:lvl6pPr marL="457200" algn="r" rtl="0" eaLnBrk="1" fontAlgn="base" hangingPunct="1">
        <a:spcBef>
          <a:spcPct val="0"/>
        </a:spcBef>
        <a:spcAft>
          <a:spcPct val="0"/>
        </a:spcAft>
        <a:defRPr sz="3200" b="1">
          <a:solidFill>
            <a:schemeClr val="bg1"/>
          </a:solidFill>
          <a:latin typeface="Palatino" pitchFamily="8" charset="0"/>
          <a:ea typeface="Osaka" pitchFamily="8" charset="-128"/>
        </a:defRPr>
      </a:lvl6pPr>
      <a:lvl7pPr marL="914400" algn="r" rtl="0" eaLnBrk="1" fontAlgn="base" hangingPunct="1">
        <a:spcBef>
          <a:spcPct val="0"/>
        </a:spcBef>
        <a:spcAft>
          <a:spcPct val="0"/>
        </a:spcAft>
        <a:defRPr sz="3200" b="1">
          <a:solidFill>
            <a:schemeClr val="bg1"/>
          </a:solidFill>
          <a:latin typeface="Palatino" pitchFamily="8" charset="0"/>
          <a:ea typeface="Osaka" pitchFamily="8" charset="-128"/>
        </a:defRPr>
      </a:lvl7pPr>
      <a:lvl8pPr marL="1371600" algn="r" rtl="0" eaLnBrk="1" fontAlgn="base" hangingPunct="1">
        <a:spcBef>
          <a:spcPct val="0"/>
        </a:spcBef>
        <a:spcAft>
          <a:spcPct val="0"/>
        </a:spcAft>
        <a:defRPr sz="3200" b="1">
          <a:solidFill>
            <a:schemeClr val="bg1"/>
          </a:solidFill>
          <a:latin typeface="Palatino" pitchFamily="8" charset="0"/>
          <a:ea typeface="Osaka" pitchFamily="8" charset="-128"/>
        </a:defRPr>
      </a:lvl8pPr>
      <a:lvl9pPr marL="1828800" algn="r" rtl="0" eaLnBrk="1" fontAlgn="base" hangingPunct="1">
        <a:spcBef>
          <a:spcPct val="0"/>
        </a:spcBef>
        <a:spcAft>
          <a:spcPct val="0"/>
        </a:spcAft>
        <a:defRPr sz="3200" b="1">
          <a:solidFill>
            <a:schemeClr val="bg1"/>
          </a:solidFill>
          <a:latin typeface="Palatino" pitchFamily="8" charset="0"/>
          <a:ea typeface="Osaka" pitchFamily="8" charset="-128"/>
        </a:defRPr>
      </a:lvl9pPr>
    </p:titleStyle>
    <p:bodyStyle>
      <a:lvl1pPr marL="342900" indent="-342900" algn="l" rtl="0" eaLnBrk="1" fontAlgn="base" hangingPunct="1">
        <a:spcBef>
          <a:spcPct val="20000"/>
        </a:spcBef>
        <a:spcAft>
          <a:spcPct val="0"/>
        </a:spcAft>
        <a:defRPr sz="3200" kern="1200">
          <a:solidFill>
            <a:srgbClr val="0B317A"/>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9.JPG"/><Relationship Id="rId4" Type="http://schemas.openxmlformats.org/officeDocument/2006/relationships/hyperlink" Target="http://vaperforms.virginia.gov/indicators/govtCitizens/bondRating.php"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s://www.coso.org/Documents/2014-2-10-COSO-Thought-Paper.pdf" TargetMode="Externa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5.xml"/><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7.xm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23.xml"/><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G"/><Relationship Id="rId4" Type="http://schemas.openxmlformats.org/officeDocument/2006/relationships/hyperlink" Target="https://www.coso.org/Documents/2014-2-10-COSO-Thought-Paper.pdf" TargetMode="Externa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30.xml"/><Relationship Id="rId9" Type="http://schemas.microsoft.com/office/2007/relationships/diagramDrawing" Target="../diagrams/drawing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8.JPG"/><Relationship Id="rId4" Type="http://schemas.openxmlformats.org/officeDocument/2006/relationships/hyperlink" Target="https://www.agacgfm.org/Intergov/Fraud-Prevention/Fraud-Awareness-Mitigation/Mitigation-Controls.aspx"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www.coso.org/Documents/2014-2-10-COSO-Thought-Paper.pdf"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www.doa.virginia.gov/Financial_Reporting/ARMICS/ARMICS_Standards.pdf"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47.xml"/><Relationship Id="rId9" Type="http://schemas.microsoft.com/office/2007/relationships/diagramDrawing" Target="../diagrams/drawing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hyperlink" Target="https://www.gao.gov/assets/670/665712.pdf" TargetMode="Externa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hyperlink" Target="https://www.doa.virginia.gov/reference/CAPP/CAPP_Topics_Cardinal/10305.pdf" TargetMode="External"/><Relationship Id="rId4" Type="http://schemas.openxmlformats.org/officeDocument/2006/relationships/hyperlink" Target="https://www.doa.virginia.gov/reference.shtml#ARMICS"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JPG"/><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8" Type="http://schemas.openxmlformats.org/officeDocument/2006/relationships/hyperlink" Target="http://vaperforms.virginia.gov/indicators/govtCitizens/bondRating.php" TargetMode="External"/><Relationship Id="rId3" Type="http://schemas.openxmlformats.org/officeDocument/2006/relationships/notesSlide" Target="../notesSlides/notesSlide60.xml"/><Relationship Id="rId7" Type="http://schemas.openxmlformats.org/officeDocument/2006/relationships/hyperlink" Target="jlarc.virginia.gov/va-compared-landing.asp" TargetMode="Externa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hyperlink" Target="https://www.coso.org/Documents/2014-2-10-COSO-Thought-Paper.pdf" TargetMode="External"/><Relationship Id="rId5" Type="http://schemas.openxmlformats.org/officeDocument/2006/relationships/hyperlink" Target="https://www.gao.gov/assets/670/665712.pdf" TargetMode="External"/><Relationship Id="rId4" Type="http://schemas.openxmlformats.org/officeDocument/2006/relationships/hyperlink" Target="https://www.agacgfm.org/Intergov/Fraud-Prevention/Fraud-Awareness-Mitigation/Mitigation-Controls.aspx"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jpg"/><Relationship Id="rId5" Type="http://schemas.openxmlformats.org/officeDocument/2006/relationships/hyperlink" Target="jlarc.virginia.gov/va-compared-landing.asp" TargetMode="External"/><Relationship Id="rId4" Type="http://schemas.openxmlformats.org/officeDocument/2006/relationships/hyperlink" Target="https://www.forbes.com/best-states-for-business/lis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ctrTitle"/>
          </p:nvPr>
        </p:nvSpPr>
        <p:spPr>
          <a:xfrm>
            <a:off x="4038600" y="152400"/>
            <a:ext cx="4724400" cy="6355556"/>
          </a:xfrm>
        </p:spPr>
        <p:txBody>
          <a:bodyPr/>
          <a:lstStyle/>
          <a:p>
            <a:pPr>
              <a:tabLst>
                <a:tab pos="398463" algn="l"/>
              </a:tabLst>
            </a:pP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dirty="0" smtClean="0">
                <a:solidFill>
                  <a:srgbClr val="C00000"/>
                </a:solidFill>
              </a:rPr>
              <a:t>A</a:t>
            </a:r>
            <a:r>
              <a:rPr lang="en-US" altLang="en-US" dirty="0" smtClean="0">
                <a:solidFill>
                  <a:srgbClr val="FF00FF"/>
                </a:solidFill>
              </a:rPr>
              <a:t>	</a:t>
            </a:r>
            <a:r>
              <a:rPr lang="en-US" altLang="en-US" dirty="0" smtClean="0"/>
              <a:t>GENCY </a:t>
            </a:r>
            <a:r>
              <a:rPr lang="en-US" altLang="en-US" dirty="0">
                <a:solidFill>
                  <a:srgbClr val="FF00FF"/>
                </a:solidFill>
              </a:rPr>
              <a:t/>
            </a:r>
            <a:br>
              <a:rPr lang="en-US" altLang="en-US" dirty="0">
                <a:solidFill>
                  <a:srgbClr val="FF00FF"/>
                </a:solidFill>
              </a:rPr>
            </a:br>
            <a:r>
              <a:rPr lang="en-US" altLang="en-US" dirty="0" smtClean="0">
                <a:solidFill>
                  <a:srgbClr val="C00000"/>
                </a:solidFill>
              </a:rPr>
              <a:t>R</a:t>
            </a:r>
            <a:r>
              <a:rPr lang="en-US" altLang="en-US" dirty="0" smtClean="0">
                <a:solidFill>
                  <a:srgbClr val="FF00FF"/>
                </a:solidFill>
              </a:rPr>
              <a:t>	</a:t>
            </a:r>
            <a:r>
              <a:rPr lang="en-US" altLang="en-US" dirty="0" smtClean="0"/>
              <a:t>ISK </a:t>
            </a:r>
            <a:r>
              <a:rPr lang="en-US" altLang="en-US" dirty="0">
                <a:solidFill>
                  <a:srgbClr val="FF00FF"/>
                </a:solidFill>
              </a:rPr>
              <a:t/>
            </a:r>
            <a:br>
              <a:rPr lang="en-US" altLang="en-US" dirty="0">
                <a:solidFill>
                  <a:srgbClr val="FF00FF"/>
                </a:solidFill>
              </a:rPr>
            </a:br>
            <a:r>
              <a:rPr lang="en-US" altLang="en-US" dirty="0" smtClean="0">
                <a:solidFill>
                  <a:srgbClr val="C00000"/>
                </a:solidFill>
              </a:rPr>
              <a:t>M</a:t>
            </a:r>
            <a:r>
              <a:rPr lang="en-US" altLang="en-US" dirty="0" smtClean="0">
                <a:solidFill>
                  <a:srgbClr val="FF00FF"/>
                </a:solidFill>
              </a:rPr>
              <a:t>	</a:t>
            </a:r>
            <a:r>
              <a:rPr lang="en-US" altLang="en-US" dirty="0" smtClean="0"/>
              <a:t>ANAGEMENT </a:t>
            </a:r>
            <a:r>
              <a:rPr lang="en-US" altLang="en-US" dirty="0"/>
              <a:t>&amp; </a:t>
            </a:r>
            <a:r>
              <a:rPr lang="en-US" altLang="en-US" dirty="0" smtClean="0">
                <a:solidFill>
                  <a:srgbClr val="FF00FF"/>
                </a:solidFill>
              </a:rPr>
              <a:t/>
            </a:r>
            <a:br>
              <a:rPr lang="en-US" altLang="en-US" dirty="0" smtClean="0">
                <a:solidFill>
                  <a:srgbClr val="FF00FF"/>
                </a:solidFill>
              </a:rPr>
            </a:br>
            <a:r>
              <a:rPr lang="en-US" altLang="en-US" dirty="0" smtClean="0"/>
              <a:t> </a:t>
            </a:r>
            <a:r>
              <a:rPr lang="en-US" altLang="en-US" dirty="0" smtClean="0">
                <a:solidFill>
                  <a:srgbClr val="C00000"/>
                </a:solidFill>
              </a:rPr>
              <a:t>I</a:t>
            </a:r>
            <a:r>
              <a:rPr lang="en-US" altLang="en-US" dirty="0" smtClean="0">
                <a:solidFill>
                  <a:srgbClr val="FF00FF"/>
                </a:solidFill>
              </a:rPr>
              <a:t>	</a:t>
            </a:r>
            <a:r>
              <a:rPr lang="en-US" altLang="en-US" dirty="0" smtClean="0"/>
              <a:t>NTERNAL </a:t>
            </a:r>
            <a:r>
              <a:rPr lang="en-US" altLang="en-US" dirty="0" smtClean="0">
                <a:solidFill>
                  <a:srgbClr val="FF00FF"/>
                </a:solidFill>
              </a:rPr>
              <a:t/>
            </a:r>
            <a:br>
              <a:rPr lang="en-US" altLang="en-US" dirty="0" smtClean="0">
                <a:solidFill>
                  <a:srgbClr val="FF00FF"/>
                </a:solidFill>
              </a:rPr>
            </a:br>
            <a:r>
              <a:rPr lang="en-US" altLang="en-US" dirty="0" smtClean="0">
                <a:solidFill>
                  <a:srgbClr val="C00000"/>
                </a:solidFill>
              </a:rPr>
              <a:t>C</a:t>
            </a:r>
            <a:r>
              <a:rPr lang="en-US" altLang="en-US" dirty="0" smtClean="0">
                <a:solidFill>
                  <a:srgbClr val="FF00FF"/>
                </a:solidFill>
              </a:rPr>
              <a:t>	</a:t>
            </a:r>
            <a:r>
              <a:rPr lang="en-US" altLang="en-US" dirty="0" smtClean="0"/>
              <a:t>ONTROL </a:t>
            </a:r>
            <a:r>
              <a:rPr lang="en-US" altLang="en-US" dirty="0" smtClean="0">
                <a:solidFill>
                  <a:srgbClr val="FF00FF"/>
                </a:solidFill>
              </a:rPr>
              <a:t/>
            </a:r>
            <a:br>
              <a:rPr lang="en-US" altLang="en-US" dirty="0" smtClean="0">
                <a:solidFill>
                  <a:srgbClr val="FF00FF"/>
                </a:solidFill>
              </a:rPr>
            </a:br>
            <a:r>
              <a:rPr lang="en-US" altLang="en-US" dirty="0" smtClean="0">
                <a:solidFill>
                  <a:srgbClr val="C00000"/>
                </a:solidFill>
              </a:rPr>
              <a:t>S</a:t>
            </a:r>
            <a:r>
              <a:rPr lang="en-US" altLang="en-US" dirty="0" smtClean="0">
                <a:solidFill>
                  <a:srgbClr val="FF00FF"/>
                </a:solidFill>
              </a:rPr>
              <a:t>	</a:t>
            </a:r>
            <a:r>
              <a:rPr lang="en-US" altLang="en-US" dirty="0" smtClean="0"/>
              <a:t>TANDARDS </a:t>
            </a: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sz="4800" dirty="0">
                <a:solidFill>
                  <a:srgbClr val="C00000"/>
                </a:solidFill>
              </a:rPr>
              <a:t>ARMICS</a:t>
            </a:r>
            <a:r>
              <a:rPr lang="en-US" altLang="en-US" sz="4800" dirty="0">
                <a:solidFill>
                  <a:srgbClr val="FF00FF"/>
                </a:solidFill>
              </a:rPr>
              <a:t/>
            </a:r>
            <a:br>
              <a:rPr lang="en-US" altLang="en-US" sz="4800" dirty="0">
                <a:solidFill>
                  <a:srgbClr val="FF00FF"/>
                </a:solidFill>
              </a:rPr>
            </a:br>
            <a:r>
              <a:rPr lang="en-US" altLang="en-US" sz="2800" dirty="0" smtClean="0">
                <a:solidFill>
                  <a:srgbClr val="FFC000"/>
                </a:solidFill>
              </a:rPr>
              <a:t>TRAINING FOR STATE AGENCY FISCAL OFFICERS, MANAGERS, and STAFF</a:t>
            </a: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endParaRPr lang="en-US" altLang="en-US" dirty="0">
              <a:solidFill>
                <a:srgbClr val="FF00FF"/>
              </a:solidFill>
            </a:endParaRPr>
          </a:p>
        </p:txBody>
      </p:sp>
      <p:sp>
        <p:nvSpPr>
          <p:cNvPr id="356356" name="Text Box 4"/>
          <p:cNvSpPr txBox="1">
            <a:spLocks noChangeArrowheads="1"/>
          </p:cNvSpPr>
          <p:nvPr/>
        </p:nvSpPr>
        <p:spPr bwMode="auto">
          <a:xfrm>
            <a:off x="2895600" y="6324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latin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29A68F-D9C3-48E1-AB4B-FB5E12A3BFB5}" type="slidenum">
              <a:rPr lang="en-US" altLang="en-US"/>
              <a:pPr/>
              <a:t>10</a:t>
            </a:fld>
            <a:endParaRPr lang="en-US" altLang="en-US" dirty="0"/>
          </a:p>
        </p:txBody>
      </p:sp>
      <p:sp>
        <p:nvSpPr>
          <p:cNvPr id="361474" name="Rectangle 2"/>
          <p:cNvSpPr>
            <a:spLocks noGrp="1" noChangeArrowheads="1"/>
          </p:cNvSpPr>
          <p:nvPr>
            <p:ph type="title"/>
          </p:nvPr>
        </p:nvSpPr>
        <p:spPr>
          <a:xfrm>
            <a:off x="2971800" y="363495"/>
            <a:ext cx="5900351" cy="761218"/>
          </a:xfrm>
        </p:spPr>
        <p:txBody>
          <a:bodyPr/>
          <a:lstStyle/>
          <a:p>
            <a:r>
              <a:rPr lang="en-US" dirty="0">
                <a:solidFill>
                  <a:srgbClr val="FF00FF"/>
                </a:solidFill>
              </a:rPr>
              <a:t/>
            </a:r>
            <a:br>
              <a:rPr lang="en-US" dirty="0">
                <a:solidFill>
                  <a:srgbClr val="FF00FF"/>
                </a:solidFill>
              </a:rPr>
            </a:br>
            <a:r>
              <a:rPr lang="en-US" sz="2400" dirty="0"/>
              <a:t>Roles &amp; Activities -  VA Achieving Long-Term </a:t>
            </a:r>
            <a:r>
              <a:rPr lang="en-US" sz="2400" dirty="0" smtClean="0"/>
              <a:t>Objectives</a:t>
            </a:r>
            <a:r>
              <a:rPr lang="en-US" altLang="en-US" dirty="0">
                <a:solidFill>
                  <a:srgbClr val="FF00FF"/>
                </a:solidFill>
              </a:rPr>
              <a:t/>
            </a:r>
            <a:br>
              <a:rPr lang="en-US" altLang="en-US" dirty="0">
                <a:solidFill>
                  <a:srgbClr val="FF00FF"/>
                </a:solidFill>
              </a:rPr>
            </a:br>
            <a:endParaRPr lang="en-US" altLang="en-US" dirty="0">
              <a:solidFill>
                <a:srgbClr val="FF00FF"/>
              </a:solidFill>
            </a:endParaRPr>
          </a:p>
        </p:txBody>
      </p:sp>
      <p:sp>
        <p:nvSpPr>
          <p:cNvPr id="7" name="TextBox 6"/>
          <p:cNvSpPr txBox="1"/>
          <p:nvPr/>
        </p:nvSpPr>
        <p:spPr>
          <a:xfrm>
            <a:off x="4191000" y="1124713"/>
            <a:ext cx="4953000" cy="5355312"/>
          </a:xfrm>
          <a:prstGeom prst="rect">
            <a:avLst/>
          </a:prstGeom>
          <a:noFill/>
        </p:spPr>
        <p:txBody>
          <a:bodyPr wrap="square" rtlCol="0">
            <a:spAutoFit/>
          </a:bodyPr>
          <a:lstStyle/>
          <a:p>
            <a:pPr marL="285750" indent="-285750">
              <a:buFont typeface="Wingdings" panose="05000000000000000000" pitchFamily="2" charset="2"/>
              <a:buChar char="q"/>
            </a:pPr>
            <a:r>
              <a:rPr lang="en-US" dirty="0"/>
              <a:t>Planning strategically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Accurately </a:t>
            </a:r>
            <a:r>
              <a:rPr lang="en-US" dirty="0"/>
              <a:t>forecasting expenditures and revenues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Complying with financial reporting requirements, laws &amp; regulations</a:t>
            </a:r>
          </a:p>
          <a:p>
            <a:endParaRPr lang="en-US" dirty="0"/>
          </a:p>
          <a:p>
            <a:pPr marL="285750" indent="-285750">
              <a:buFont typeface="Wingdings" panose="05000000000000000000" pitchFamily="2" charset="2"/>
              <a:buChar char="q"/>
            </a:pPr>
            <a:r>
              <a:rPr lang="en-US" dirty="0"/>
              <a:t>Monitoring fiscal processes and procedures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Mitigating potential organizational &amp; fraud </a:t>
            </a:r>
            <a:r>
              <a:rPr lang="en-US" dirty="0" smtClean="0"/>
              <a:t>risks </a:t>
            </a:r>
            <a:endParaRPr lang="en-US" dirty="0"/>
          </a:p>
          <a:p>
            <a:endParaRPr lang="en-US" dirty="0"/>
          </a:p>
          <a:p>
            <a:pPr marL="285750" indent="-285750">
              <a:buFont typeface="Wingdings" panose="05000000000000000000" pitchFamily="2" charset="2"/>
              <a:buChar char="q"/>
            </a:pPr>
            <a:r>
              <a:rPr lang="en-US" dirty="0"/>
              <a:t>Helping to safeguard assets and establish/maintain/monitor Internal Control</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Independently studying problem areas; recommending sound improvement strategies; and taking corrective action</a:t>
            </a:r>
          </a:p>
        </p:txBody>
      </p:sp>
      <p:sp>
        <p:nvSpPr>
          <p:cNvPr id="10" name="TextBox 9"/>
          <p:cNvSpPr txBox="1"/>
          <p:nvPr/>
        </p:nvSpPr>
        <p:spPr>
          <a:xfrm>
            <a:off x="0" y="6023118"/>
            <a:ext cx="7810500" cy="677108"/>
          </a:xfrm>
          <a:prstGeom prst="rect">
            <a:avLst/>
          </a:prstGeom>
          <a:noFill/>
        </p:spPr>
        <p:txBody>
          <a:bodyPr wrap="square" rtlCol="0">
            <a:spAutoFit/>
          </a:bodyPr>
          <a:lstStyle/>
          <a:p>
            <a:endParaRPr lang="en-US" sz="1000" dirty="0"/>
          </a:p>
          <a:p>
            <a:r>
              <a:rPr lang="en-US" sz="900" dirty="0"/>
              <a:t>Virginia Performs. Bond Rating. (2017). </a:t>
            </a:r>
            <a:r>
              <a:rPr lang="en-US" sz="900" dirty="0">
                <a:hlinkClick r:id="rId4"/>
              </a:rPr>
              <a:t>"Bond Ratings." What is the State’s Role? </a:t>
            </a:r>
            <a:endParaRPr lang="en-US" sz="900" dirty="0"/>
          </a:p>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34" y="1330577"/>
            <a:ext cx="3283166" cy="4534767"/>
          </a:xfrm>
          <a:prstGeom prst="rect">
            <a:avLst/>
          </a:prstGeom>
        </p:spPr>
      </p:pic>
    </p:spTree>
    <p:custDataLst>
      <p:tags r:id="rId1"/>
    </p:custDataLst>
    <p:extLst>
      <p:ext uri="{BB962C8B-B14F-4D97-AF65-F5344CB8AC3E}">
        <p14:creationId xmlns:p14="http://schemas.microsoft.com/office/powerpoint/2010/main" val="47916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4AD352-8859-4D88-90C1-67E9DD09C6DC}" type="slidenum">
              <a:rPr lang="en-US" altLang="en-US"/>
              <a:pPr/>
              <a:t>11</a:t>
            </a:fld>
            <a:endParaRPr lang="en-US" altLang="en-US" dirty="0"/>
          </a:p>
        </p:txBody>
      </p:sp>
      <p:sp>
        <p:nvSpPr>
          <p:cNvPr id="367618" name="Rectangle 2"/>
          <p:cNvSpPr>
            <a:spLocks noGrp="1" noChangeArrowheads="1"/>
          </p:cNvSpPr>
          <p:nvPr>
            <p:ph type="title"/>
          </p:nvPr>
        </p:nvSpPr>
        <p:spPr/>
        <p:txBody>
          <a:bodyPr/>
          <a:lstStyle/>
          <a:p>
            <a:r>
              <a:rPr lang="en-US" altLang="en-US" sz="2800" dirty="0"/>
              <a:t>Internal Control - ACTION</a:t>
            </a:r>
          </a:p>
        </p:txBody>
      </p:sp>
      <p:sp>
        <p:nvSpPr>
          <p:cNvPr id="367619" name="Rectangle 3"/>
          <p:cNvSpPr>
            <a:spLocks noGrp="1" noChangeArrowheads="1"/>
          </p:cNvSpPr>
          <p:nvPr>
            <p:ph type="body" idx="1"/>
          </p:nvPr>
        </p:nvSpPr>
        <p:spPr>
          <a:xfrm>
            <a:off x="381000" y="1071354"/>
            <a:ext cx="8305800" cy="5331678"/>
          </a:xfrm>
        </p:spPr>
        <p:txBody>
          <a:bodyPr/>
          <a:lstStyle/>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pPr marL="0" indent="0"/>
            <a:endParaRPr lang="en-US" altLang="en-US" sz="2800" dirty="0"/>
          </a:p>
          <a:p>
            <a:endParaRPr lang="en-US" altLang="en-US" sz="1400" dirty="0"/>
          </a:p>
        </p:txBody>
      </p:sp>
      <p:sp>
        <p:nvSpPr>
          <p:cNvPr id="17" name="Oval 16"/>
          <p:cNvSpPr/>
          <p:nvPr/>
        </p:nvSpPr>
        <p:spPr bwMode="auto">
          <a:xfrm>
            <a:off x="3962400" y="1555039"/>
            <a:ext cx="3505200" cy="3135317"/>
          </a:xfrm>
          <a:prstGeom prst="ellipse">
            <a:avLst/>
          </a:prstGeom>
          <a:solidFill>
            <a:srgbClr val="00206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b="1" dirty="0">
              <a:solidFill>
                <a:schemeClr val="bg1">
                  <a:lumMod val="95000"/>
                </a:schemeClr>
              </a:solidFill>
              <a:latin typeface="MV Boli" panose="02000500030200090000" pitchFamily="2" charset="0"/>
              <a:cs typeface="MV Boli" panose="02000500030200090000" pitchFamily="2"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bg1">
                    <a:lumMod val="95000"/>
                  </a:schemeClr>
                </a:solidFill>
                <a:latin typeface="Britannic Bold" panose="020B0903060703020204" pitchFamily="34" charset="0"/>
                <a:cs typeface="MV Boli" panose="02000500030200090000" pitchFamily="2" charset="0"/>
              </a:rPr>
              <a:t>Agency Risk Management &amp; Internal Control Standards       </a:t>
            </a:r>
            <a:r>
              <a:rPr lang="en-US" sz="2400" b="1" dirty="0">
                <a:solidFill>
                  <a:srgbClr val="FF0000"/>
                </a:solidFill>
                <a:latin typeface="Britannic Bold" panose="020B0903060703020204" pitchFamily="34" charset="0"/>
                <a:cs typeface="MV Boli" panose="02000500030200090000" pitchFamily="2" charset="0"/>
              </a:rPr>
              <a:t>(ARMICS)</a:t>
            </a:r>
            <a:endParaRPr kumimoji="0" lang="en-US" sz="2400" b="1" i="0" u="none" strike="noStrike" cap="none" normalizeH="0" baseline="0" dirty="0">
              <a:ln>
                <a:noFill/>
              </a:ln>
              <a:solidFill>
                <a:srgbClr val="FF0000"/>
              </a:solidFill>
              <a:effectLst/>
              <a:latin typeface="Britannic Bold" panose="020B0903060703020204" pitchFamily="34" charset="0"/>
              <a:cs typeface="MV Boli" panose="02000500030200090000" pitchFamily="2"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69" y="1295400"/>
            <a:ext cx="3291580" cy="3352800"/>
          </a:xfrm>
          <a:prstGeom prst="rect">
            <a:avLst/>
          </a:prstGeom>
        </p:spPr>
      </p:pic>
      <p:sp>
        <p:nvSpPr>
          <p:cNvPr id="21" name="TextBox 20"/>
          <p:cNvSpPr txBox="1"/>
          <p:nvPr/>
        </p:nvSpPr>
        <p:spPr>
          <a:xfrm>
            <a:off x="2324100" y="4865902"/>
            <a:ext cx="6553200" cy="923330"/>
          </a:xfrm>
          <a:prstGeom prst="rect">
            <a:avLst/>
          </a:prstGeom>
          <a:noFill/>
        </p:spPr>
        <p:txBody>
          <a:bodyPr wrap="square" rtlCol="0">
            <a:spAutoFit/>
          </a:bodyPr>
          <a:lstStyle/>
          <a:p>
            <a:pPr marL="285750" indent="-285750">
              <a:buFont typeface="Wingdings" panose="05000000000000000000" pitchFamily="2" charset="2"/>
              <a:buChar char="l"/>
            </a:pPr>
            <a:r>
              <a:rPr lang="en-US" dirty="0">
                <a:solidFill>
                  <a:srgbClr val="FF0000"/>
                </a:solidFill>
                <a:latin typeface="MV Boli" panose="02000500030200090000" pitchFamily="2" charset="0"/>
                <a:cs typeface="MV Boli" panose="02000500030200090000" pitchFamily="2" charset="0"/>
              </a:rPr>
              <a:t>Authority of the Code of Virginia, §§ 2.2-800 </a:t>
            </a:r>
          </a:p>
          <a:p>
            <a:r>
              <a:rPr lang="en-US" dirty="0">
                <a:solidFill>
                  <a:srgbClr val="FF0000"/>
                </a:solidFill>
                <a:latin typeface="MV Boli" panose="02000500030200090000" pitchFamily="2" charset="0"/>
                <a:cs typeface="MV Boli" panose="02000500030200090000" pitchFamily="2" charset="0"/>
              </a:rPr>
              <a:t>       and 2.2-803</a:t>
            </a:r>
          </a:p>
          <a:p>
            <a:pPr marL="285750" indent="-285750">
              <a:buFont typeface="Wingdings" panose="05000000000000000000" pitchFamily="2" charset="2"/>
              <a:buChar char="l"/>
            </a:pPr>
            <a:r>
              <a:rPr lang="en-US" dirty="0">
                <a:solidFill>
                  <a:srgbClr val="FF0000"/>
                </a:solidFill>
                <a:latin typeface="MV Boli" panose="02000500030200090000" pitchFamily="2" charset="0"/>
                <a:cs typeface="MV Boli" panose="02000500030200090000" pitchFamily="2" charset="0"/>
              </a:rPr>
              <a:t>Office of the Comptroller’s Directive 1-07</a:t>
            </a:r>
            <a:endParaRPr lang="en-US" sz="800" dirty="0">
              <a:solidFill>
                <a:srgbClr val="FF0000"/>
              </a:solidFill>
              <a:latin typeface="MV Boli" panose="02000500030200090000" pitchFamily="2" charset="0"/>
              <a:cs typeface="MV Boli" panose="02000500030200090000" pitchFamily="2" charset="0"/>
            </a:endParaRPr>
          </a:p>
        </p:txBody>
      </p:sp>
      <p:sp>
        <p:nvSpPr>
          <p:cNvPr id="22" name="TextBox 21"/>
          <p:cNvSpPr txBox="1"/>
          <p:nvPr/>
        </p:nvSpPr>
        <p:spPr>
          <a:xfrm>
            <a:off x="2927249" y="2133600"/>
            <a:ext cx="990600" cy="461665"/>
          </a:xfrm>
          <a:prstGeom prst="rect">
            <a:avLst/>
          </a:prstGeom>
          <a:noFill/>
        </p:spPr>
        <p:txBody>
          <a:bodyPr wrap="square" rtlCol="0">
            <a:spAutoFit/>
          </a:bodyPr>
          <a:lstStyle/>
          <a:p>
            <a:r>
              <a:rPr lang="en-US" sz="2400" b="1" dirty="0">
                <a:solidFill>
                  <a:srgbClr val="FF0000"/>
                </a:solidFill>
                <a:latin typeface="Britannic Bold" panose="020B0903060703020204" pitchFamily="34" charset="0"/>
                <a:cs typeface="MV Boli" panose="02000500030200090000" pitchFamily="2" charset="0"/>
              </a:rPr>
              <a:t>2006</a:t>
            </a:r>
          </a:p>
        </p:txBody>
      </p:sp>
      <p:sp>
        <p:nvSpPr>
          <p:cNvPr id="9" name="TextBox 8"/>
          <p:cNvSpPr txBox="1"/>
          <p:nvPr/>
        </p:nvSpPr>
        <p:spPr>
          <a:xfrm>
            <a:off x="381000" y="5964778"/>
            <a:ext cx="8229600" cy="400110"/>
          </a:xfrm>
          <a:prstGeom prst="rect">
            <a:avLst/>
          </a:prstGeom>
          <a:noFill/>
        </p:spPr>
        <p:txBody>
          <a:bodyPr wrap="square" rtlCol="0">
            <a:spAutoFit/>
          </a:bodyPr>
          <a:lstStyle/>
          <a:p>
            <a:pPr marL="457200" indent="-457200"/>
            <a:r>
              <a:rPr lang="en-US" sz="1000" dirty="0"/>
              <a:t>Commonwealth of Virginia (2006). Department of Accounts. Office of the Comptroller.  Directive 1-07. Required Implementation of Agency Risk Management and Internal Control Standards</a:t>
            </a:r>
          </a:p>
        </p:txBody>
      </p:sp>
    </p:spTree>
    <p:custDataLst>
      <p:tags r:id="rId1"/>
    </p:custDataLst>
    <p:extLst>
      <p:ext uri="{BB962C8B-B14F-4D97-AF65-F5344CB8AC3E}">
        <p14:creationId xmlns:p14="http://schemas.microsoft.com/office/powerpoint/2010/main" val="1086086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Objectives - ARMICS</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12</a:t>
            </a:fld>
            <a:endParaRPr lang="en-US" altLang="en-US" dirty="0"/>
          </a:p>
        </p:txBody>
      </p:sp>
      <p:sp>
        <p:nvSpPr>
          <p:cNvPr id="10" name="TextBox 9"/>
          <p:cNvSpPr txBox="1"/>
          <p:nvPr/>
        </p:nvSpPr>
        <p:spPr>
          <a:xfrm>
            <a:off x="381000" y="1538797"/>
            <a:ext cx="8305800" cy="5047536"/>
          </a:xfrm>
          <a:prstGeom prst="rect">
            <a:avLst/>
          </a:prstGeom>
          <a:noFill/>
        </p:spPr>
        <p:txBody>
          <a:bodyPr wrap="square" rtlCol="0">
            <a:spAutoFit/>
          </a:bodyPr>
          <a:lstStyle/>
          <a:p>
            <a:r>
              <a:rPr lang="en-US" sz="2400" b="1" dirty="0" smtClean="0"/>
              <a:t>STRATEGIC</a:t>
            </a:r>
            <a:r>
              <a:rPr lang="en-US" dirty="0" smtClean="0">
                <a:solidFill>
                  <a:srgbClr val="FF00FF"/>
                </a:solidFill>
              </a:rPr>
              <a:t>		</a:t>
            </a:r>
            <a:r>
              <a:rPr lang="en-US" dirty="0" smtClean="0"/>
              <a:t>Support for being “best-managed” state in the nation </a:t>
            </a:r>
          </a:p>
          <a:p>
            <a:r>
              <a:rPr lang="en-US" dirty="0">
                <a:solidFill>
                  <a:srgbClr val="FF00FF"/>
                </a:solidFill>
              </a:rPr>
              <a:t>	</a:t>
            </a:r>
            <a:r>
              <a:rPr lang="en-US" dirty="0" smtClean="0">
                <a:solidFill>
                  <a:srgbClr val="FF00FF"/>
                </a:solidFill>
              </a:rPr>
              <a:t>		</a:t>
            </a:r>
            <a:r>
              <a:rPr lang="en-US" dirty="0" smtClean="0"/>
              <a:t>through internal control best practices</a:t>
            </a:r>
          </a:p>
          <a:p>
            <a:endParaRPr lang="en-US" dirty="0"/>
          </a:p>
          <a:p>
            <a:r>
              <a:rPr lang="en-US" sz="2400" b="1" dirty="0" smtClean="0"/>
              <a:t>OPERATIONAL</a:t>
            </a:r>
            <a:r>
              <a:rPr lang="en-US" dirty="0" smtClean="0">
                <a:solidFill>
                  <a:srgbClr val="FF00FF"/>
                </a:solidFill>
              </a:rPr>
              <a:t>	</a:t>
            </a:r>
            <a:r>
              <a:rPr lang="en-US" dirty="0" smtClean="0"/>
              <a:t>Effective and Efficient use of Fiscal Resources and </a:t>
            </a:r>
          </a:p>
          <a:p>
            <a:r>
              <a:rPr lang="en-US" dirty="0">
                <a:solidFill>
                  <a:srgbClr val="FF00FF"/>
                </a:solidFill>
              </a:rPr>
              <a:t>	</a:t>
            </a:r>
            <a:r>
              <a:rPr lang="en-US" dirty="0" smtClean="0">
                <a:solidFill>
                  <a:srgbClr val="FF00FF"/>
                </a:solidFill>
              </a:rPr>
              <a:t>		</a:t>
            </a:r>
            <a:r>
              <a:rPr lang="en-US" dirty="0" smtClean="0"/>
              <a:t>Other Assets</a:t>
            </a:r>
          </a:p>
          <a:p>
            <a:endParaRPr lang="en-US" dirty="0"/>
          </a:p>
          <a:p>
            <a:r>
              <a:rPr lang="en-US" sz="2400" b="1" dirty="0" smtClean="0"/>
              <a:t>REPORTING</a:t>
            </a:r>
            <a:r>
              <a:rPr lang="en-US" dirty="0" smtClean="0">
                <a:solidFill>
                  <a:srgbClr val="FF00FF"/>
                </a:solidFill>
              </a:rPr>
              <a:t>		</a:t>
            </a:r>
            <a:r>
              <a:rPr lang="en-US" dirty="0" smtClean="0"/>
              <a:t>Integrity and Reliability of </a:t>
            </a:r>
            <a:r>
              <a:rPr lang="en-US" dirty="0"/>
              <a:t>F</a:t>
            </a:r>
            <a:r>
              <a:rPr lang="en-US" dirty="0" smtClean="0"/>
              <a:t>inancial Reporting</a:t>
            </a:r>
          </a:p>
          <a:p>
            <a:endParaRPr lang="en-US" dirty="0"/>
          </a:p>
          <a:p>
            <a:r>
              <a:rPr lang="en-US" sz="2400" b="1" dirty="0" smtClean="0"/>
              <a:t>COMPLIANCE</a:t>
            </a:r>
            <a:r>
              <a:rPr lang="en-US" dirty="0" smtClean="0">
                <a:solidFill>
                  <a:srgbClr val="FF00FF"/>
                </a:solidFill>
              </a:rPr>
              <a:t>	</a:t>
            </a:r>
            <a:r>
              <a:rPr lang="en-US" dirty="0" smtClean="0"/>
              <a:t>Compliance with Applicable Laws and Regulations</a:t>
            </a:r>
          </a:p>
          <a:p>
            <a:endParaRPr lang="en-US" dirty="0"/>
          </a:p>
          <a:p>
            <a:r>
              <a:rPr lang="en-US" sz="2400" b="1" dirty="0" smtClean="0"/>
              <a:t>STEWARDSHIP</a:t>
            </a:r>
            <a:r>
              <a:rPr lang="en-US" dirty="0" smtClean="0">
                <a:solidFill>
                  <a:srgbClr val="FF00FF"/>
                </a:solidFill>
              </a:rPr>
              <a:t>	</a:t>
            </a:r>
            <a:r>
              <a:rPr lang="en-US" dirty="0" smtClean="0"/>
              <a:t>Safeguarding and Conservation of </a:t>
            </a:r>
            <a:r>
              <a:rPr lang="en-US" dirty="0"/>
              <a:t>A</a:t>
            </a:r>
            <a:r>
              <a:rPr lang="en-US" dirty="0" smtClean="0"/>
              <a:t>ssets</a:t>
            </a:r>
          </a:p>
          <a:p>
            <a:endParaRPr lang="en-US" dirty="0"/>
          </a:p>
          <a:p>
            <a:endParaRPr lang="en-US" dirty="0" smtClean="0"/>
          </a:p>
          <a:p>
            <a:endParaRPr lang="en-US" dirty="0"/>
          </a:p>
          <a:p>
            <a:pPr marL="457200" indent="-457200"/>
            <a:r>
              <a:rPr lang="en-US" sz="1100" dirty="0"/>
              <a:t>Commonwealth of Virginia (2015). Department of Accounts. Office of the Comptroller. Agency Risk Management and Internal Control Standards. Pg. 13 </a:t>
            </a:r>
          </a:p>
          <a:p>
            <a:endParaRPr lang="en-US" dirty="0"/>
          </a:p>
        </p:txBody>
      </p:sp>
    </p:spTree>
    <p:custDataLst>
      <p:tags r:id="rId1"/>
    </p:custDataLst>
    <p:extLst>
      <p:ext uri="{BB962C8B-B14F-4D97-AF65-F5344CB8AC3E}">
        <p14:creationId xmlns:p14="http://schemas.microsoft.com/office/powerpoint/2010/main" val="4127995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ARMICS - Guidance</a:t>
            </a:r>
          </a:p>
        </p:txBody>
      </p:sp>
      <p:sp>
        <p:nvSpPr>
          <p:cNvPr id="3" name="Content Placeholder 2"/>
          <p:cNvSpPr>
            <a:spLocks noGrp="1"/>
          </p:cNvSpPr>
          <p:nvPr>
            <p:ph idx="1"/>
          </p:nvPr>
        </p:nvSpPr>
        <p:spPr>
          <a:xfrm>
            <a:off x="304800" y="1028700"/>
            <a:ext cx="8229600" cy="4991100"/>
          </a:xfrm>
        </p:spPr>
        <p:txBody>
          <a:bodyPr/>
          <a:lstStyle/>
          <a:p>
            <a:pPr marL="0" indent="0"/>
            <a:endParaRPr lang="en-US" sz="800" dirty="0"/>
          </a:p>
          <a:p>
            <a:pPr>
              <a:buFont typeface="Arial" panose="020B0604020202020204" pitchFamily="34" charset="0"/>
              <a:buChar char="•"/>
            </a:pPr>
            <a:r>
              <a:rPr lang="en-US" sz="2000" dirty="0"/>
              <a:t>Initial Implementation: Comptroller’s Directives 1-07 and </a:t>
            </a:r>
            <a:r>
              <a:rPr lang="en-US" sz="2000" dirty="0" smtClean="0"/>
              <a:t>1-08 </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ARMICS requires agencies meet </a:t>
            </a:r>
            <a:r>
              <a:rPr lang="en-US" sz="2000" i="1" dirty="0"/>
              <a:t>Minimum Requirements </a:t>
            </a:r>
            <a:r>
              <a:rPr lang="en-US" sz="2000" dirty="0"/>
              <a:t>(MR) to provide reasonable assurance of adequate internal control</a:t>
            </a:r>
          </a:p>
          <a:p>
            <a:pPr marL="0" indent="0"/>
            <a:endParaRPr lang="en-US" sz="800" dirty="0"/>
          </a:p>
          <a:p>
            <a:pPr>
              <a:buFont typeface="Arial" panose="020B0604020202020204" pitchFamily="34" charset="0"/>
              <a:buChar char="•"/>
            </a:pPr>
            <a:endParaRPr lang="en-US" sz="800" dirty="0"/>
          </a:p>
          <a:p>
            <a:pPr>
              <a:buFont typeface="Arial" panose="020B0604020202020204" pitchFamily="34" charset="0"/>
              <a:buChar char="•"/>
            </a:pPr>
            <a:r>
              <a:rPr lang="en-US" sz="2000" b="1" u="sng" dirty="0">
                <a:solidFill>
                  <a:srgbClr val="FF0000"/>
                </a:solidFill>
              </a:rPr>
              <a:t>Agency Head has ultimate </a:t>
            </a:r>
            <a:r>
              <a:rPr lang="en-US" sz="2000" b="1" u="sng" dirty="0" smtClean="0">
                <a:solidFill>
                  <a:srgbClr val="FF0000"/>
                </a:solidFill>
              </a:rPr>
              <a:t>responsibility/ownership*</a:t>
            </a:r>
            <a:r>
              <a:rPr lang="en-US" sz="2000" dirty="0" smtClean="0"/>
              <a:t> </a:t>
            </a:r>
            <a:r>
              <a:rPr lang="en-US" sz="2000" dirty="0"/>
              <a:t>for </a:t>
            </a:r>
            <a:r>
              <a:rPr lang="en-US" sz="2000" dirty="0" smtClean="0"/>
              <a:t>the Annual </a:t>
            </a:r>
            <a:r>
              <a:rPr lang="en-US" sz="2000" dirty="0"/>
              <a:t>ARMICS Assessment and Internal </a:t>
            </a:r>
            <a:r>
              <a:rPr lang="en-US" sz="2000" dirty="0" smtClean="0"/>
              <a:t>Control                                        </a:t>
            </a:r>
            <a:r>
              <a:rPr lang="en-US" sz="2000" b="1" dirty="0" smtClean="0">
                <a:solidFill>
                  <a:srgbClr val="FF0000"/>
                </a:solidFill>
              </a:rPr>
              <a:t>*</a:t>
            </a:r>
            <a:r>
              <a:rPr lang="en-US" sz="2000" b="1" u="sng" dirty="0" smtClean="0">
                <a:solidFill>
                  <a:srgbClr val="FF0000"/>
                </a:solidFill>
              </a:rPr>
              <a:t>NOTE</a:t>
            </a:r>
            <a:r>
              <a:rPr lang="en-US" sz="2000" b="1" u="sng" dirty="0">
                <a:solidFill>
                  <a:srgbClr val="FF0000"/>
                </a:solidFill>
              </a:rPr>
              <a:t>:  It is not the </a:t>
            </a:r>
            <a:r>
              <a:rPr lang="en-US" sz="2000" b="1" u="sng" dirty="0" smtClean="0">
                <a:solidFill>
                  <a:srgbClr val="FF0000"/>
                </a:solidFill>
              </a:rPr>
              <a:t>responsibility </a:t>
            </a:r>
            <a:r>
              <a:rPr lang="en-US" sz="2000" b="1" u="sng" dirty="0">
                <a:solidFill>
                  <a:srgbClr val="FF0000"/>
                </a:solidFill>
              </a:rPr>
              <a:t>of Internal Audit</a:t>
            </a:r>
            <a:r>
              <a:rPr lang="en-US" sz="2000" b="1" dirty="0">
                <a:solidFill>
                  <a:srgbClr val="FF0000"/>
                </a:solidFill>
              </a:rPr>
              <a:t>.</a:t>
            </a:r>
          </a:p>
          <a:p>
            <a:pPr>
              <a:buFont typeface="Arial" panose="020B0604020202020204" pitchFamily="34" charset="0"/>
              <a:buChar char="•"/>
            </a:pPr>
            <a:endParaRPr lang="en-US" sz="800" dirty="0">
              <a:solidFill>
                <a:srgbClr val="FF0000"/>
              </a:solidFill>
            </a:endParaRPr>
          </a:p>
          <a:p>
            <a:pPr>
              <a:buFont typeface="Arial" panose="020B0604020202020204" pitchFamily="34" charset="0"/>
              <a:buChar char="•"/>
            </a:pPr>
            <a:endParaRPr lang="en-US" sz="800" b="1" dirty="0">
              <a:solidFill>
                <a:srgbClr val="FF0000"/>
              </a:solidFill>
            </a:endParaRPr>
          </a:p>
          <a:p>
            <a:pPr>
              <a:buFont typeface="Arial" panose="020B0604020202020204" pitchFamily="34" charset="0"/>
              <a:buChar char="•"/>
            </a:pPr>
            <a:r>
              <a:rPr lang="en-US" sz="2000" dirty="0"/>
              <a:t>CAPP Topic 10305, Internal Control - Effective FY 2010</a:t>
            </a:r>
          </a:p>
          <a:p>
            <a:pPr>
              <a:buFont typeface="Arial" panose="020B0604020202020204" pitchFamily="34" charset="0"/>
              <a:buChar char="•"/>
            </a:pPr>
            <a:endParaRPr lang="en-US" sz="2000" b="1" dirty="0">
              <a:solidFill>
                <a:srgbClr val="FF0000"/>
              </a:solidFill>
            </a:endParaRPr>
          </a:p>
          <a:p>
            <a:pPr>
              <a:buFont typeface="Arial" panose="020B0604020202020204" pitchFamily="34" charset="0"/>
              <a:buChar char="•"/>
            </a:pPr>
            <a:r>
              <a:rPr lang="en-US" sz="2000" dirty="0"/>
              <a:t>Annual Agency </a:t>
            </a:r>
            <a:r>
              <a:rPr lang="en-US" sz="2000" dirty="0" smtClean="0"/>
              <a:t>ARMICS Assessment </a:t>
            </a:r>
            <a:r>
              <a:rPr lang="en-US" sz="2000" dirty="0"/>
              <a:t>- </a:t>
            </a:r>
            <a:r>
              <a:rPr lang="en-US" sz="2000" b="1" u="sng" dirty="0">
                <a:solidFill>
                  <a:srgbClr val="FF0000"/>
                </a:solidFill>
              </a:rPr>
              <a:t>Due Sept. 30</a:t>
            </a:r>
          </a:p>
          <a:p>
            <a:pPr>
              <a:buFont typeface="Arial" panose="020B0604020202020204" pitchFamily="34" charset="0"/>
              <a:buChar char="•"/>
            </a:pPr>
            <a:endParaRPr lang="en-US" sz="800" dirty="0"/>
          </a:p>
          <a:p>
            <a:pPr marL="0" indent="0"/>
            <a:endParaRPr lang="en-US" altLang="en-US" sz="1000" dirty="0"/>
          </a:p>
          <a:p>
            <a:pPr>
              <a:buFont typeface="Arial" panose="020B0604020202020204" pitchFamily="34" charset="0"/>
              <a:buChar char="•"/>
            </a:pPr>
            <a:r>
              <a:rPr lang="en-US" altLang="en-US" sz="2000" dirty="0"/>
              <a:t>Based on the COSO framework</a:t>
            </a:r>
            <a:endParaRPr lang="en-US" sz="2000" dirty="0"/>
          </a:p>
          <a:p>
            <a:endParaRPr lang="en-US" sz="2000"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13</a:t>
            </a:fld>
            <a:endParaRPr lang="en-US" altLang="en-US" dirty="0"/>
          </a:p>
        </p:txBody>
      </p:sp>
      <p:sp>
        <p:nvSpPr>
          <p:cNvPr id="5" name="TextBox 4"/>
          <p:cNvSpPr txBox="1"/>
          <p:nvPr/>
        </p:nvSpPr>
        <p:spPr>
          <a:xfrm>
            <a:off x="723900" y="6109156"/>
            <a:ext cx="7391400" cy="400110"/>
          </a:xfrm>
          <a:prstGeom prst="rect">
            <a:avLst/>
          </a:prstGeom>
          <a:noFill/>
        </p:spPr>
        <p:txBody>
          <a:bodyPr wrap="square" rtlCol="0">
            <a:spAutoFit/>
          </a:bodyPr>
          <a:lstStyle/>
          <a:p>
            <a:pPr marL="465138" indent="-465138"/>
            <a:r>
              <a:rPr lang="en-US" sz="1000" dirty="0"/>
              <a:t>Commonwealth of Virginia (2015). Department of Accounts. Office of the Comptroller. Agency Risk Management and Internal Control Standards. </a:t>
            </a:r>
          </a:p>
        </p:txBody>
      </p:sp>
    </p:spTree>
    <p:custDataLst>
      <p:tags r:id="rId1"/>
    </p:custDataLst>
    <p:extLst>
      <p:ext uri="{BB962C8B-B14F-4D97-AF65-F5344CB8AC3E}">
        <p14:creationId xmlns:p14="http://schemas.microsoft.com/office/powerpoint/2010/main" val="3286323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51735" y="1885950"/>
            <a:ext cx="4314825" cy="3924300"/>
          </a:xfrm>
        </p:spPr>
      </p:pic>
      <p:sp>
        <p:nvSpPr>
          <p:cNvPr id="6" name="Slide Number Placeholder 5"/>
          <p:cNvSpPr>
            <a:spLocks noGrp="1"/>
          </p:cNvSpPr>
          <p:nvPr>
            <p:ph type="sldNum" sz="quarter" idx="12"/>
          </p:nvPr>
        </p:nvSpPr>
        <p:spPr/>
        <p:txBody>
          <a:bodyPr/>
          <a:lstStyle/>
          <a:p>
            <a:fld id="{B2FD608B-9CFD-472F-B2D4-D232788670D5}" type="slidenum">
              <a:rPr lang="en-US" altLang="en-US" smtClean="0"/>
              <a:pPr/>
              <a:t>14</a:t>
            </a:fld>
            <a:endParaRPr lang="en-US" altLang="en-US" dirty="0"/>
          </a:p>
        </p:txBody>
      </p:sp>
      <p:sp>
        <p:nvSpPr>
          <p:cNvPr id="7" name="Title 1"/>
          <p:cNvSpPr>
            <a:spLocks noGrp="1"/>
          </p:cNvSpPr>
          <p:nvPr>
            <p:ph type="title"/>
          </p:nvPr>
        </p:nvSpPr>
        <p:spPr>
          <a:xfrm>
            <a:off x="2514600" y="381000"/>
            <a:ext cx="6172200" cy="914400"/>
          </a:xfrm>
        </p:spPr>
        <p:txBody>
          <a:bodyPr/>
          <a:lstStyle/>
          <a:p>
            <a:r>
              <a:rPr lang="en-US" sz="2800" dirty="0"/>
              <a:t>COSO Internal Control Framework</a:t>
            </a:r>
          </a:p>
        </p:txBody>
      </p:sp>
      <p:sp>
        <p:nvSpPr>
          <p:cNvPr id="2" name="TextBox 1">
            <a:extLst>
              <a:ext uri="{FF2B5EF4-FFF2-40B4-BE49-F238E27FC236}">
                <a16:creationId xmlns:a16="http://schemas.microsoft.com/office/drawing/2014/main" id="{89F6416F-7848-4965-98A2-1FED10AA9BCF}"/>
              </a:ext>
            </a:extLst>
          </p:cNvPr>
          <p:cNvSpPr txBox="1"/>
          <p:nvPr/>
        </p:nvSpPr>
        <p:spPr>
          <a:xfrm>
            <a:off x="762000" y="6049212"/>
            <a:ext cx="7924800" cy="400110"/>
          </a:xfrm>
          <a:prstGeom prst="rect">
            <a:avLst/>
          </a:prstGeom>
          <a:noFill/>
        </p:spPr>
        <p:txBody>
          <a:bodyPr wrap="square" rtlCol="0">
            <a:spAutoFit/>
          </a:bodyPr>
          <a:lstStyle/>
          <a:p>
            <a:pPr marL="457200" indent="-457200"/>
            <a:r>
              <a:rPr lang="en-US" sz="1000" dirty="0"/>
              <a:t>COSO. (2014). Committee of Sponsoring Organizations (COSO) of the Treadway Commission. “How the COSO Frameworks Can Help.” Retrieved from </a:t>
            </a:r>
            <a:r>
              <a:rPr lang="en-US" sz="1000" dirty="0">
                <a:hlinkClick r:id="rId5"/>
              </a:rPr>
              <a:t>https://www.coso.org/Documents/2014-2-10-COSO-Thought-Paper.pdf</a:t>
            </a:r>
            <a:endParaRPr lang="en-US" sz="1000" dirty="0"/>
          </a:p>
        </p:txBody>
      </p:sp>
    </p:spTree>
    <p:custDataLst>
      <p:tags r:id="rId1"/>
    </p:custDataLst>
    <p:extLst>
      <p:ext uri="{BB962C8B-B14F-4D97-AF65-F5344CB8AC3E}">
        <p14:creationId xmlns:p14="http://schemas.microsoft.com/office/powerpoint/2010/main" val="366655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477000" cy="972553"/>
          </a:xfrm>
        </p:spPr>
        <p:txBody>
          <a:bodyPr/>
          <a:lstStyle/>
          <a:p>
            <a:r>
              <a:rPr lang="en-US" sz="2800" dirty="0"/>
              <a:t>3 Stages of ARMICS Assessment</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1047334566"/>
              </p:ext>
            </p:extLst>
          </p:nvPr>
        </p:nvGraphicFramePr>
        <p:xfrm>
          <a:off x="3619500" y="1165532"/>
          <a:ext cx="518160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5"/>
          <p:cNvSpPr>
            <a:spLocks noGrp="1"/>
          </p:cNvSpPr>
          <p:nvPr>
            <p:ph type="sldNum" sz="quarter" idx="12"/>
          </p:nvPr>
        </p:nvSpPr>
        <p:spPr/>
        <p:txBody>
          <a:bodyPr/>
          <a:lstStyle/>
          <a:p>
            <a:fld id="{B2FD608B-9CFD-472F-B2D4-D232788670D5}" type="slidenum">
              <a:rPr lang="en-US" altLang="en-US" smtClean="0"/>
              <a:pPr/>
              <a:t>15</a:t>
            </a:fld>
            <a:endParaRPr lang="en-US" altLang="en-US" dirty="0"/>
          </a:p>
        </p:txBody>
      </p:sp>
      <p:sp>
        <p:nvSpPr>
          <p:cNvPr id="8" name="TextBox 7"/>
          <p:cNvSpPr txBox="1"/>
          <p:nvPr/>
        </p:nvSpPr>
        <p:spPr>
          <a:xfrm>
            <a:off x="336884" y="1165532"/>
            <a:ext cx="3092116" cy="5078313"/>
          </a:xfrm>
          <a:prstGeom prst="rect">
            <a:avLst/>
          </a:prstGeom>
          <a:noFill/>
        </p:spPr>
        <p:txBody>
          <a:bodyPr wrap="square" rtlCol="0">
            <a:spAutoFit/>
          </a:bodyPr>
          <a:lstStyle/>
          <a:p>
            <a:r>
              <a:rPr lang="en-US" sz="2600" dirty="0">
                <a:solidFill>
                  <a:srgbClr val="FF0000"/>
                </a:solidFill>
              </a:rPr>
              <a:t>To comply with ARMICS</a:t>
            </a:r>
            <a:r>
              <a:rPr lang="en-US" sz="2600" dirty="0"/>
              <a:t>:</a:t>
            </a:r>
          </a:p>
          <a:p>
            <a:endParaRPr lang="en-US" sz="1200" dirty="0"/>
          </a:p>
          <a:p>
            <a:r>
              <a:rPr lang="en-US" sz="2600" dirty="0"/>
              <a:t>Each agency must establish &amp; complete an assessment of Internal Control of </a:t>
            </a:r>
            <a:r>
              <a:rPr lang="en-US" sz="2600" u="sng" dirty="0"/>
              <a:t>Stages 1 &amp; 2, and meet the Minimum Requirements(MR).  Must complete Stage 3 </a:t>
            </a:r>
            <a:r>
              <a:rPr lang="en-US" sz="2200" u="sng" dirty="0"/>
              <a:t>(if applicable)</a:t>
            </a:r>
          </a:p>
        </p:txBody>
      </p:sp>
      <p:sp>
        <p:nvSpPr>
          <p:cNvPr id="9" name="TextBox 8"/>
          <p:cNvSpPr txBox="1"/>
          <p:nvPr/>
        </p:nvSpPr>
        <p:spPr>
          <a:xfrm>
            <a:off x="5867400" y="1233051"/>
            <a:ext cx="457200" cy="584775"/>
          </a:xfrm>
          <a:prstGeom prst="rect">
            <a:avLst/>
          </a:prstGeom>
          <a:noFill/>
        </p:spPr>
        <p:txBody>
          <a:bodyPr wrap="square" rtlCol="0">
            <a:spAutoFit/>
          </a:bodyPr>
          <a:lstStyle/>
          <a:p>
            <a:pPr algn="ctr"/>
            <a:r>
              <a:rPr lang="en-US" sz="3200" b="1" dirty="0">
                <a:solidFill>
                  <a:schemeClr val="accent6">
                    <a:lumMod val="75000"/>
                  </a:schemeClr>
                </a:solidFill>
              </a:rPr>
              <a:t>1</a:t>
            </a:r>
          </a:p>
        </p:txBody>
      </p:sp>
      <p:sp>
        <p:nvSpPr>
          <p:cNvPr id="10" name="TextBox 9"/>
          <p:cNvSpPr txBox="1"/>
          <p:nvPr/>
        </p:nvSpPr>
        <p:spPr>
          <a:xfrm>
            <a:off x="4610100" y="3869397"/>
            <a:ext cx="457200" cy="584775"/>
          </a:xfrm>
          <a:prstGeom prst="rect">
            <a:avLst/>
          </a:prstGeom>
          <a:noFill/>
        </p:spPr>
        <p:txBody>
          <a:bodyPr wrap="square" rtlCol="0">
            <a:spAutoFit/>
          </a:bodyPr>
          <a:lstStyle/>
          <a:p>
            <a:pPr algn="ctr"/>
            <a:r>
              <a:rPr lang="en-US" sz="3200" b="1" dirty="0">
                <a:solidFill>
                  <a:schemeClr val="accent6">
                    <a:lumMod val="75000"/>
                  </a:schemeClr>
                </a:solidFill>
              </a:rPr>
              <a:t>2</a:t>
            </a:r>
          </a:p>
        </p:txBody>
      </p:sp>
      <p:sp>
        <p:nvSpPr>
          <p:cNvPr id="11" name="TextBox 10"/>
          <p:cNvSpPr txBox="1"/>
          <p:nvPr/>
        </p:nvSpPr>
        <p:spPr>
          <a:xfrm>
            <a:off x="7277100" y="3869397"/>
            <a:ext cx="457200" cy="584775"/>
          </a:xfrm>
          <a:prstGeom prst="rect">
            <a:avLst/>
          </a:prstGeom>
          <a:noFill/>
        </p:spPr>
        <p:txBody>
          <a:bodyPr wrap="square" rtlCol="0">
            <a:spAutoFit/>
          </a:bodyPr>
          <a:lstStyle/>
          <a:p>
            <a:pPr algn="ctr"/>
            <a:r>
              <a:rPr lang="en-US" sz="3200" b="1" dirty="0">
                <a:solidFill>
                  <a:schemeClr val="accent6">
                    <a:lumMod val="75000"/>
                  </a:schemeClr>
                </a:solidFill>
              </a:rPr>
              <a:t>3</a:t>
            </a:r>
          </a:p>
        </p:txBody>
      </p:sp>
      <p:sp>
        <p:nvSpPr>
          <p:cNvPr id="3" name="Rectangle 2"/>
          <p:cNvSpPr/>
          <p:nvPr/>
        </p:nvSpPr>
        <p:spPr>
          <a:xfrm>
            <a:off x="457200" y="6184099"/>
            <a:ext cx="8686800" cy="246221"/>
          </a:xfrm>
          <a:prstGeom prst="rect">
            <a:avLst/>
          </a:prstGeom>
        </p:spPr>
        <p:txBody>
          <a:bodyPr wrap="square">
            <a:spAutoFit/>
          </a:bodyPr>
          <a:lstStyle/>
          <a:p>
            <a:r>
              <a:rPr lang="en-US" sz="1000" dirty="0"/>
              <a:t>Commonwealth of Virginia (2015). Department of Accounts. Office of </a:t>
            </a:r>
            <a:r>
              <a:rPr lang="en-US" sz="1000" dirty="0" smtClean="0"/>
              <a:t>the Comptroller</a:t>
            </a:r>
            <a:r>
              <a:rPr lang="en-US" sz="1000" dirty="0"/>
              <a:t>. Agency Risk Management and Internal Control Standards</a:t>
            </a:r>
            <a:r>
              <a:rPr lang="en-US" sz="1000" dirty="0" smtClean="0"/>
              <a:t>. Pg. 38 </a:t>
            </a:r>
            <a:endParaRPr lang="en-US" sz="1000" dirty="0"/>
          </a:p>
        </p:txBody>
      </p:sp>
    </p:spTree>
    <p:custDataLst>
      <p:tags r:id="rId1"/>
    </p:custDataLst>
    <p:extLst>
      <p:ext uri="{BB962C8B-B14F-4D97-AF65-F5344CB8AC3E}">
        <p14:creationId xmlns:p14="http://schemas.microsoft.com/office/powerpoint/2010/main" val="141634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3B4034-E8CB-4F0F-B278-3B075087C659}" type="slidenum">
              <a:rPr lang="en-US" altLang="en-US" smtClean="0"/>
              <a:pPr/>
              <a:t>16</a:t>
            </a:fld>
            <a:endParaRPr lang="en-US" altLang="en-US" dirty="0"/>
          </a:p>
        </p:txBody>
      </p:sp>
      <p:sp>
        <p:nvSpPr>
          <p:cNvPr id="5" name="Rectangle 4"/>
          <p:cNvSpPr/>
          <p:nvPr/>
        </p:nvSpPr>
        <p:spPr>
          <a:xfrm>
            <a:off x="2209800" y="2286000"/>
            <a:ext cx="4572000" cy="2369880"/>
          </a:xfrm>
          <a:prstGeom prst="rect">
            <a:avLst/>
          </a:prstGeom>
        </p:spPr>
        <p:txBody>
          <a:bodyPr>
            <a:spAutoFit/>
          </a:bodyPr>
          <a:lstStyle/>
          <a:p>
            <a:pPr algn="ctr"/>
            <a:r>
              <a:rPr lang="en-US" sz="4000" b="1" dirty="0">
                <a:solidFill>
                  <a:srgbClr val="DAA600"/>
                </a:solidFill>
              </a:rPr>
              <a:t>Agency - Level </a:t>
            </a:r>
          </a:p>
          <a:p>
            <a:pPr algn="ctr"/>
            <a:r>
              <a:rPr lang="en-US" sz="3600" dirty="0">
                <a:solidFill>
                  <a:srgbClr val="FF00FF"/>
                </a:solidFill>
              </a:rPr>
              <a:t/>
            </a:r>
            <a:br>
              <a:rPr lang="en-US" sz="3600" dirty="0">
                <a:solidFill>
                  <a:srgbClr val="FF00FF"/>
                </a:solidFill>
              </a:rPr>
            </a:br>
            <a:r>
              <a:rPr lang="en-US" sz="3600" dirty="0">
                <a:solidFill>
                  <a:srgbClr val="0070C0"/>
                </a:solidFill>
              </a:rPr>
              <a:t>Annual Assessment </a:t>
            </a:r>
          </a:p>
          <a:p>
            <a:pPr algn="ctr"/>
            <a:r>
              <a:rPr lang="en-US" sz="3600" dirty="0">
                <a:solidFill>
                  <a:srgbClr val="0070C0"/>
                </a:solidFill>
              </a:rPr>
              <a:t>(Stage </a:t>
            </a:r>
            <a:r>
              <a:rPr lang="en-US" sz="3600" dirty="0" smtClean="0">
                <a:solidFill>
                  <a:srgbClr val="0070C0"/>
                </a:solidFill>
              </a:rPr>
              <a:t>1)</a:t>
            </a:r>
            <a:endParaRPr lang="en-US" sz="3600" dirty="0"/>
          </a:p>
        </p:txBody>
      </p:sp>
    </p:spTree>
    <p:custDataLst>
      <p:tags r:id="rId1"/>
    </p:custDataLst>
    <p:extLst>
      <p:ext uri="{BB962C8B-B14F-4D97-AF65-F5344CB8AC3E}">
        <p14:creationId xmlns:p14="http://schemas.microsoft.com/office/powerpoint/2010/main" val="259875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477000" cy="972553"/>
          </a:xfrm>
        </p:spPr>
        <p:txBody>
          <a:bodyPr/>
          <a:lstStyle/>
          <a:p>
            <a:r>
              <a:rPr lang="en-US" sz="2800" dirty="0"/>
              <a:t>Agency- Level </a:t>
            </a:r>
            <a:r>
              <a:rPr lang="en-US" sz="2800" dirty="0">
                <a:solidFill>
                  <a:srgbClr val="FF00FF"/>
                </a:solidFill>
              </a:rPr>
              <a:t/>
            </a:r>
            <a:br>
              <a:rPr lang="en-US" sz="2800" dirty="0">
                <a:solidFill>
                  <a:srgbClr val="FF00FF"/>
                </a:solidFill>
              </a:rPr>
            </a:br>
            <a:r>
              <a:rPr lang="en-US" sz="2800" dirty="0"/>
              <a:t>Assessment (Stage 1) </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3241032889"/>
              </p:ext>
            </p:extLst>
          </p:nvPr>
        </p:nvGraphicFramePr>
        <p:xfrm>
          <a:off x="3657600" y="1600200"/>
          <a:ext cx="51816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5"/>
          <p:cNvSpPr>
            <a:spLocks noGrp="1"/>
          </p:cNvSpPr>
          <p:nvPr>
            <p:ph type="sldNum" sz="quarter" idx="12"/>
          </p:nvPr>
        </p:nvSpPr>
        <p:spPr/>
        <p:txBody>
          <a:bodyPr/>
          <a:lstStyle/>
          <a:p>
            <a:fld id="{B2FD608B-9CFD-472F-B2D4-D232788670D5}" type="slidenum">
              <a:rPr lang="en-US" altLang="en-US" smtClean="0"/>
              <a:pPr/>
              <a:t>17</a:t>
            </a:fld>
            <a:endParaRPr lang="en-US" altLang="en-US" dirty="0"/>
          </a:p>
        </p:txBody>
      </p:sp>
      <p:sp>
        <p:nvSpPr>
          <p:cNvPr id="8" name="TextBox 7"/>
          <p:cNvSpPr txBox="1"/>
          <p:nvPr/>
        </p:nvSpPr>
        <p:spPr>
          <a:xfrm>
            <a:off x="457200" y="1848683"/>
            <a:ext cx="3200400" cy="4247317"/>
          </a:xfrm>
          <a:prstGeom prst="rect">
            <a:avLst/>
          </a:prstGeom>
          <a:noFill/>
        </p:spPr>
        <p:txBody>
          <a:bodyPr wrap="square" rtlCol="0">
            <a:spAutoFit/>
          </a:bodyPr>
          <a:lstStyle/>
          <a:p>
            <a:r>
              <a:rPr lang="en-US" sz="3600" dirty="0"/>
              <a:t>Each agency must:</a:t>
            </a:r>
          </a:p>
          <a:p>
            <a:endParaRPr lang="en-US" dirty="0"/>
          </a:p>
          <a:p>
            <a:pPr marL="285750" indent="-285750">
              <a:buFont typeface="Wingdings" panose="05000000000000000000" pitchFamily="2" charset="2"/>
              <a:buChar char="q"/>
            </a:pPr>
            <a:r>
              <a:rPr lang="en-US" dirty="0"/>
              <a:t>DOCUMENT</a:t>
            </a:r>
          </a:p>
          <a:p>
            <a:endParaRPr lang="en-US" dirty="0"/>
          </a:p>
          <a:p>
            <a:pPr marL="285750" indent="-285750">
              <a:buFont typeface="Wingdings" panose="05000000000000000000" pitchFamily="2" charset="2"/>
              <a:buChar char="q"/>
            </a:pPr>
            <a:r>
              <a:rPr lang="en-US" dirty="0"/>
              <a:t>EVALUATE</a:t>
            </a:r>
          </a:p>
          <a:p>
            <a:endParaRPr lang="en-US" dirty="0"/>
          </a:p>
          <a:p>
            <a:pPr marL="285750" indent="-285750">
              <a:buFont typeface="Wingdings" panose="05000000000000000000" pitchFamily="2" charset="2"/>
              <a:buChar char="q"/>
            </a:pPr>
            <a:r>
              <a:rPr lang="en-US" dirty="0"/>
              <a:t>TEST AGENCY-LEVEL CONTROLS across the</a:t>
            </a:r>
          </a:p>
          <a:p>
            <a:r>
              <a:rPr lang="en-US" dirty="0"/>
              <a:t>    </a:t>
            </a:r>
            <a:r>
              <a:rPr lang="en-US" b="1" u="sng" dirty="0"/>
              <a:t>5 components</a:t>
            </a:r>
            <a:r>
              <a:rPr lang="en-US" b="1" dirty="0"/>
              <a:t> </a:t>
            </a:r>
            <a:r>
              <a:rPr lang="en-US" dirty="0"/>
              <a:t>of Internal </a:t>
            </a:r>
          </a:p>
          <a:p>
            <a:r>
              <a:rPr lang="en-US" dirty="0"/>
              <a:t>    Control</a:t>
            </a:r>
          </a:p>
          <a:p>
            <a:endParaRPr lang="en-US" dirty="0"/>
          </a:p>
          <a:p>
            <a:endParaRPr lang="en-US" dirty="0"/>
          </a:p>
        </p:txBody>
      </p:sp>
      <p:sp>
        <p:nvSpPr>
          <p:cNvPr id="3" name="Right Arrow 2"/>
          <p:cNvSpPr/>
          <p:nvPr/>
        </p:nvSpPr>
        <p:spPr bwMode="auto">
          <a:xfrm>
            <a:off x="2095500" y="5293519"/>
            <a:ext cx="838200" cy="304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pitchFamily="8" charset="0"/>
            </a:endParaRPr>
          </a:p>
        </p:txBody>
      </p:sp>
      <p:sp>
        <p:nvSpPr>
          <p:cNvPr id="9" name="TextBox 8">
            <a:extLst>
              <a:ext uri="{FF2B5EF4-FFF2-40B4-BE49-F238E27FC236}">
                <a16:creationId xmlns:a16="http://schemas.microsoft.com/office/drawing/2014/main" id="{A0DA057A-169D-41DD-85CD-621062870C3C}"/>
              </a:ext>
            </a:extLst>
          </p:cNvPr>
          <p:cNvSpPr txBox="1"/>
          <p:nvPr/>
        </p:nvSpPr>
        <p:spPr>
          <a:xfrm>
            <a:off x="4572000" y="1600200"/>
            <a:ext cx="457200" cy="369332"/>
          </a:xfrm>
          <a:prstGeom prst="rect">
            <a:avLst/>
          </a:prstGeom>
          <a:noFill/>
        </p:spPr>
        <p:txBody>
          <a:bodyPr wrap="square" rtlCol="0">
            <a:spAutoFit/>
          </a:bodyPr>
          <a:lstStyle/>
          <a:p>
            <a:pPr algn="ctr"/>
            <a:r>
              <a:rPr lang="en-US" b="1" dirty="0">
                <a:solidFill>
                  <a:schemeClr val="accent6">
                    <a:lumMod val="75000"/>
                  </a:schemeClr>
                </a:solidFill>
              </a:rPr>
              <a:t>1</a:t>
            </a:r>
          </a:p>
        </p:txBody>
      </p:sp>
      <p:sp>
        <p:nvSpPr>
          <p:cNvPr id="10" name="TextBox 9">
            <a:extLst>
              <a:ext uri="{FF2B5EF4-FFF2-40B4-BE49-F238E27FC236}">
                <a16:creationId xmlns:a16="http://schemas.microsoft.com/office/drawing/2014/main" id="{5FC5CD14-BD9E-4634-8A32-BA03E1C0FBFA}"/>
              </a:ext>
            </a:extLst>
          </p:cNvPr>
          <p:cNvSpPr txBox="1"/>
          <p:nvPr/>
        </p:nvSpPr>
        <p:spPr>
          <a:xfrm>
            <a:off x="7277100" y="1558271"/>
            <a:ext cx="457200" cy="369332"/>
          </a:xfrm>
          <a:prstGeom prst="rect">
            <a:avLst/>
          </a:prstGeom>
          <a:noFill/>
        </p:spPr>
        <p:txBody>
          <a:bodyPr wrap="square" rtlCol="0">
            <a:spAutoFit/>
          </a:bodyPr>
          <a:lstStyle/>
          <a:p>
            <a:pPr algn="ctr"/>
            <a:r>
              <a:rPr lang="en-US" b="1" dirty="0">
                <a:solidFill>
                  <a:schemeClr val="accent6">
                    <a:lumMod val="75000"/>
                  </a:schemeClr>
                </a:solidFill>
              </a:rPr>
              <a:t>2</a:t>
            </a:r>
          </a:p>
        </p:txBody>
      </p:sp>
      <p:sp>
        <p:nvSpPr>
          <p:cNvPr id="11" name="TextBox 10">
            <a:extLst>
              <a:ext uri="{FF2B5EF4-FFF2-40B4-BE49-F238E27FC236}">
                <a16:creationId xmlns:a16="http://schemas.microsoft.com/office/drawing/2014/main" id="{DDD9D0FA-52D6-4823-B51B-310C16B0E73F}"/>
              </a:ext>
            </a:extLst>
          </p:cNvPr>
          <p:cNvSpPr txBox="1"/>
          <p:nvPr/>
        </p:nvSpPr>
        <p:spPr>
          <a:xfrm>
            <a:off x="4592053" y="3136780"/>
            <a:ext cx="457200" cy="369332"/>
          </a:xfrm>
          <a:prstGeom prst="rect">
            <a:avLst/>
          </a:prstGeom>
          <a:noFill/>
        </p:spPr>
        <p:txBody>
          <a:bodyPr wrap="square" rtlCol="0">
            <a:spAutoFit/>
          </a:bodyPr>
          <a:lstStyle/>
          <a:p>
            <a:pPr algn="ctr"/>
            <a:r>
              <a:rPr lang="en-US" b="1" dirty="0">
                <a:solidFill>
                  <a:schemeClr val="accent6">
                    <a:lumMod val="75000"/>
                  </a:schemeClr>
                </a:solidFill>
              </a:rPr>
              <a:t>3</a:t>
            </a:r>
          </a:p>
        </p:txBody>
      </p:sp>
      <p:sp>
        <p:nvSpPr>
          <p:cNvPr id="12" name="TextBox 11">
            <a:extLst>
              <a:ext uri="{FF2B5EF4-FFF2-40B4-BE49-F238E27FC236}">
                <a16:creationId xmlns:a16="http://schemas.microsoft.com/office/drawing/2014/main" id="{678A6AFB-FD90-4CF4-8ADE-3C2CFFB21493}"/>
              </a:ext>
            </a:extLst>
          </p:cNvPr>
          <p:cNvSpPr txBox="1"/>
          <p:nvPr/>
        </p:nvSpPr>
        <p:spPr>
          <a:xfrm>
            <a:off x="7216942" y="3100685"/>
            <a:ext cx="457200" cy="369332"/>
          </a:xfrm>
          <a:prstGeom prst="rect">
            <a:avLst/>
          </a:prstGeom>
          <a:noFill/>
        </p:spPr>
        <p:txBody>
          <a:bodyPr wrap="square" rtlCol="0">
            <a:spAutoFit/>
          </a:bodyPr>
          <a:lstStyle/>
          <a:p>
            <a:pPr algn="ctr"/>
            <a:r>
              <a:rPr lang="en-US" b="1" dirty="0">
                <a:solidFill>
                  <a:schemeClr val="accent6">
                    <a:lumMod val="75000"/>
                  </a:schemeClr>
                </a:solidFill>
              </a:rPr>
              <a:t>4</a:t>
            </a:r>
          </a:p>
        </p:txBody>
      </p:sp>
      <p:sp>
        <p:nvSpPr>
          <p:cNvPr id="13" name="TextBox 12">
            <a:extLst>
              <a:ext uri="{FF2B5EF4-FFF2-40B4-BE49-F238E27FC236}">
                <a16:creationId xmlns:a16="http://schemas.microsoft.com/office/drawing/2014/main" id="{D6AA5F97-908F-42DD-9A61-C3B9C825F286}"/>
              </a:ext>
            </a:extLst>
          </p:cNvPr>
          <p:cNvSpPr txBox="1"/>
          <p:nvPr/>
        </p:nvSpPr>
        <p:spPr>
          <a:xfrm>
            <a:off x="5867400" y="4724400"/>
            <a:ext cx="457200" cy="369332"/>
          </a:xfrm>
          <a:prstGeom prst="rect">
            <a:avLst/>
          </a:prstGeom>
          <a:noFill/>
        </p:spPr>
        <p:txBody>
          <a:bodyPr wrap="square" rtlCol="0">
            <a:spAutoFit/>
          </a:bodyPr>
          <a:lstStyle/>
          <a:p>
            <a:pPr algn="ctr"/>
            <a:r>
              <a:rPr lang="en-US" b="1" dirty="0">
                <a:solidFill>
                  <a:schemeClr val="accent6">
                    <a:lumMod val="75000"/>
                  </a:schemeClr>
                </a:solidFill>
              </a:rPr>
              <a:t>5</a:t>
            </a:r>
          </a:p>
        </p:txBody>
      </p:sp>
      <p:sp>
        <p:nvSpPr>
          <p:cNvPr id="5" name="Rectangle 4"/>
          <p:cNvSpPr/>
          <p:nvPr/>
        </p:nvSpPr>
        <p:spPr>
          <a:xfrm>
            <a:off x="152400" y="6184094"/>
            <a:ext cx="8839200" cy="246221"/>
          </a:xfrm>
          <a:prstGeom prst="rect">
            <a:avLst/>
          </a:prstGeom>
        </p:spPr>
        <p:txBody>
          <a:bodyPr wrap="square">
            <a:spAutoFit/>
          </a:bodyPr>
          <a:lstStyle/>
          <a:p>
            <a:r>
              <a:rPr lang="en-US" sz="1000" dirty="0"/>
              <a:t>Commonwealth of Virginia (2015). Department of Accounts. Office </a:t>
            </a:r>
            <a:r>
              <a:rPr lang="en-US" sz="1000" dirty="0" smtClean="0"/>
              <a:t>of the </a:t>
            </a:r>
            <a:r>
              <a:rPr lang="en-US" sz="1000" dirty="0"/>
              <a:t>Comptroller. Agency Risk Management and Internal Control Standards</a:t>
            </a:r>
            <a:r>
              <a:rPr lang="en-US" sz="1000" dirty="0" smtClean="0"/>
              <a:t>. Pg. 13. </a:t>
            </a:r>
            <a:endParaRPr lang="en-US" sz="1000" dirty="0"/>
          </a:p>
        </p:txBody>
      </p:sp>
    </p:spTree>
    <p:custDataLst>
      <p:tags r:id="rId1"/>
    </p:custDataLst>
    <p:extLst>
      <p:ext uri="{BB962C8B-B14F-4D97-AF65-F5344CB8AC3E}">
        <p14:creationId xmlns:p14="http://schemas.microsoft.com/office/powerpoint/2010/main" val="3181142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5740" y="152400"/>
            <a:ext cx="6172200" cy="10668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rgbClr val="DAA600"/>
                </a:solidFill>
              </a:rPr>
              <a:t>Control Environment- #1</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18</a:t>
            </a:fld>
            <a:endParaRPr lang="en-US" altLang="en-US" dirty="0"/>
          </a:p>
        </p:txBody>
      </p:sp>
      <p:sp>
        <p:nvSpPr>
          <p:cNvPr id="8" name="Content Placeholder 7"/>
          <p:cNvSpPr>
            <a:spLocks noGrp="1"/>
          </p:cNvSpPr>
          <p:nvPr>
            <p:ph idx="1"/>
          </p:nvPr>
        </p:nvSpPr>
        <p:spPr>
          <a:xfrm>
            <a:off x="304800" y="1143000"/>
            <a:ext cx="8534400" cy="5029200"/>
          </a:xfrm>
        </p:spPr>
        <p:txBody>
          <a:bodyPr/>
          <a:lstStyle/>
          <a:p>
            <a:pPr marL="457200" indent="-457200">
              <a:buFont typeface="Wingdings" panose="05000000000000000000" pitchFamily="2" charset="2"/>
              <a:buChar char="§"/>
            </a:pPr>
            <a:r>
              <a:rPr lang="en-US" u="sng" dirty="0" smtClean="0"/>
              <a:t>Definition</a:t>
            </a:r>
            <a:r>
              <a:rPr lang="en-US" dirty="0" smtClean="0"/>
              <a:t>:  The agency’s corporate culture or </a:t>
            </a:r>
            <a:r>
              <a:rPr lang="en-US" dirty="0" smtClean="0">
                <a:solidFill>
                  <a:srgbClr val="FF0000"/>
                </a:solidFill>
              </a:rPr>
              <a:t>“Tone at the Top”</a:t>
            </a:r>
            <a:r>
              <a:rPr lang="en-US" dirty="0" smtClean="0"/>
              <a:t> and how much the agency’s leaders value ethical behavior and internal control.</a:t>
            </a:r>
          </a:p>
          <a:p>
            <a:pPr marL="457200" indent="-457200">
              <a:buFont typeface="Wingdings" panose="05000000000000000000" pitchFamily="2" charset="2"/>
              <a:buChar char="§"/>
            </a:pPr>
            <a:r>
              <a:rPr lang="en-US" u="sng" dirty="0" smtClean="0"/>
              <a:t>Purpose</a:t>
            </a:r>
            <a:r>
              <a:rPr lang="en-US" dirty="0" smtClean="0"/>
              <a:t>:  To establish a tone and Control Environment which reflects top management’s expectations for how seriously agency employees should view and execute their internal control and fiduciary responsibilities.              </a:t>
            </a:r>
            <a:endParaRPr lang="en-US" dirty="0"/>
          </a:p>
        </p:txBody>
      </p:sp>
    </p:spTree>
    <p:custDataLst>
      <p:tags r:id="rId1"/>
    </p:custDataLst>
    <p:extLst>
      <p:ext uri="{BB962C8B-B14F-4D97-AF65-F5344CB8AC3E}">
        <p14:creationId xmlns:p14="http://schemas.microsoft.com/office/powerpoint/2010/main" val="2250376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
            <a:ext cx="6172200" cy="609600"/>
          </a:xfrm>
        </p:spPr>
        <p:txBody>
          <a:bodyPr/>
          <a:lstStyle/>
          <a:p>
            <a:pPr algn="l"/>
            <a:r>
              <a:rPr lang="en-US" sz="2400" dirty="0" smtClean="0">
                <a:solidFill>
                  <a:srgbClr val="FF00FF"/>
                </a:solidFill>
              </a:rPr>
              <a:t/>
            </a:r>
            <a:br>
              <a:rPr lang="en-US" sz="2400" dirty="0" smtClean="0">
                <a:solidFill>
                  <a:srgbClr val="FF00FF"/>
                </a:solidFill>
              </a:rPr>
            </a:br>
            <a:r>
              <a:rPr lang="en-US" sz="2400" dirty="0" smtClean="0"/>
              <a:t>Promoting Ethics &amp; Appropriate Conduct</a:t>
            </a:r>
            <a:r>
              <a:rPr lang="en-US" dirty="0" smtClean="0">
                <a:solidFill>
                  <a:srgbClr val="FF00FF"/>
                </a:solidFill>
              </a:rPr>
              <a:t/>
            </a:r>
            <a:br>
              <a:rPr lang="en-US" dirty="0" smtClean="0">
                <a:solidFill>
                  <a:srgbClr val="FF00FF"/>
                </a:solidFill>
              </a:rPr>
            </a:br>
            <a:endParaRPr lang="en-US" dirty="0">
              <a:solidFill>
                <a:srgbClr val="FF00FF"/>
              </a:solidFill>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19</a:t>
            </a:fld>
            <a:endParaRPr lang="en-US" altLang="en-US"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47452" y="1524000"/>
            <a:ext cx="6217920" cy="3989832"/>
          </a:xfrm>
        </p:spPr>
      </p:pic>
    </p:spTree>
    <p:custDataLst>
      <p:tags r:id="rId1"/>
    </p:custDataLst>
    <p:extLst>
      <p:ext uri="{BB962C8B-B14F-4D97-AF65-F5344CB8AC3E}">
        <p14:creationId xmlns:p14="http://schemas.microsoft.com/office/powerpoint/2010/main" val="276383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762000"/>
          </a:xfrm>
        </p:spPr>
        <p:txBody>
          <a:bodyPr/>
          <a:lstStyle/>
          <a:p>
            <a:r>
              <a:rPr lang="en-US" dirty="0"/>
              <a:t>OBJECTIVES</a:t>
            </a:r>
          </a:p>
        </p:txBody>
      </p:sp>
      <p:sp>
        <p:nvSpPr>
          <p:cNvPr id="3" name="Content Placeholder 2"/>
          <p:cNvSpPr>
            <a:spLocks noGrp="1"/>
          </p:cNvSpPr>
          <p:nvPr>
            <p:ph idx="1"/>
          </p:nvPr>
        </p:nvSpPr>
        <p:spPr>
          <a:xfrm>
            <a:off x="240102" y="1261613"/>
            <a:ext cx="8534400" cy="5257800"/>
          </a:xfrm>
        </p:spPr>
        <p:txBody>
          <a:bodyPr/>
          <a:lstStyle/>
          <a:p>
            <a:r>
              <a:rPr lang="en-US" dirty="0"/>
              <a:t>To review and understand:</a:t>
            </a:r>
          </a:p>
          <a:p>
            <a:pPr marL="857250" lvl="1" indent="-457200">
              <a:buFont typeface="Wingdings" panose="05000000000000000000" pitchFamily="2" charset="2"/>
              <a:buChar char="§"/>
            </a:pPr>
            <a:r>
              <a:rPr lang="en-US" dirty="0"/>
              <a:t>Definition of “Internal Control”</a:t>
            </a:r>
          </a:p>
          <a:p>
            <a:pPr marL="857250" lvl="1" indent="-457200">
              <a:buFont typeface="Wingdings" panose="05000000000000000000" pitchFamily="2" charset="2"/>
              <a:buChar char="§"/>
            </a:pPr>
            <a:r>
              <a:rPr lang="en-US" dirty="0"/>
              <a:t>Role of Internal Control in Achieving Objectives</a:t>
            </a:r>
          </a:p>
          <a:p>
            <a:pPr marL="857250" lvl="1" indent="-457200">
              <a:buFont typeface="Wingdings" panose="05000000000000000000" pitchFamily="2" charset="2"/>
              <a:buChar char="§"/>
            </a:pPr>
            <a:r>
              <a:rPr lang="en-US" dirty="0"/>
              <a:t>Virginia’s Long-Term Objectives</a:t>
            </a:r>
          </a:p>
          <a:p>
            <a:pPr marL="857250" lvl="1" indent="-457200">
              <a:buFont typeface="Wingdings" panose="05000000000000000000" pitchFamily="2" charset="2"/>
              <a:buChar char="§"/>
            </a:pPr>
            <a:r>
              <a:rPr lang="en-US" dirty="0"/>
              <a:t>ARMICS Process &amp; COSO Framework </a:t>
            </a:r>
          </a:p>
          <a:p>
            <a:pPr marL="857250" lvl="1" indent="-457200">
              <a:buFont typeface="Wingdings" panose="05000000000000000000" pitchFamily="2" charset="2"/>
              <a:buChar char="§"/>
            </a:pPr>
            <a:r>
              <a:rPr lang="en-US" dirty="0"/>
              <a:t>Fiscal Officer, Manager, </a:t>
            </a:r>
            <a:r>
              <a:rPr lang="en-US" dirty="0" smtClean="0"/>
              <a:t>and Agency Staff Responsibilities </a:t>
            </a:r>
            <a:endParaRPr lang="en-US" dirty="0"/>
          </a:p>
          <a:p>
            <a:pPr marL="857250" lvl="1" indent="-457200">
              <a:buFont typeface="Wingdings" panose="05000000000000000000" pitchFamily="2" charset="2"/>
              <a:buChar char="§"/>
            </a:pPr>
            <a:r>
              <a:rPr lang="en-US" dirty="0"/>
              <a:t>Tips on Complying with </a:t>
            </a:r>
            <a:r>
              <a:rPr lang="en-US" dirty="0" smtClean="0"/>
              <a:t>ARMICS &amp; Certification Process</a:t>
            </a:r>
            <a:endParaRPr lang="en-US" dirty="0"/>
          </a:p>
          <a:p>
            <a:pPr marL="857250" lvl="1" indent="-457200">
              <a:buFont typeface="Wingdings" panose="05000000000000000000" pitchFamily="2" charset="2"/>
              <a:buChar char="§"/>
            </a:pPr>
            <a:r>
              <a:rPr lang="en-US" dirty="0"/>
              <a:t>ARMICS Online Tools </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a:t>
            </a:fld>
            <a:endParaRPr lang="en-US" altLang="en-US" dirty="0"/>
          </a:p>
        </p:txBody>
      </p:sp>
    </p:spTree>
    <p:custDataLst>
      <p:tags r:id="rId1"/>
    </p:custDataLst>
    <p:extLst>
      <p:ext uri="{BB962C8B-B14F-4D97-AF65-F5344CB8AC3E}">
        <p14:creationId xmlns:p14="http://schemas.microsoft.com/office/powerpoint/2010/main" val="2665769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6172200" cy="1143000"/>
          </a:xfrm>
        </p:spPr>
        <p:txBody>
          <a:bodyPr/>
          <a:lstStyle/>
          <a:p>
            <a:pPr algn="ctr"/>
            <a:r>
              <a:rPr lang="en-US" dirty="0" smtClean="0">
                <a:solidFill>
                  <a:srgbClr val="FF00FF"/>
                </a:solidFill>
              </a:rPr>
              <a:t/>
            </a:r>
            <a:br>
              <a:rPr lang="en-US" dirty="0" smtClean="0">
                <a:solidFill>
                  <a:srgbClr val="FF00FF"/>
                </a:solidFill>
              </a:rPr>
            </a:br>
            <a:r>
              <a:rPr lang="en-US" dirty="0" smtClean="0">
                <a:solidFill>
                  <a:srgbClr val="DAA600"/>
                </a:solidFill>
              </a:rPr>
              <a:t>                </a:t>
            </a:r>
            <a:r>
              <a:rPr lang="en-US" sz="2800" dirty="0" smtClean="0">
                <a:solidFill>
                  <a:srgbClr val="DAA600"/>
                </a:solidFill>
              </a:rPr>
              <a:t>Control </a:t>
            </a:r>
            <a:r>
              <a:rPr lang="en-US" sz="2800" dirty="0">
                <a:solidFill>
                  <a:srgbClr val="DAA600"/>
                </a:solidFill>
              </a:rPr>
              <a:t>Environment- #</a:t>
            </a:r>
            <a:r>
              <a:rPr lang="en-US" sz="2800" dirty="0" smtClean="0">
                <a:solidFill>
                  <a:srgbClr val="DAA600"/>
                </a:solidFill>
              </a:rPr>
              <a:t>1</a:t>
            </a:r>
            <a:r>
              <a:rPr lang="en-US" sz="2800" dirty="0" smtClean="0">
                <a:solidFill>
                  <a:srgbClr val="FF00FF"/>
                </a:solidFill>
              </a:rPr>
              <a:t/>
            </a:r>
            <a:br>
              <a:rPr lang="en-US" sz="2800" dirty="0" smtClean="0">
                <a:solidFill>
                  <a:srgbClr val="FF00FF"/>
                </a:solidFill>
              </a:rPr>
            </a:br>
            <a:r>
              <a:rPr lang="en-US" sz="2800" dirty="0" smtClean="0">
                <a:solidFill>
                  <a:srgbClr val="DAA600"/>
                </a:solidFill>
              </a:rPr>
              <a:t>                   </a:t>
            </a:r>
            <a:r>
              <a:rPr lang="en-US" sz="2800" dirty="0" smtClean="0"/>
              <a:t>Minimum Requirements</a:t>
            </a:r>
            <a:r>
              <a:rPr lang="en-US" dirty="0" smtClean="0">
                <a:solidFill>
                  <a:srgbClr val="FF00FF"/>
                </a:solidFill>
              </a:rPr>
              <a:t/>
            </a:r>
            <a:br>
              <a:rPr lang="en-US" dirty="0" smtClean="0">
                <a:solidFill>
                  <a:srgbClr val="FF00FF"/>
                </a:solidFill>
              </a:rPr>
            </a:br>
            <a:endParaRPr lang="en-US" sz="2800" dirty="0">
              <a:solidFill>
                <a:srgbClr val="FF00FF"/>
              </a:solidFill>
            </a:endParaRPr>
          </a:p>
        </p:txBody>
      </p:sp>
      <p:sp>
        <p:nvSpPr>
          <p:cNvPr id="3" name="Content Placeholder 2"/>
          <p:cNvSpPr>
            <a:spLocks noGrp="1"/>
          </p:cNvSpPr>
          <p:nvPr>
            <p:ph idx="1"/>
          </p:nvPr>
        </p:nvSpPr>
        <p:spPr>
          <a:xfrm>
            <a:off x="457200" y="1371600"/>
            <a:ext cx="8229600" cy="4953000"/>
          </a:xfrm>
        </p:spPr>
        <p:txBody>
          <a:bodyPr/>
          <a:lstStyle/>
          <a:p>
            <a:r>
              <a:rPr lang="en-US" sz="1800" dirty="0"/>
              <a:t>To demonstrate that the </a:t>
            </a:r>
            <a:r>
              <a:rPr lang="en-US" sz="1800" dirty="0" smtClean="0"/>
              <a:t>Control Environment </a:t>
            </a:r>
            <a:r>
              <a:rPr lang="en-US" sz="1800" dirty="0"/>
              <a:t>internal control component is established and fully functioning, the agency must meet the following </a:t>
            </a:r>
            <a:r>
              <a:rPr lang="en-US" sz="1800" u="sng" dirty="0"/>
              <a:t>minimum requirements</a:t>
            </a:r>
            <a:r>
              <a:rPr lang="en-US" sz="1800" dirty="0"/>
              <a:t>: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 </a:t>
            </a:r>
            <a:r>
              <a:rPr lang="en-US" sz="1800" dirty="0"/>
              <a:t>Develop and actively promote a Code of Ethics.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 </a:t>
            </a:r>
            <a:r>
              <a:rPr lang="en-US" sz="1800" dirty="0"/>
              <a:t>Document and </a:t>
            </a:r>
            <a:r>
              <a:rPr lang="en-US" sz="1800" dirty="0" smtClean="0"/>
              <a:t>assess (test) </a:t>
            </a:r>
            <a:r>
              <a:rPr lang="en-US" sz="1800" dirty="0"/>
              <a:t>key elements of the control </a:t>
            </a:r>
            <a:r>
              <a:rPr lang="en-US" sz="1800" dirty="0" smtClean="0"/>
              <a:t>environment</a:t>
            </a:r>
          </a:p>
          <a:p>
            <a:r>
              <a:rPr lang="en-US" sz="1800" dirty="0"/>
              <a:t> </a:t>
            </a:r>
            <a:r>
              <a:rPr lang="en-US" sz="1800" dirty="0" smtClean="0"/>
              <a:t>                </a:t>
            </a:r>
            <a:r>
              <a:rPr lang="en-US" sz="1800" dirty="0"/>
              <a:t>including, but not limited to: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o Management’s </a:t>
            </a:r>
            <a:r>
              <a:rPr lang="en-US" sz="1800" dirty="0"/>
              <a:t>philosophy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o </a:t>
            </a:r>
            <a:r>
              <a:rPr lang="en-US" sz="1800" dirty="0"/>
              <a:t>Management’s attitude towards risk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o </a:t>
            </a:r>
            <a:r>
              <a:rPr lang="en-US" sz="1800" dirty="0"/>
              <a:t>Oversight by the agency’s governing board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o </a:t>
            </a:r>
            <a:r>
              <a:rPr lang="en-US" sz="1800" dirty="0"/>
              <a:t>Integrity and ethical values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o </a:t>
            </a:r>
            <a:r>
              <a:rPr lang="en-US" sz="1800" dirty="0"/>
              <a:t>Promotion of ethics and appropriate conduct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o </a:t>
            </a:r>
            <a:r>
              <a:rPr lang="en-US" sz="1800" dirty="0"/>
              <a:t>Organizational structure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o </a:t>
            </a:r>
            <a:r>
              <a:rPr lang="en-US" sz="1800" dirty="0"/>
              <a:t>Assignment of authority and responsibility </a:t>
            </a:r>
            <a:endParaRPr lang="en-US" sz="1800" dirty="0" smtClean="0"/>
          </a:p>
          <a:p>
            <a:r>
              <a:rPr lang="en-US" sz="1800" dirty="0">
                <a:solidFill>
                  <a:srgbClr val="FF00FF"/>
                </a:solidFill>
              </a:rPr>
              <a:t>	</a:t>
            </a:r>
            <a:r>
              <a:rPr lang="en-US" sz="1800" dirty="0" smtClean="0">
                <a:solidFill>
                  <a:srgbClr val="FF00FF"/>
                </a:solidFill>
              </a:rPr>
              <a:t>		</a:t>
            </a:r>
            <a:r>
              <a:rPr lang="en-US" sz="1800" dirty="0" smtClean="0"/>
              <a:t>o </a:t>
            </a:r>
            <a:r>
              <a:rPr lang="en-US" sz="1800" dirty="0"/>
              <a:t>Workforce competence and human resource </a:t>
            </a:r>
            <a:r>
              <a:rPr lang="en-US" sz="1800" dirty="0" smtClean="0"/>
              <a:t>development</a:t>
            </a:r>
            <a:endParaRPr lang="en-US" sz="1800"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20</a:t>
            </a:fld>
            <a:endParaRPr lang="en-US" altLang="en-US" dirty="0"/>
          </a:p>
        </p:txBody>
      </p:sp>
      <p:sp>
        <p:nvSpPr>
          <p:cNvPr id="7" name="TextBox 6"/>
          <p:cNvSpPr txBox="1"/>
          <p:nvPr/>
        </p:nvSpPr>
        <p:spPr>
          <a:xfrm>
            <a:off x="457200" y="6076890"/>
            <a:ext cx="8229600" cy="400110"/>
          </a:xfrm>
          <a:prstGeom prst="rect">
            <a:avLst/>
          </a:prstGeom>
          <a:noFill/>
        </p:spPr>
        <p:txBody>
          <a:bodyPr wrap="square" rtlCol="0">
            <a:spAutoFit/>
          </a:bodyPr>
          <a:lstStyle/>
          <a:p>
            <a:pPr marL="349250" indent="-349250"/>
            <a:r>
              <a:rPr lang="en-US" sz="1000" dirty="0"/>
              <a:t>Commonwealth of Virginia (2015). Department of Accounts. Office of the Comptroller. Agency Risk Management and Internal Control </a:t>
            </a:r>
            <a:r>
              <a:rPr lang="en-US" sz="1000" dirty="0" smtClean="0"/>
              <a:t>Standards, p. 18</a:t>
            </a:r>
            <a:endParaRPr lang="en-US" sz="1000" dirty="0"/>
          </a:p>
        </p:txBody>
      </p:sp>
    </p:spTree>
    <p:custDataLst>
      <p:tags r:id="rId1"/>
    </p:custDataLst>
    <p:extLst>
      <p:ext uri="{BB962C8B-B14F-4D97-AF65-F5344CB8AC3E}">
        <p14:creationId xmlns:p14="http://schemas.microsoft.com/office/powerpoint/2010/main" val="1398029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6172200" cy="1066800"/>
          </a:xfrm>
        </p:spPr>
        <p:txBody>
          <a:bodyPr/>
          <a:lstStyle/>
          <a:p>
            <a:r>
              <a:rPr lang="en-US" sz="2800" dirty="0" smtClean="0"/>
              <a:t>Tips</a:t>
            </a:r>
            <a:r>
              <a:rPr lang="en-US" sz="2800" dirty="0"/>
              <a:t>: Control Environment </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21</a:t>
            </a:fld>
            <a:endParaRPr lang="en-US" altLang="en-US" dirty="0"/>
          </a:p>
        </p:txBody>
      </p:sp>
      <p:sp>
        <p:nvSpPr>
          <p:cNvPr id="8" name="Content Placeholder 7"/>
          <p:cNvSpPr>
            <a:spLocks noGrp="1"/>
          </p:cNvSpPr>
          <p:nvPr>
            <p:ph idx="1"/>
          </p:nvPr>
        </p:nvSpPr>
        <p:spPr>
          <a:xfrm>
            <a:off x="457200" y="1143000"/>
            <a:ext cx="8534400" cy="5257800"/>
          </a:xfrm>
        </p:spPr>
        <p:txBody>
          <a:bodyPr/>
          <a:lstStyle/>
          <a:p>
            <a:pPr marL="457200" indent="-457200">
              <a:buFont typeface="Wingdings" panose="05000000000000000000" pitchFamily="2" charset="2"/>
              <a:buChar char="§"/>
            </a:pPr>
            <a:r>
              <a:rPr lang="en-US" sz="2300" dirty="0"/>
              <a:t>L</a:t>
            </a:r>
            <a:r>
              <a:rPr lang="en-US" sz="2300" dirty="0" smtClean="0"/>
              <a:t>ist </a:t>
            </a:r>
            <a:r>
              <a:rPr lang="en-US" sz="2300" dirty="0"/>
              <a:t>of Agency-Level Controls &amp; Testing conducted</a:t>
            </a:r>
          </a:p>
          <a:p>
            <a:pPr marL="457200" indent="-457200">
              <a:buFont typeface="Wingdings" panose="05000000000000000000" pitchFamily="2" charset="2"/>
              <a:buChar char="§"/>
            </a:pPr>
            <a:r>
              <a:rPr lang="en-US" sz="2300" dirty="0" smtClean="0"/>
              <a:t>Actively </a:t>
            </a:r>
            <a:r>
              <a:rPr lang="en-US" sz="2300" dirty="0"/>
              <a:t>promotes a “Code of </a:t>
            </a:r>
            <a:r>
              <a:rPr lang="en-US" sz="2300" dirty="0" smtClean="0"/>
              <a:t>Ethics (COE)” and appropriate conduct</a:t>
            </a:r>
            <a:endParaRPr lang="en-US" sz="2300" dirty="0"/>
          </a:p>
          <a:p>
            <a:pPr marL="457200" indent="-457200">
              <a:buFont typeface="Wingdings" panose="05000000000000000000" pitchFamily="2" charset="2"/>
              <a:buChar char="§"/>
            </a:pPr>
            <a:r>
              <a:rPr lang="en-US" sz="2300" dirty="0"/>
              <a:t>Employees acknowledge receipt of the </a:t>
            </a:r>
            <a:r>
              <a:rPr lang="en-US" sz="2300" dirty="0" smtClean="0"/>
              <a:t>COE; requires </a:t>
            </a:r>
            <a:r>
              <a:rPr lang="en-US" sz="2300" dirty="0"/>
              <a:t>employee training on ethics</a:t>
            </a:r>
          </a:p>
          <a:p>
            <a:pPr marL="457200" indent="-457200">
              <a:buFont typeface="Wingdings" panose="05000000000000000000" pitchFamily="2" charset="2"/>
              <a:buChar char="§"/>
            </a:pPr>
            <a:r>
              <a:rPr lang="en-US" sz="2300" dirty="0"/>
              <a:t>Conflict of Interest Policy</a:t>
            </a:r>
          </a:p>
          <a:p>
            <a:pPr marL="457200" indent="-457200">
              <a:buFont typeface="Wingdings" panose="05000000000000000000" pitchFamily="2" charset="2"/>
              <a:buChar char="§"/>
            </a:pPr>
            <a:r>
              <a:rPr lang="en-US" sz="2300" dirty="0"/>
              <a:t>Well-designed Recruiting, Hiring &amp; Performance Review process </a:t>
            </a:r>
          </a:p>
          <a:p>
            <a:pPr marL="457200" indent="-457200">
              <a:buFont typeface="Wingdings" panose="05000000000000000000" pitchFamily="2" charset="2"/>
              <a:buChar char="§"/>
            </a:pPr>
            <a:r>
              <a:rPr lang="en-US" sz="2300" dirty="0"/>
              <a:t>Current Job </a:t>
            </a:r>
            <a:r>
              <a:rPr lang="en-US" sz="2300" dirty="0" smtClean="0"/>
              <a:t>Descriptions &amp; EWPs </a:t>
            </a:r>
            <a:r>
              <a:rPr lang="en-US" sz="2300" dirty="0"/>
              <a:t>for each Position</a:t>
            </a:r>
          </a:p>
          <a:p>
            <a:pPr marL="457200" indent="-457200">
              <a:buFont typeface="Wingdings" panose="05000000000000000000" pitchFamily="2" charset="2"/>
              <a:buChar char="§"/>
            </a:pPr>
            <a:r>
              <a:rPr lang="en-US" sz="2300" dirty="0"/>
              <a:t>Commitment to Workforce Competence/Training</a:t>
            </a:r>
          </a:p>
          <a:p>
            <a:pPr marL="457200" indent="-457200">
              <a:buFont typeface="Wingdings" panose="05000000000000000000" pitchFamily="2" charset="2"/>
              <a:buChar char="§"/>
            </a:pPr>
            <a:r>
              <a:rPr lang="en-US" sz="2300" dirty="0"/>
              <a:t>Standards and Current Policies and </a:t>
            </a:r>
            <a:r>
              <a:rPr lang="en-US" sz="2300" dirty="0" smtClean="0"/>
              <a:t>Procedures</a:t>
            </a:r>
          </a:p>
          <a:p>
            <a:pPr marL="457200" indent="-457200">
              <a:buFont typeface="Wingdings" panose="05000000000000000000" pitchFamily="2" charset="2"/>
              <a:buChar char="§"/>
            </a:pPr>
            <a:r>
              <a:rPr lang="en-US" sz="2300" dirty="0" smtClean="0"/>
              <a:t>Assignment of Authority &amp; Responsibility</a:t>
            </a:r>
            <a:endParaRPr lang="en-US" sz="2300" dirty="0"/>
          </a:p>
          <a:p>
            <a:pPr marL="457200" indent="-457200">
              <a:buFont typeface="Wingdings" panose="05000000000000000000" pitchFamily="2" charset="2"/>
              <a:buChar char="§"/>
            </a:pPr>
            <a:endParaRPr lang="en-US" sz="2300" dirty="0"/>
          </a:p>
        </p:txBody>
      </p:sp>
    </p:spTree>
    <p:custDataLst>
      <p:tags r:id="rId1"/>
    </p:custDataLst>
    <p:extLst>
      <p:ext uri="{BB962C8B-B14F-4D97-AF65-F5344CB8AC3E}">
        <p14:creationId xmlns:p14="http://schemas.microsoft.com/office/powerpoint/2010/main" val="150009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FD608B-9CFD-472F-B2D4-D232788670D5}" type="slidenum">
              <a:rPr lang="en-US" altLang="en-US" smtClean="0"/>
              <a:pPr/>
              <a:t>22</a:t>
            </a:fld>
            <a:endParaRPr lang="en-US" altLang="en-US" dirty="0"/>
          </a:p>
        </p:txBody>
      </p:sp>
      <p:sp>
        <p:nvSpPr>
          <p:cNvPr id="9" name="Title 1"/>
          <p:cNvSpPr>
            <a:spLocks noGrp="1"/>
          </p:cNvSpPr>
          <p:nvPr>
            <p:ph type="title"/>
          </p:nvPr>
        </p:nvSpPr>
        <p:spPr>
          <a:xfrm>
            <a:off x="2590800" y="152400"/>
            <a:ext cx="6172200" cy="10668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rgbClr val="DAA600"/>
                </a:solidFill>
              </a:rPr>
              <a:t>Risk Assessment - #2</a:t>
            </a:r>
          </a:p>
        </p:txBody>
      </p:sp>
      <p:sp>
        <p:nvSpPr>
          <p:cNvPr id="7" name="Content Placeholder 6"/>
          <p:cNvSpPr>
            <a:spLocks noGrp="1"/>
          </p:cNvSpPr>
          <p:nvPr>
            <p:ph idx="1"/>
          </p:nvPr>
        </p:nvSpPr>
        <p:spPr>
          <a:xfrm>
            <a:off x="457200" y="1143000"/>
            <a:ext cx="8229600" cy="4953000"/>
          </a:xfrm>
        </p:spPr>
        <p:txBody>
          <a:bodyPr/>
          <a:lstStyle/>
          <a:p>
            <a:pPr marL="457200" indent="-457200">
              <a:buFont typeface="Wingdings" panose="05000000000000000000" pitchFamily="2" charset="2"/>
              <a:buChar char="§"/>
            </a:pPr>
            <a:endParaRPr lang="en-US" sz="2800" u="sng" dirty="0" smtClean="0"/>
          </a:p>
          <a:p>
            <a:pPr marL="457200" indent="-457200">
              <a:buFont typeface="Wingdings" panose="05000000000000000000" pitchFamily="2" charset="2"/>
              <a:buChar char="§"/>
            </a:pPr>
            <a:r>
              <a:rPr lang="en-US" sz="2800" u="sng" dirty="0" smtClean="0"/>
              <a:t>Definition</a:t>
            </a:r>
            <a:r>
              <a:rPr lang="en-US" sz="2800" dirty="0"/>
              <a:t>:  The agency’s process of identifying and analyzing agency level </a:t>
            </a:r>
            <a:r>
              <a:rPr lang="en-US" sz="2800" dirty="0">
                <a:solidFill>
                  <a:srgbClr val="FF0000"/>
                </a:solidFill>
              </a:rPr>
              <a:t>Risks, Potential Events </a:t>
            </a:r>
            <a:r>
              <a:rPr lang="en-US" sz="2800" dirty="0"/>
              <a:t>and determining the </a:t>
            </a:r>
            <a:r>
              <a:rPr lang="en-US" sz="2800" dirty="0">
                <a:solidFill>
                  <a:srgbClr val="FF0000"/>
                </a:solidFill>
              </a:rPr>
              <a:t>Likelihood and Impact</a:t>
            </a:r>
            <a:r>
              <a:rPr lang="en-US" sz="2800" dirty="0"/>
              <a:t> they may have on achieving agency objectives. </a:t>
            </a:r>
          </a:p>
          <a:p>
            <a:pPr marL="457200" indent="-457200">
              <a:buFont typeface="Wingdings" panose="05000000000000000000" pitchFamily="2" charset="2"/>
              <a:buChar char="§"/>
            </a:pPr>
            <a:r>
              <a:rPr lang="en-US" sz="2800" u="sng" dirty="0" smtClean="0"/>
              <a:t>Purpose</a:t>
            </a:r>
            <a:r>
              <a:rPr lang="en-US" sz="2800" dirty="0"/>
              <a:t>: </a:t>
            </a:r>
            <a:r>
              <a:rPr lang="en-US" sz="2800" dirty="0" smtClean="0"/>
              <a:t> Enables </a:t>
            </a:r>
            <a:r>
              <a:rPr lang="en-US" sz="2800" dirty="0"/>
              <a:t>the agency to consider the extent to which potential events could affect the achievement of objectives.</a:t>
            </a:r>
          </a:p>
          <a:p>
            <a:pPr marL="0" indent="0"/>
            <a:endParaRPr lang="en-US" sz="1400" dirty="0"/>
          </a:p>
          <a:p>
            <a:endParaRPr lang="en-US" sz="1600" dirty="0"/>
          </a:p>
        </p:txBody>
      </p:sp>
    </p:spTree>
    <p:custDataLst>
      <p:tags r:id="rId1"/>
    </p:custDataLst>
    <p:extLst>
      <p:ext uri="{BB962C8B-B14F-4D97-AF65-F5344CB8AC3E}">
        <p14:creationId xmlns:p14="http://schemas.microsoft.com/office/powerpoint/2010/main" val="3371874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6324600" cy="914400"/>
          </a:xfrm>
        </p:spPr>
        <p:txBody>
          <a:bodyPr/>
          <a:lstStyle/>
          <a:p>
            <a:r>
              <a:rPr lang="en-US" dirty="0" smtClean="0"/>
              <a:t>Risk Perspectives</a:t>
            </a:r>
            <a:endParaRPr lang="en-US" dirty="0"/>
          </a:p>
        </p:txBody>
      </p:sp>
      <p:graphicFrame>
        <p:nvGraphicFramePr>
          <p:cNvPr id="8" name="Content Placeholder 7"/>
          <p:cNvGraphicFramePr>
            <a:graphicFrameLocks noGrp="1"/>
          </p:cNvGraphicFramePr>
          <p:nvPr>
            <p:ph idx="1"/>
            <p:custDataLst>
              <p:tags r:id="rId2"/>
            </p:custDataLst>
            <p:extLst>
              <p:ext uri="{D42A27DB-BD31-4B8C-83A1-F6EECF244321}">
                <p14:modId xmlns:p14="http://schemas.microsoft.com/office/powerpoint/2010/main" val="1418866054"/>
              </p:ext>
            </p:extLst>
          </p:nvPr>
        </p:nvGraphicFramePr>
        <p:xfrm>
          <a:off x="457200" y="1219200"/>
          <a:ext cx="7498080" cy="4754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5"/>
          <p:cNvSpPr>
            <a:spLocks noGrp="1"/>
          </p:cNvSpPr>
          <p:nvPr>
            <p:ph type="sldNum" sz="quarter" idx="12"/>
          </p:nvPr>
        </p:nvSpPr>
        <p:spPr/>
        <p:txBody>
          <a:bodyPr/>
          <a:lstStyle/>
          <a:p>
            <a:fld id="{B2FD608B-9CFD-472F-B2D4-D232788670D5}" type="slidenum">
              <a:rPr lang="en-US" altLang="en-US" smtClean="0"/>
              <a:pPr/>
              <a:t>23</a:t>
            </a:fld>
            <a:endParaRPr lang="en-US" altLang="en-US" dirty="0"/>
          </a:p>
        </p:txBody>
      </p:sp>
      <p:sp>
        <p:nvSpPr>
          <p:cNvPr id="5" name="TextBox 4"/>
          <p:cNvSpPr txBox="1"/>
          <p:nvPr/>
        </p:nvSpPr>
        <p:spPr>
          <a:xfrm>
            <a:off x="742950" y="5990029"/>
            <a:ext cx="8096250" cy="400110"/>
          </a:xfrm>
          <a:prstGeom prst="rect">
            <a:avLst/>
          </a:prstGeom>
          <a:noFill/>
        </p:spPr>
        <p:txBody>
          <a:bodyPr wrap="square" rtlCol="0">
            <a:spAutoFit/>
          </a:bodyPr>
          <a:lstStyle/>
          <a:p>
            <a:pPr marL="457200" indent="-457200"/>
            <a:r>
              <a:rPr lang="en-US" sz="1000" dirty="0"/>
              <a:t>Commonwealth of Virginia (2015). Department of Accounts. Office </a:t>
            </a:r>
            <a:r>
              <a:rPr lang="en-US" sz="1000" dirty="0" smtClean="0"/>
              <a:t>of the </a:t>
            </a:r>
            <a:r>
              <a:rPr lang="en-US" sz="1000" dirty="0"/>
              <a:t>Comptroller. Agency Risk Management and Internal Control Standards</a:t>
            </a:r>
            <a:r>
              <a:rPr lang="en-US" sz="1000" dirty="0" smtClean="0"/>
              <a:t>.  Pg. 19 </a:t>
            </a:r>
            <a:endParaRPr lang="en-US" sz="1000" dirty="0"/>
          </a:p>
        </p:txBody>
      </p:sp>
    </p:spTree>
    <p:custDataLst>
      <p:tags r:id="rId1"/>
    </p:custDataLst>
    <p:extLst>
      <p:ext uri="{BB962C8B-B14F-4D97-AF65-F5344CB8AC3E}">
        <p14:creationId xmlns:p14="http://schemas.microsoft.com/office/powerpoint/2010/main" val="160369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84520"/>
            <a:ext cx="8229600" cy="5392479"/>
          </a:xfrm>
        </p:spPr>
        <p:txBody>
          <a:bodyPr/>
          <a:lstStyle/>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24</a:t>
            </a:fld>
            <a:endParaRPr lang="en-US" altLang="en-US" dirty="0"/>
          </a:p>
        </p:txBody>
      </p:sp>
      <p:sp>
        <p:nvSpPr>
          <p:cNvPr id="7" name="Title 1"/>
          <p:cNvSpPr>
            <a:spLocks noGrp="1"/>
          </p:cNvSpPr>
          <p:nvPr>
            <p:ph type="title"/>
          </p:nvPr>
        </p:nvSpPr>
        <p:spPr>
          <a:xfrm>
            <a:off x="2438400" y="152400"/>
            <a:ext cx="6400800" cy="914400"/>
          </a:xfrm>
        </p:spPr>
        <p:txBody>
          <a:bodyPr/>
          <a:lstStyle/>
          <a:p>
            <a:r>
              <a:rPr lang="en-US" sz="2800" dirty="0" smtClean="0"/>
              <a:t>Risk Assessment Criteria</a:t>
            </a:r>
            <a:endParaRPr lang="en-US" sz="2800" dirty="0"/>
          </a:p>
        </p:txBody>
      </p:sp>
      <p:pic>
        <p:nvPicPr>
          <p:cNvPr id="2" name="Picture 1"/>
          <p:cNvPicPr>
            <a:picLocks noChangeAspect="1"/>
          </p:cNvPicPr>
          <p:nvPr/>
        </p:nvPicPr>
        <p:blipFill>
          <a:blip r:embed="rId4"/>
          <a:stretch>
            <a:fillRect/>
          </a:stretch>
        </p:blipFill>
        <p:spPr>
          <a:xfrm>
            <a:off x="2667000" y="1275175"/>
            <a:ext cx="3931920" cy="4543552"/>
          </a:xfrm>
          <a:prstGeom prst="rect">
            <a:avLst/>
          </a:prstGeom>
        </p:spPr>
      </p:pic>
      <p:sp>
        <p:nvSpPr>
          <p:cNvPr id="8" name="TextBox 7"/>
          <p:cNvSpPr txBox="1"/>
          <p:nvPr/>
        </p:nvSpPr>
        <p:spPr>
          <a:xfrm>
            <a:off x="742950" y="6076889"/>
            <a:ext cx="7505700" cy="400110"/>
          </a:xfrm>
          <a:prstGeom prst="rect">
            <a:avLst/>
          </a:prstGeom>
          <a:noFill/>
        </p:spPr>
        <p:txBody>
          <a:bodyPr wrap="square" rtlCol="0">
            <a:spAutoFit/>
          </a:bodyPr>
          <a:lstStyle/>
          <a:p>
            <a:pPr marL="457200" indent="-457200"/>
            <a:r>
              <a:rPr lang="en-US" sz="1000" dirty="0"/>
              <a:t>Commonwealth of Virginia (2015). Department of Accounts. Office </a:t>
            </a:r>
            <a:r>
              <a:rPr lang="en-US" sz="1000" dirty="0" smtClean="0"/>
              <a:t>of the </a:t>
            </a:r>
            <a:r>
              <a:rPr lang="en-US" sz="1000" dirty="0"/>
              <a:t>Comptroller. Agency Risk Management and Internal Control Standards</a:t>
            </a:r>
            <a:r>
              <a:rPr lang="en-US" sz="1000" dirty="0" smtClean="0"/>
              <a:t>.  Pg. 19 </a:t>
            </a:r>
            <a:endParaRPr lang="en-US" sz="1000" dirty="0"/>
          </a:p>
        </p:txBody>
      </p:sp>
    </p:spTree>
    <p:custDataLst>
      <p:tags r:id="rId1"/>
    </p:custDataLst>
    <p:extLst>
      <p:ext uri="{BB962C8B-B14F-4D97-AF65-F5344CB8AC3E}">
        <p14:creationId xmlns:p14="http://schemas.microsoft.com/office/powerpoint/2010/main" val="2243233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 </a:t>
            </a:r>
            <a:r>
              <a:rPr lang="en-US" dirty="0"/>
              <a:t> </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25</a:t>
            </a:fld>
            <a:endParaRPr lang="en-US" altLang="en-US" dirty="0"/>
          </a:p>
        </p:txBody>
      </p:sp>
      <p:pic>
        <p:nvPicPr>
          <p:cNvPr id="15" name="Content Placeholder 1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3399" y="1752599"/>
            <a:ext cx="8503920" cy="4005884"/>
          </a:xfrm>
        </p:spPr>
      </p:pic>
      <p:sp>
        <p:nvSpPr>
          <p:cNvPr id="5" name="TextBox 4"/>
          <p:cNvSpPr txBox="1"/>
          <p:nvPr/>
        </p:nvSpPr>
        <p:spPr>
          <a:xfrm>
            <a:off x="742950" y="6096000"/>
            <a:ext cx="7639050" cy="400110"/>
          </a:xfrm>
          <a:prstGeom prst="rect">
            <a:avLst/>
          </a:prstGeom>
          <a:noFill/>
        </p:spPr>
        <p:txBody>
          <a:bodyPr wrap="square" rtlCol="0">
            <a:spAutoFit/>
          </a:bodyPr>
          <a:lstStyle/>
          <a:p>
            <a:pPr marL="457200" indent="-457200"/>
            <a:r>
              <a:rPr lang="en-US" sz="1000" dirty="0"/>
              <a:t>Commonwealth of Virginia (2015). Department of Accounts. Office </a:t>
            </a:r>
            <a:r>
              <a:rPr lang="en-US" sz="1000" dirty="0" smtClean="0"/>
              <a:t>of the </a:t>
            </a:r>
            <a:r>
              <a:rPr lang="en-US" sz="1000" dirty="0"/>
              <a:t>Comptroller. Agency Risk Management and Internal Control Standards</a:t>
            </a:r>
            <a:r>
              <a:rPr lang="en-US" sz="1000" dirty="0" smtClean="0"/>
              <a:t>.  Pg. 48 </a:t>
            </a:r>
            <a:endParaRPr lang="en-US" sz="1000" dirty="0"/>
          </a:p>
        </p:txBody>
      </p:sp>
    </p:spTree>
    <p:custDataLst>
      <p:tags r:id="rId1"/>
    </p:custDataLst>
    <p:extLst>
      <p:ext uri="{BB962C8B-B14F-4D97-AF65-F5344CB8AC3E}">
        <p14:creationId xmlns:p14="http://schemas.microsoft.com/office/powerpoint/2010/main" val="2489422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7" y="331173"/>
            <a:ext cx="6172200" cy="709032"/>
          </a:xfrm>
        </p:spPr>
        <p:txBody>
          <a:bodyPr/>
          <a:lstStyle/>
          <a:p>
            <a:pPr algn="l"/>
            <a:r>
              <a:rPr lang="en-US" dirty="0" smtClean="0">
                <a:solidFill>
                  <a:srgbClr val="FF00FF"/>
                </a:solidFill>
              </a:rPr>
              <a:t/>
            </a:r>
            <a:br>
              <a:rPr lang="en-US" dirty="0" smtClean="0">
                <a:solidFill>
                  <a:srgbClr val="FF00FF"/>
                </a:solidFill>
              </a:rPr>
            </a:br>
            <a:r>
              <a:rPr lang="en-US" dirty="0" smtClean="0">
                <a:solidFill>
                  <a:srgbClr val="FF00FF"/>
                </a:solidFill>
              </a:rPr>
              <a:t/>
            </a:r>
            <a:br>
              <a:rPr lang="en-US" dirty="0" smtClean="0">
                <a:solidFill>
                  <a:srgbClr val="FF00FF"/>
                </a:solidFill>
              </a:rPr>
            </a:br>
            <a:r>
              <a:rPr lang="en-US" sz="2800" dirty="0" smtClean="0"/>
              <a:t>Risk Assessment Considerations </a:t>
            </a:r>
            <a:r>
              <a:rPr lang="en-US" dirty="0" smtClean="0">
                <a:solidFill>
                  <a:srgbClr val="FF00FF"/>
                </a:solidFill>
              </a:rPr>
              <a:t/>
            </a:r>
            <a:br>
              <a:rPr lang="en-US" dirty="0" smtClean="0">
                <a:solidFill>
                  <a:srgbClr val="FF00FF"/>
                </a:solidFill>
              </a:rPr>
            </a:br>
            <a:r>
              <a:rPr lang="en-US" dirty="0">
                <a:solidFill>
                  <a:srgbClr val="FF00FF"/>
                </a:solidFill>
              </a:rPr>
              <a:t/>
            </a:r>
            <a:br>
              <a:rPr lang="en-US" dirty="0">
                <a:solidFill>
                  <a:srgbClr val="FF00FF"/>
                </a:solidFill>
              </a:rPr>
            </a:br>
            <a:endParaRPr lang="en-US" dirty="0">
              <a:solidFill>
                <a:srgbClr val="FF00FF"/>
              </a:solidFill>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26</a:t>
            </a:fld>
            <a:endParaRPr lang="en-US" altLang="en-US" dirty="0"/>
          </a:p>
        </p:txBody>
      </p:sp>
      <p:sp>
        <p:nvSpPr>
          <p:cNvPr id="7" name="Rectangle 6"/>
          <p:cNvSpPr/>
          <p:nvPr/>
        </p:nvSpPr>
        <p:spPr bwMode="auto">
          <a:xfrm>
            <a:off x="12405" y="1066800"/>
            <a:ext cx="3124200" cy="5334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Palatino" pitchFamily="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Palatino" pitchFamily="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0000"/>
              </a:solidFill>
              <a:effectLst/>
              <a:latin typeface="Palatino" pitchFamily="8" charset="0"/>
            </a:endParaRPr>
          </a:p>
        </p:txBody>
      </p:sp>
      <p:sp>
        <p:nvSpPr>
          <p:cNvPr id="8" name="Rectangle 7"/>
          <p:cNvSpPr/>
          <p:nvPr/>
        </p:nvSpPr>
        <p:spPr bwMode="auto">
          <a:xfrm>
            <a:off x="3136605" y="1066800"/>
            <a:ext cx="6019800" cy="5334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en-US" sz="1400" dirty="0" smtClean="0"/>
          </a:p>
          <a:p>
            <a:pPr marL="342900" indent="-342900">
              <a:buFont typeface="Wingdings" panose="05000000000000000000" pitchFamily="2" charset="2"/>
              <a:buChar char="q"/>
            </a:pPr>
            <a:r>
              <a:rPr lang="en-US" sz="1600" dirty="0" smtClean="0"/>
              <a:t>What tone at the top or business activities expose our agency to greatest </a:t>
            </a:r>
            <a:r>
              <a:rPr lang="en-US" sz="1600" dirty="0"/>
              <a:t>risk? Are we monitoring our SWOT analysis </a:t>
            </a:r>
            <a:r>
              <a:rPr lang="en-US" sz="1600" dirty="0" smtClean="0"/>
              <a:t>and proactive in </a:t>
            </a:r>
            <a:r>
              <a:rPr lang="en-US" sz="1600" dirty="0"/>
              <a:t>corrective </a:t>
            </a:r>
            <a:r>
              <a:rPr lang="en-US" sz="1600" dirty="0" smtClean="0"/>
              <a:t>action?</a:t>
            </a:r>
          </a:p>
          <a:p>
            <a:endParaRPr lang="en-US" sz="1600" dirty="0" smtClean="0"/>
          </a:p>
          <a:p>
            <a:pPr marL="342900" indent="-342900">
              <a:buFont typeface="Wingdings" panose="05000000000000000000" pitchFamily="2" charset="2"/>
              <a:buChar char="q"/>
            </a:pPr>
            <a:r>
              <a:rPr lang="en-US" sz="1600" dirty="0" smtClean="0"/>
              <a:t>What could jeopardize our ability to meet financial obligations, and deliver accurate financial reporting?</a:t>
            </a:r>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r>
              <a:rPr lang="en-US" sz="1600" dirty="0" smtClean="0"/>
              <a:t>What policies, laws </a:t>
            </a:r>
            <a:r>
              <a:rPr lang="en-US" sz="1600" dirty="0"/>
              <a:t>or regulations could </a:t>
            </a:r>
            <a:r>
              <a:rPr lang="en-US" sz="1600" dirty="0" smtClean="0"/>
              <a:t>be violated and or result in non-compliance?</a:t>
            </a:r>
          </a:p>
          <a:p>
            <a:endParaRPr lang="en-US" sz="1600" dirty="0"/>
          </a:p>
          <a:p>
            <a:pPr marL="342900" indent="-342900">
              <a:buFont typeface="Wingdings" panose="05000000000000000000" pitchFamily="2" charset="2"/>
              <a:buChar char="q"/>
            </a:pPr>
            <a:r>
              <a:rPr lang="en-US" sz="1600" dirty="0" smtClean="0"/>
              <a:t>Are procedures or policies outdated, exposing us to risk of errors? </a:t>
            </a:r>
          </a:p>
          <a:p>
            <a:endParaRPr lang="en-US" sz="1600" dirty="0"/>
          </a:p>
          <a:p>
            <a:pPr marL="342900" indent="-342900">
              <a:buFont typeface="Wingdings" panose="05000000000000000000" pitchFamily="2" charset="2"/>
              <a:buChar char="q"/>
            </a:pPr>
            <a:r>
              <a:rPr lang="en-US" sz="1600" dirty="0"/>
              <a:t>Are our controls designed effectively? How could someone bypass </a:t>
            </a:r>
            <a:r>
              <a:rPr lang="en-US" sz="1600" dirty="0" smtClean="0"/>
              <a:t>internal controls? Assurance of business partners?</a:t>
            </a:r>
          </a:p>
          <a:p>
            <a:endParaRPr lang="en-US" sz="1600" dirty="0"/>
          </a:p>
          <a:p>
            <a:pPr marL="342900" indent="-342900">
              <a:buFont typeface="Wingdings" panose="05000000000000000000" pitchFamily="2" charset="2"/>
              <a:buChar char="q"/>
            </a:pPr>
            <a:r>
              <a:rPr lang="en-US" sz="1600" dirty="0" smtClean="0"/>
              <a:t>What </a:t>
            </a:r>
            <a:r>
              <a:rPr lang="en-US" sz="1600" dirty="0"/>
              <a:t>could go wrong? What opportunity is there for </a:t>
            </a:r>
            <a:r>
              <a:rPr lang="en-US" sz="1600" dirty="0" smtClean="0"/>
              <a:t>fraud??</a:t>
            </a:r>
          </a:p>
          <a:p>
            <a:endParaRPr lang="en-US" sz="1600" dirty="0" smtClean="0"/>
          </a:p>
          <a:p>
            <a:pPr marL="342900" indent="-342900">
              <a:buFont typeface="Wingdings" panose="05000000000000000000" pitchFamily="2" charset="2"/>
              <a:buChar char="q"/>
            </a:pPr>
            <a:r>
              <a:rPr lang="en-US" sz="1600" dirty="0"/>
              <a:t>What potential risks could cause adverse publicity, or reputational damage?</a:t>
            </a:r>
          </a:p>
          <a:p>
            <a:pPr marL="342900" indent="-342900">
              <a:buFont typeface="Wingdings" panose="05000000000000000000" pitchFamily="2" charset="2"/>
              <a:buChar char="q"/>
            </a:pPr>
            <a:endParaRPr lang="en-US" sz="1600" dirty="0"/>
          </a:p>
          <a:p>
            <a:endParaRPr lang="en-US" sz="1600" dirty="0"/>
          </a:p>
        </p:txBody>
      </p:sp>
      <p:sp>
        <p:nvSpPr>
          <p:cNvPr id="9" name="TextBox 8"/>
          <p:cNvSpPr txBox="1"/>
          <p:nvPr/>
        </p:nvSpPr>
        <p:spPr>
          <a:xfrm>
            <a:off x="457200" y="2468136"/>
            <a:ext cx="2514600" cy="923330"/>
          </a:xfrm>
          <a:prstGeom prst="rect">
            <a:avLst/>
          </a:prstGeom>
          <a:noFill/>
        </p:spPr>
        <p:txBody>
          <a:bodyPr wrap="square" rtlCol="0">
            <a:spAutoFit/>
          </a:bodyPr>
          <a:lstStyle/>
          <a:p>
            <a:pPr algn="ctr"/>
            <a:endParaRPr lang="en-US" b="1" dirty="0">
              <a:solidFill>
                <a:srgbClr val="FF0000"/>
              </a:solidFill>
            </a:endParaRPr>
          </a:p>
          <a:p>
            <a:pPr algn="ctr"/>
            <a:endParaRPr lang="en-US" b="1" dirty="0" smtClean="0">
              <a:solidFill>
                <a:srgbClr val="FF0000"/>
              </a:solidFill>
            </a:endParaRPr>
          </a:p>
          <a:p>
            <a:pPr algn="ctr"/>
            <a:endParaRPr lang="en-US" b="1" dirty="0">
              <a:solidFill>
                <a:srgbClr val="FF0000"/>
              </a:solidFill>
            </a:endParaRPr>
          </a:p>
        </p:txBody>
      </p:sp>
      <p:sp>
        <p:nvSpPr>
          <p:cNvPr id="10" name="TextBox 9"/>
          <p:cNvSpPr txBox="1"/>
          <p:nvPr/>
        </p:nvSpPr>
        <p:spPr>
          <a:xfrm>
            <a:off x="685800" y="2368927"/>
            <a:ext cx="2057400" cy="4031873"/>
          </a:xfrm>
          <a:prstGeom prst="rect">
            <a:avLst/>
          </a:prstGeom>
          <a:noFill/>
        </p:spPr>
        <p:txBody>
          <a:bodyPr wrap="square" rtlCol="0">
            <a:spAutoFit/>
          </a:bodyPr>
          <a:lstStyle/>
          <a:p>
            <a:pPr algn="ctr"/>
            <a:r>
              <a:rPr lang="en-US" sz="2000" b="1" u="sng" dirty="0" smtClean="0">
                <a:solidFill>
                  <a:srgbClr val="FF0000"/>
                </a:solidFill>
              </a:rPr>
              <a:t>Risk Classification</a:t>
            </a:r>
            <a:endParaRPr lang="en-US" dirty="0" smtClean="0"/>
          </a:p>
          <a:p>
            <a:endParaRPr lang="en-US" dirty="0"/>
          </a:p>
          <a:p>
            <a:pPr marL="285750" indent="-285750">
              <a:buFont typeface="Arial" panose="020B0604020202020204" pitchFamily="34" charset="0"/>
              <a:buChar char="•"/>
            </a:pPr>
            <a:r>
              <a:rPr lang="en-US" sz="2000" b="1" dirty="0"/>
              <a:t>Financial</a:t>
            </a:r>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a:t>Operational</a:t>
            </a:r>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smtClean="0"/>
              <a:t>Strategic</a:t>
            </a:r>
          </a:p>
          <a:p>
            <a:endParaRPr lang="en-US" sz="2000" b="1" dirty="0" smtClean="0"/>
          </a:p>
          <a:p>
            <a:pPr marL="285750" indent="-285750">
              <a:buFont typeface="Arial" panose="020B0604020202020204" pitchFamily="34" charset="0"/>
              <a:buChar char="•"/>
            </a:pPr>
            <a:r>
              <a:rPr lang="en-US" sz="2000" b="1" dirty="0" smtClean="0"/>
              <a:t>Regulatory</a:t>
            </a:r>
          </a:p>
          <a:p>
            <a:endParaRPr lang="en-US" sz="2000" b="1" dirty="0" smtClean="0"/>
          </a:p>
          <a:p>
            <a:pPr marL="285750" indent="-285750">
              <a:buFont typeface="Arial" panose="020B0604020202020204" pitchFamily="34" charset="0"/>
              <a:buChar char="•"/>
            </a:pPr>
            <a:r>
              <a:rPr lang="en-US" sz="2000" b="1" dirty="0" smtClean="0"/>
              <a:t>Reputational</a:t>
            </a:r>
          </a:p>
          <a:p>
            <a:pPr marL="285750" indent="-285750">
              <a:buFont typeface="Arial" panose="020B0604020202020204" pitchFamily="34" charset="0"/>
              <a:buChar char="•"/>
            </a:pPr>
            <a:endParaRPr lang="en-US" dirty="0" smtClean="0"/>
          </a:p>
        </p:txBody>
      </p:sp>
      <p:sp>
        <p:nvSpPr>
          <p:cNvPr id="3" name="Flowchart: Process 2"/>
          <p:cNvSpPr/>
          <p:nvPr/>
        </p:nvSpPr>
        <p:spPr bwMode="auto">
          <a:xfrm>
            <a:off x="88605" y="1119991"/>
            <a:ext cx="2971800" cy="1195745"/>
          </a:xfrm>
          <a:prstGeom prst="flowChartProcess">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u="sng" dirty="0" smtClean="0">
                <a:solidFill>
                  <a:srgbClr val="C00000"/>
                </a:solidFill>
              </a:rPr>
              <a:t>REQUIRED</a:t>
            </a:r>
            <a:r>
              <a:rPr lang="en-US" b="1" dirty="0" smtClean="0"/>
              <a:t>: Perform a </a:t>
            </a:r>
            <a:r>
              <a:rPr kumimoji="0" lang="en-US" sz="1800" b="1" i="0" u="none" strike="noStrike" cap="none" normalizeH="0" baseline="0" dirty="0" smtClean="0">
                <a:ln>
                  <a:noFill/>
                </a:ln>
                <a:effectLst/>
                <a:latin typeface="Palatino" pitchFamily="8" charset="0"/>
              </a:rPr>
              <a:t> Risk Assessment of Significant</a:t>
            </a:r>
            <a:r>
              <a:rPr kumimoji="0" lang="en-US" sz="1800" b="1" i="0" u="none" strike="noStrike" cap="none" normalizeH="0" dirty="0" smtClean="0">
                <a:ln>
                  <a:noFill/>
                </a:ln>
                <a:effectLst/>
                <a:latin typeface="Palatino" pitchFamily="8" charset="0"/>
              </a:rPr>
              <a:t> Fiscal Processes</a:t>
            </a:r>
            <a:endParaRPr kumimoji="0" lang="en-US" sz="1800" b="1" i="0" u="none" strike="noStrike" cap="none" normalizeH="0" baseline="0" dirty="0" smtClean="0">
              <a:ln>
                <a:noFill/>
              </a:ln>
              <a:effectLst/>
              <a:latin typeface="Palatino" pitchFamily="8" charset="0"/>
            </a:endParaRPr>
          </a:p>
        </p:txBody>
      </p:sp>
    </p:spTree>
    <p:custDataLst>
      <p:tags r:id="rId1"/>
    </p:custDataLst>
    <p:extLst>
      <p:ext uri="{BB962C8B-B14F-4D97-AF65-F5344CB8AC3E}">
        <p14:creationId xmlns:p14="http://schemas.microsoft.com/office/powerpoint/2010/main" val="3136369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Risks</a:t>
            </a:r>
            <a:endParaRPr lang="en-US"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143000"/>
            <a:ext cx="7935443" cy="4495800"/>
          </a:xfrm>
        </p:spPr>
      </p:pic>
      <p:sp>
        <p:nvSpPr>
          <p:cNvPr id="6" name="Slide Number Placeholder 5"/>
          <p:cNvSpPr>
            <a:spLocks noGrp="1"/>
          </p:cNvSpPr>
          <p:nvPr>
            <p:ph type="sldNum" sz="quarter" idx="12"/>
          </p:nvPr>
        </p:nvSpPr>
        <p:spPr/>
        <p:txBody>
          <a:bodyPr/>
          <a:lstStyle/>
          <a:p>
            <a:fld id="{B2FD608B-9CFD-472F-B2D4-D232788670D5}" type="slidenum">
              <a:rPr lang="en-US" altLang="en-US" smtClean="0"/>
              <a:pPr/>
              <a:t>27</a:t>
            </a:fld>
            <a:endParaRPr lang="en-US" altLang="en-US" dirty="0"/>
          </a:p>
        </p:txBody>
      </p:sp>
      <p:sp>
        <p:nvSpPr>
          <p:cNvPr id="3" name="TextBox 2"/>
          <p:cNvSpPr txBox="1"/>
          <p:nvPr/>
        </p:nvSpPr>
        <p:spPr>
          <a:xfrm>
            <a:off x="614921" y="5476101"/>
            <a:ext cx="7924800" cy="553998"/>
          </a:xfrm>
          <a:prstGeom prst="rect">
            <a:avLst/>
          </a:prstGeom>
          <a:noFill/>
        </p:spPr>
        <p:txBody>
          <a:bodyPr wrap="square" rtlCol="0">
            <a:spAutoFit/>
          </a:bodyPr>
          <a:lstStyle/>
          <a:p>
            <a:pPr lvl="0" eaLnBrk="0" hangingPunct="0">
              <a:spcBef>
                <a:spcPct val="30000"/>
              </a:spcBef>
              <a:defRPr/>
            </a:pPr>
            <a:r>
              <a:rPr lang="en-US" sz="1000" b="1" dirty="0" smtClean="0">
                <a:solidFill>
                  <a:srgbClr val="FF0000"/>
                </a:solidFill>
              </a:rPr>
              <a:t>NOTE:  Agency </a:t>
            </a:r>
            <a:r>
              <a:rPr lang="en-US" sz="1000" b="1" dirty="0">
                <a:solidFill>
                  <a:srgbClr val="FF0000"/>
                </a:solidFill>
              </a:rPr>
              <a:t>heads and all State employees are not authorized to take risks that would knowingly jeopardize the agency’s ability to meet its fiscal obligations nor jeopardize effective financial management, accurate financial reporting, or compliance with laws, regulations, policies or procedures. </a:t>
            </a:r>
          </a:p>
        </p:txBody>
      </p:sp>
      <p:sp>
        <p:nvSpPr>
          <p:cNvPr id="7" name="TextBox 6"/>
          <p:cNvSpPr txBox="1"/>
          <p:nvPr/>
        </p:nvSpPr>
        <p:spPr>
          <a:xfrm>
            <a:off x="838200" y="6067337"/>
            <a:ext cx="8109979" cy="400110"/>
          </a:xfrm>
          <a:prstGeom prst="rect">
            <a:avLst/>
          </a:prstGeom>
          <a:noFill/>
        </p:spPr>
        <p:txBody>
          <a:bodyPr wrap="square" rtlCol="0">
            <a:spAutoFit/>
          </a:bodyPr>
          <a:lstStyle/>
          <a:p>
            <a:pPr marL="457200" indent="-457200"/>
            <a:r>
              <a:rPr lang="en-US" sz="1000" dirty="0"/>
              <a:t>Commonwealth of Virginia (2015). Department of Accounts. Office of </a:t>
            </a:r>
            <a:r>
              <a:rPr lang="en-US" sz="1000" dirty="0" smtClean="0"/>
              <a:t>the Comptroller</a:t>
            </a:r>
            <a:r>
              <a:rPr lang="en-US" sz="1000" dirty="0"/>
              <a:t>. Agency Risk Management and Internal Control Standards. </a:t>
            </a:r>
            <a:r>
              <a:rPr lang="en-US" sz="1000" dirty="0" smtClean="0"/>
              <a:t>Pg. 20</a:t>
            </a:r>
            <a:endParaRPr lang="en-US" sz="1000" dirty="0"/>
          </a:p>
        </p:txBody>
      </p:sp>
    </p:spTree>
    <p:custDataLst>
      <p:tags r:id="rId1"/>
    </p:custDataLst>
    <p:extLst>
      <p:ext uri="{BB962C8B-B14F-4D97-AF65-F5344CB8AC3E}">
        <p14:creationId xmlns:p14="http://schemas.microsoft.com/office/powerpoint/2010/main" val="2530737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28600"/>
            <a:ext cx="5410200" cy="990600"/>
          </a:xfrm>
        </p:spPr>
        <p:txBody>
          <a:bodyPr/>
          <a:lstStyle/>
          <a:p>
            <a:r>
              <a:rPr lang="en-US" sz="2800" dirty="0" smtClean="0">
                <a:solidFill>
                  <a:srgbClr val="DAA600"/>
                </a:solidFill>
              </a:rPr>
              <a:t>               Risk </a:t>
            </a:r>
            <a:r>
              <a:rPr lang="en-US" sz="2800" dirty="0">
                <a:solidFill>
                  <a:srgbClr val="DAA600"/>
                </a:solidFill>
              </a:rPr>
              <a:t>Assessment - #</a:t>
            </a:r>
            <a:r>
              <a:rPr lang="en-US" sz="2800" dirty="0" smtClean="0">
                <a:solidFill>
                  <a:srgbClr val="DAA600"/>
                </a:solidFill>
              </a:rPr>
              <a:t>2</a:t>
            </a:r>
            <a:r>
              <a:rPr lang="en-US" sz="2800" dirty="0" smtClean="0">
                <a:solidFill>
                  <a:srgbClr val="FF00FF"/>
                </a:solidFill>
              </a:rPr>
              <a:t/>
            </a:r>
            <a:br>
              <a:rPr lang="en-US" sz="2800" dirty="0" smtClean="0">
                <a:solidFill>
                  <a:srgbClr val="FF00FF"/>
                </a:solidFill>
              </a:rPr>
            </a:br>
            <a:r>
              <a:rPr lang="en-US" sz="2800" dirty="0" smtClean="0"/>
              <a:t>            Minimum Requirements</a:t>
            </a:r>
            <a:endParaRPr lang="en-US" sz="2800" dirty="0">
              <a:solidFill>
                <a:srgbClr val="DAA600"/>
              </a:solidFill>
            </a:endParaRPr>
          </a:p>
        </p:txBody>
      </p:sp>
      <p:sp>
        <p:nvSpPr>
          <p:cNvPr id="3" name="Content Placeholder 2"/>
          <p:cNvSpPr>
            <a:spLocks noGrp="1"/>
          </p:cNvSpPr>
          <p:nvPr>
            <p:ph idx="1"/>
          </p:nvPr>
        </p:nvSpPr>
        <p:spPr>
          <a:xfrm>
            <a:off x="457200" y="1143000"/>
            <a:ext cx="8229600" cy="4965120"/>
          </a:xfrm>
        </p:spPr>
        <p:txBody>
          <a:bodyPr/>
          <a:lstStyle/>
          <a:p>
            <a:r>
              <a:rPr lang="en-US" sz="1800" dirty="0"/>
              <a:t>To demonstrate that the </a:t>
            </a:r>
            <a:r>
              <a:rPr lang="en-US" sz="1800" i="1" dirty="0" smtClean="0"/>
              <a:t>Risk Assessment </a:t>
            </a:r>
            <a:r>
              <a:rPr lang="en-US" sz="1800" dirty="0"/>
              <a:t>internal control component is established and fully functioning, the agency must meet the following </a:t>
            </a:r>
            <a:r>
              <a:rPr lang="en-US" sz="1800" u="sng" dirty="0"/>
              <a:t>minimum requirements</a:t>
            </a:r>
            <a:r>
              <a:rPr lang="en-US" sz="1800" dirty="0"/>
              <a:t>: </a:t>
            </a:r>
            <a:endParaRPr lang="en-US" sz="1800" dirty="0" smtClean="0"/>
          </a:p>
          <a:p>
            <a:endParaRPr lang="en-US" sz="1200" dirty="0" smtClean="0"/>
          </a:p>
          <a:p>
            <a:pPr lvl="2" indent="-285750"/>
            <a:r>
              <a:rPr lang="en-US" sz="1800" dirty="0" smtClean="0">
                <a:solidFill>
                  <a:srgbClr val="0B317A"/>
                </a:solidFill>
              </a:rPr>
              <a:t>Conduct </a:t>
            </a:r>
            <a:r>
              <a:rPr lang="en-US" sz="1800" dirty="0">
                <a:solidFill>
                  <a:srgbClr val="0B317A"/>
                </a:solidFill>
              </a:rPr>
              <a:t>and document an agency-wide risk assessment. This risk assessment should be coordinated with the strategic planning process overseen by the Department of Planning and Budget. </a:t>
            </a:r>
            <a:endParaRPr lang="en-US" sz="1800" dirty="0" smtClean="0">
              <a:solidFill>
                <a:srgbClr val="0B317A"/>
              </a:solidFill>
            </a:endParaRPr>
          </a:p>
          <a:p>
            <a:pPr lvl="2" indent="-285750"/>
            <a:endParaRPr lang="en-US" sz="1800" dirty="0" smtClean="0">
              <a:solidFill>
                <a:srgbClr val="0B317A"/>
              </a:solidFill>
            </a:endParaRPr>
          </a:p>
          <a:p>
            <a:pPr lvl="2" indent="-285750"/>
            <a:r>
              <a:rPr lang="en-US" sz="1800" dirty="0" smtClean="0">
                <a:solidFill>
                  <a:srgbClr val="0B317A"/>
                </a:solidFill>
              </a:rPr>
              <a:t>Conduct </a:t>
            </a:r>
            <a:r>
              <a:rPr lang="en-US" sz="1800" dirty="0">
                <a:solidFill>
                  <a:srgbClr val="0B317A"/>
                </a:solidFill>
              </a:rPr>
              <a:t>and document risk assessments of </a:t>
            </a:r>
            <a:r>
              <a:rPr lang="en-US" sz="1800" b="1" u="sng" dirty="0">
                <a:solidFill>
                  <a:srgbClr val="0B317A"/>
                </a:solidFill>
              </a:rPr>
              <a:t>each agency fiscal process</a:t>
            </a:r>
            <a:r>
              <a:rPr lang="en-US" sz="1800" dirty="0">
                <a:solidFill>
                  <a:srgbClr val="0B317A"/>
                </a:solidFill>
              </a:rPr>
              <a:t> as part of the documentation and assessment of control activities. </a:t>
            </a:r>
          </a:p>
          <a:p>
            <a:pPr marL="800100" lvl="2" indent="0">
              <a:buNone/>
            </a:pPr>
            <a:endParaRPr lang="en-US" sz="1800" dirty="0" smtClean="0">
              <a:solidFill>
                <a:srgbClr val="0B317A"/>
              </a:solidFill>
            </a:endParaRPr>
          </a:p>
          <a:p>
            <a:pPr lvl="2" indent="-285750"/>
            <a:r>
              <a:rPr lang="en-US" sz="1800" dirty="0" smtClean="0">
                <a:solidFill>
                  <a:srgbClr val="0B317A"/>
                </a:solidFill>
              </a:rPr>
              <a:t>The </a:t>
            </a:r>
            <a:r>
              <a:rPr lang="en-US" sz="1800" dirty="0">
                <a:solidFill>
                  <a:srgbClr val="0B317A"/>
                </a:solidFill>
              </a:rPr>
              <a:t>risk of fraud must be included in the agency-level risk assessment and the transaction-level risk assessments of each agency fiscal process. Fraud originating inside an agency, as well </a:t>
            </a:r>
            <a:r>
              <a:rPr lang="en-US" sz="1800" dirty="0" smtClean="0">
                <a:solidFill>
                  <a:srgbClr val="0B317A"/>
                </a:solidFill>
              </a:rPr>
              <a:t>as, </a:t>
            </a:r>
            <a:r>
              <a:rPr lang="en-US" sz="1800" dirty="0">
                <a:solidFill>
                  <a:srgbClr val="0B317A"/>
                </a:solidFill>
              </a:rPr>
              <a:t>fraud perpetrated by individuals outside of the agency, should be considered.</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28</a:t>
            </a:fld>
            <a:endParaRPr lang="en-US" altLang="en-US" dirty="0"/>
          </a:p>
        </p:txBody>
      </p:sp>
      <p:sp>
        <p:nvSpPr>
          <p:cNvPr id="7" name="TextBox 6"/>
          <p:cNvSpPr txBox="1"/>
          <p:nvPr/>
        </p:nvSpPr>
        <p:spPr>
          <a:xfrm>
            <a:off x="685800" y="6108120"/>
            <a:ext cx="7772400" cy="400110"/>
          </a:xfrm>
          <a:prstGeom prst="rect">
            <a:avLst/>
          </a:prstGeom>
          <a:noFill/>
        </p:spPr>
        <p:txBody>
          <a:bodyPr wrap="square" rtlCol="0">
            <a:spAutoFit/>
          </a:bodyPr>
          <a:lstStyle/>
          <a:p>
            <a:pPr marL="457200" indent="-457200"/>
            <a:r>
              <a:rPr lang="en-US" sz="1000" dirty="0"/>
              <a:t>Commonwealth of Virginia (2015). Department of Accounts. Office of </a:t>
            </a:r>
            <a:r>
              <a:rPr lang="en-US" sz="1000" dirty="0" smtClean="0"/>
              <a:t>the Comptroller</a:t>
            </a:r>
            <a:r>
              <a:rPr lang="en-US" sz="1000" dirty="0"/>
              <a:t>. Agency Risk Management and Internal Control Standards</a:t>
            </a:r>
            <a:r>
              <a:rPr lang="en-US" sz="1000" dirty="0" smtClean="0"/>
              <a:t>. Pg</a:t>
            </a:r>
            <a:r>
              <a:rPr lang="en-US" sz="1000" dirty="0"/>
              <a:t>. </a:t>
            </a:r>
            <a:r>
              <a:rPr lang="en-US" sz="1000" dirty="0" smtClean="0"/>
              <a:t>21 .</a:t>
            </a:r>
            <a:endParaRPr lang="en-US" sz="1000" dirty="0"/>
          </a:p>
        </p:txBody>
      </p:sp>
    </p:spTree>
    <p:custDataLst>
      <p:tags r:id="rId1"/>
    </p:custDataLst>
    <p:extLst>
      <p:ext uri="{BB962C8B-B14F-4D97-AF65-F5344CB8AC3E}">
        <p14:creationId xmlns:p14="http://schemas.microsoft.com/office/powerpoint/2010/main" val="2611719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FD608B-9CFD-472F-B2D4-D232788670D5}" type="slidenum">
              <a:rPr lang="en-US" altLang="en-US" smtClean="0"/>
              <a:pPr/>
              <a:t>29</a:t>
            </a:fld>
            <a:endParaRPr lang="en-US" altLang="en-US" dirty="0"/>
          </a:p>
        </p:txBody>
      </p:sp>
      <p:sp>
        <p:nvSpPr>
          <p:cNvPr id="9" name="Title 1"/>
          <p:cNvSpPr>
            <a:spLocks noGrp="1"/>
          </p:cNvSpPr>
          <p:nvPr>
            <p:ph type="title"/>
          </p:nvPr>
        </p:nvSpPr>
        <p:spPr>
          <a:xfrm>
            <a:off x="2514600" y="228600"/>
            <a:ext cx="6172200" cy="9144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rgbClr val="DAA600"/>
                </a:solidFill>
              </a:rPr>
              <a:t>Control Activities - #3</a:t>
            </a:r>
          </a:p>
        </p:txBody>
      </p:sp>
      <p:sp>
        <p:nvSpPr>
          <p:cNvPr id="7" name="Content Placeholder 6"/>
          <p:cNvSpPr>
            <a:spLocks noGrp="1"/>
          </p:cNvSpPr>
          <p:nvPr>
            <p:ph idx="1"/>
          </p:nvPr>
        </p:nvSpPr>
        <p:spPr>
          <a:xfrm>
            <a:off x="457200" y="1143000"/>
            <a:ext cx="8229600" cy="4953000"/>
          </a:xfrm>
        </p:spPr>
        <p:txBody>
          <a:bodyPr/>
          <a:lstStyle/>
          <a:p>
            <a:pPr marL="457200" indent="-457200">
              <a:buFont typeface="Wingdings" panose="05000000000000000000" pitchFamily="2" charset="2"/>
              <a:buChar char="§"/>
            </a:pPr>
            <a:endParaRPr lang="en-US" sz="2800" u="sng" dirty="0"/>
          </a:p>
          <a:p>
            <a:pPr marL="457200" indent="-457200">
              <a:buFont typeface="Wingdings" panose="05000000000000000000" pitchFamily="2" charset="2"/>
              <a:buChar char="§"/>
            </a:pPr>
            <a:r>
              <a:rPr lang="en-US" sz="2800" u="sng" dirty="0"/>
              <a:t>Definition</a:t>
            </a:r>
            <a:r>
              <a:rPr lang="en-US" sz="2800" dirty="0"/>
              <a:t>:  The agency’s implemented controls, which are deployed through its policies and procedures to help ensure the </a:t>
            </a:r>
            <a:r>
              <a:rPr lang="en-US" sz="2800" dirty="0" smtClean="0"/>
              <a:t>risk responses </a:t>
            </a:r>
            <a:r>
              <a:rPr lang="en-US" sz="2800" dirty="0"/>
              <a:t>are effectively carried out.</a:t>
            </a:r>
          </a:p>
          <a:p>
            <a:pPr marL="0" indent="0"/>
            <a:endParaRPr lang="en-US" sz="2800" dirty="0"/>
          </a:p>
          <a:p>
            <a:pPr marL="457200" indent="-457200">
              <a:buFont typeface="Wingdings" panose="05000000000000000000" pitchFamily="2" charset="2"/>
              <a:buChar char="§"/>
            </a:pPr>
            <a:r>
              <a:rPr lang="en-US" sz="2800" u="sng" dirty="0"/>
              <a:t>Purpose</a:t>
            </a:r>
            <a:r>
              <a:rPr lang="en-US" sz="2800" dirty="0"/>
              <a:t>:  Establish controls to mitigate risks, and events that prevent achievement of objectives.</a:t>
            </a:r>
          </a:p>
          <a:p>
            <a:pPr marL="0" indent="0"/>
            <a:endParaRPr lang="en-US" sz="1400" dirty="0"/>
          </a:p>
          <a:p>
            <a:endParaRPr lang="en-US" sz="1600" dirty="0"/>
          </a:p>
        </p:txBody>
      </p:sp>
    </p:spTree>
    <p:custDataLst>
      <p:tags r:id="rId1"/>
    </p:custDataLst>
    <p:extLst>
      <p:ext uri="{BB962C8B-B14F-4D97-AF65-F5344CB8AC3E}">
        <p14:creationId xmlns:p14="http://schemas.microsoft.com/office/powerpoint/2010/main" val="4050062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62830"/>
            <a:ext cx="6172200" cy="914400"/>
          </a:xfrm>
        </p:spPr>
        <p:txBody>
          <a:bodyPr/>
          <a:lstStyle/>
          <a:p>
            <a:r>
              <a:rPr lang="en-US" altLang="en-US" dirty="0"/>
              <a:t>COSO - Internal Control Framework</a:t>
            </a:r>
            <a:endParaRPr lang="en-US" dirty="0"/>
          </a:p>
        </p:txBody>
      </p:sp>
      <p:sp>
        <p:nvSpPr>
          <p:cNvPr id="3" name="Content Placeholder 2"/>
          <p:cNvSpPr>
            <a:spLocks noGrp="1"/>
          </p:cNvSpPr>
          <p:nvPr>
            <p:ph idx="1"/>
          </p:nvPr>
        </p:nvSpPr>
        <p:spPr>
          <a:xfrm>
            <a:off x="457200" y="1143000"/>
            <a:ext cx="8229600" cy="5257800"/>
          </a:xfrm>
        </p:spPr>
        <p:txBody>
          <a:bodyPr/>
          <a:lstStyle/>
          <a:p>
            <a:pPr marL="480060" lvl="2" indent="0" algn="ctr">
              <a:buNone/>
            </a:pPr>
            <a:endParaRPr lang="en-US" sz="2000" dirty="0" smtClean="0">
              <a:solidFill>
                <a:srgbClr val="0B317A"/>
              </a:solidFill>
            </a:endParaRPr>
          </a:p>
          <a:p>
            <a:pPr marL="480060" lvl="2" indent="0" algn="ctr">
              <a:buNone/>
            </a:pPr>
            <a:endParaRPr lang="en-US" sz="2000" dirty="0">
              <a:solidFill>
                <a:srgbClr val="0B317A"/>
              </a:solidFill>
            </a:endParaRPr>
          </a:p>
          <a:p>
            <a:pPr marL="480060" lvl="2" indent="0" algn="ctr">
              <a:buNone/>
            </a:pPr>
            <a:endParaRPr lang="en-US" sz="2000" dirty="0" smtClean="0">
              <a:solidFill>
                <a:srgbClr val="0B317A"/>
              </a:solidFill>
            </a:endParaRPr>
          </a:p>
          <a:p>
            <a:pPr marL="480060" lvl="2" indent="0" algn="ctr">
              <a:buNone/>
            </a:pPr>
            <a:endParaRPr lang="en-US" sz="2000" dirty="0">
              <a:solidFill>
                <a:srgbClr val="0B317A"/>
              </a:solidFill>
            </a:endParaRPr>
          </a:p>
          <a:p>
            <a:pPr algn="ctr"/>
            <a:endParaRPr lang="en-US" sz="2000" dirty="0"/>
          </a:p>
          <a:p>
            <a:pPr marL="400050" lvl="1" indent="0">
              <a:buNone/>
            </a:pPr>
            <a:endParaRPr lang="en-US" sz="1400"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a:t>
            </a:fld>
            <a:endParaRPr lang="en-US" altLang="en-US" dirty="0"/>
          </a:p>
        </p:txBody>
      </p:sp>
      <p:sp>
        <p:nvSpPr>
          <p:cNvPr id="7" name="Rectangle 6"/>
          <p:cNvSpPr/>
          <p:nvPr/>
        </p:nvSpPr>
        <p:spPr>
          <a:xfrm>
            <a:off x="647700" y="5943600"/>
            <a:ext cx="7848600" cy="400110"/>
          </a:xfrm>
          <a:prstGeom prst="rect">
            <a:avLst/>
          </a:prstGeom>
        </p:spPr>
        <p:txBody>
          <a:bodyPr wrap="square">
            <a:spAutoFit/>
          </a:bodyPr>
          <a:lstStyle/>
          <a:p>
            <a:pPr marL="457200" indent="-457200"/>
            <a:r>
              <a:rPr lang="en-US" sz="1000" dirty="0"/>
              <a:t>COSO. (2014). Committee of Sponsoring Organizations (COSO) of the Treadway Commission. “How the COSO Frameworks Can Help.” Retrieved from </a:t>
            </a:r>
            <a:r>
              <a:rPr lang="en-US" sz="1000" dirty="0">
                <a:hlinkClick r:id="rId4"/>
              </a:rPr>
              <a:t>https://www.coso.org/Documents/2014-2-10-COSO-Thought-Paper.pdf</a:t>
            </a:r>
            <a:endParaRPr lang="en-US" sz="1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226" y="1211460"/>
            <a:ext cx="4190148" cy="4389120"/>
          </a:xfrm>
          <a:prstGeom prst="rect">
            <a:avLst/>
          </a:prstGeom>
        </p:spPr>
      </p:pic>
    </p:spTree>
    <p:custDataLst>
      <p:tags r:id="rId1"/>
    </p:custDataLst>
    <p:extLst>
      <p:ext uri="{BB962C8B-B14F-4D97-AF65-F5344CB8AC3E}">
        <p14:creationId xmlns:p14="http://schemas.microsoft.com/office/powerpoint/2010/main" val="2872910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400800" cy="914400"/>
          </a:xfrm>
        </p:spPr>
        <p:txBody>
          <a:bodyPr/>
          <a:lstStyle/>
          <a:p>
            <a:r>
              <a:rPr lang="en-US" dirty="0" smtClean="0"/>
              <a:t>Importance of Control Activities</a:t>
            </a:r>
            <a:endParaRPr lang="en-US" dirty="0"/>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966945577"/>
              </p:ext>
            </p:extLst>
          </p:nvPr>
        </p:nvGraphicFramePr>
        <p:xfrm>
          <a:off x="457200" y="1447800"/>
          <a:ext cx="8229600"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5"/>
          <p:cNvSpPr>
            <a:spLocks noGrp="1"/>
          </p:cNvSpPr>
          <p:nvPr>
            <p:ph type="sldNum" sz="quarter" idx="12"/>
          </p:nvPr>
        </p:nvSpPr>
        <p:spPr/>
        <p:txBody>
          <a:bodyPr/>
          <a:lstStyle/>
          <a:p>
            <a:fld id="{B2FD608B-9CFD-472F-B2D4-D232788670D5}" type="slidenum">
              <a:rPr lang="en-US" altLang="en-US" smtClean="0"/>
              <a:pPr/>
              <a:t>30</a:t>
            </a:fld>
            <a:endParaRPr lang="en-US" altLang="en-US" dirty="0"/>
          </a:p>
        </p:txBody>
      </p:sp>
      <p:cxnSp>
        <p:nvCxnSpPr>
          <p:cNvPr id="9" name="Straight Connector 8"/>
          <p:cNvCxnSpPr/>
          <p:nvPr/>
        </p:nvCxnSpPr>
        <p:spPr bwMode="auto">
          <a:xfrm flipH="1">
            <a:off x="762000" y="4343400"/>
            <a:ext cx="1752600" cy="1295400"/>
          </a:xfrm>
          <a:prstGeom prst="line">
            <a:avLst/>
          </a:prstGeom>
          <a:solidFill>
            <a:schemeClr val="accent1"/>
          </a:solidFill>
          <a:ln w="317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a:off x="5943600" y="4038600"/>
            <a:ext cx="2667000" cy="1809750"/>
          </a:xfrm>
          <a:prstGeom prst="line">
            <a:avLst/>
          </a:prstGeom>
          <a:solidFill>
            <a:schemeClr val="accent1"/>
          </a:solidFill>
          <a:ln w="317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H="1">
            <a:off x="2895600" y="4038600"/>
            <a:ext cx="2286000" cy="1809750"/>
          </a:xfrm>
          <a:prstGeom prst="line">
            <a:avLst/>
          </a:prstGeom>
          <a:solidFill>
            <a:schemeClr val="accent1"/>
          </a:solidFill>
          <a:ln w="317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178863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Controls</a:t>
            </a:r>
            <a:endParaRPr lang="en-US"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31</a:t>
            </a:fld>
            <a:endParaRPr lang="en-US" altLang="en-US"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143000"/>
            <a:ext cx="8046720" cy="5288598"/>
          </a:xfrm>
        </p:spPr>
      </p:pic>
    </p:spTree>
    <p:custDataLst>
      <p:tags r:id="rId1"/>
    </p:custDataLst>
    <p:extLst>
      <p:ext uri="{BB962C8B-B14F-4D97-AF65-F5344CB8AC3E}">
        <p14:creationId xmlns:p14="http://schemas.microsoft.com/office/powerpoint/2010/main" val="2217595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Controls</a:t>
            </a:r>
            <a:endParaRPr lang="en-US"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32</a:t>
            </a:fld>
            <a:endParaRPr lang="en-US" altLang="en-US" dirty="0"/>
          </a:p>
        </p:txBody>
      </p:sp>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t="10169"/>
          <a:stretch/>
        </p:blipFill>
        <p:spPr>
          <a:xfrm>
            <a:off x="990600" y="1143001"/>
            <a:ext cx="7772400" cy="5257800"/>
          </a:xfrm>
        </p:spPr>
      </p:pic>
    </p:spTree>
    <p:custDataLst>
      <p:tags r:id="rId1"/>
    </p:custDataLst>
    <p:extLst>
      <p:ext uri="{BB962C8B-B14F-4D97-AF65-F5344CB8AC3E}">
        <p14:creationId xmlns:p14="http://schemas.microsoft.com/office/powerpoint/2010/main" val="2708401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Controls</a:t>
            </a:r>
            <a:endParaRPr lang="en-US"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33</a:t>
            </a:fld>
            <a:endParaRPr lang="en-US" altLang="en-US" dirty="0"/>
          </a:p>
        </p:txBody>
      </p:sp>
      <p:sp>
        <p:nvSpPr>
          <p:cNvPr id="13" name="Rectangle 12"/>
          <p:cNvSpPr/>
          <p:nvPr/>
        </p:nvSpPr>
        <p:spPr>
          <a:xfrm>
            <a:off x="609600" y="5964124"/>
            <a:ext cx="8077200" cy="400110"/>
          </a:xfrm>
          <a:prstGeom prst="rect">
            <a:avLst/>
          </a:prstGeom>
        </p:spPr>
        <p:txBody>
          <a:bodyPr wrap="square">
            <a:spAutoFit/>
          </a:bodyPr>
          <a:lstStyle/>
          <a:p>
            <a:pPr marL="457200" indent="-457200"/>
            <a:r>
              <a:rPr lang="en-US" sz="1000" dirty="0"/>
              <a:t>Association of Government Accountants. (n.d.)  Limitations of Internal Control.  Retrieved from </a:t>
            </a:r>
            <a:r>
              <a:rPr lang="en-US" sz="1000" dirty="0">
                <a:hlinkClick r:id="rId4"/>
              </a:rPr>
              <a:t>www.agacgfm.org/Intergov/Fraud-Prevention/Fraud-Awareness-Mitigation/Mitigation-Controls.aspx</a:t>
            </a:r>
            <a:endParaRPr lang="en-US" sz="1000" dirty="0"/>
          </a:p>
        </p:txBody>
      </p:sp>
      <p:pic>
        <p:nvPicPr>
          <p:cNvPr id="15" name="Content Placeholder 1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41254" y="1295400"/>
            <a:ext cx="7213891" cy="4419600"/>
          </a:xfrm>
        </p:spPr>
      </p:pic>
    </p:spTree>
    <p:custDataLst>
      <p:tags r:id="rId1"/>
    </p:custDataLst>
    <p:extLst>
      <p:ext uri="{BB962C8B-B14F-4D97-AF65-F5344CB8AC3E}">
        <p14:creationId xmlns:p14="http://schemas.microsoft.com/office/powerpoint/2010/main" val="4275459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99098"/>
            <a:ext cx="6172200" cy="914400"/>
          </a:xfrm>
        </p:spPr>
        <p:txBody>
          <a:bodyPr/>
          <a:lstStyle/>
          <a:p>
            <a:r>
              <a:rPr lang="en-US" sz="2800" dirty="0" smtClean="0"/>
              <a:t>Tips:  </a:t>
            </a:r>
            <a:r>
              <a:rPr lang="en-US" sz="2800" dirty="0"/>
              <a:t>Control Activities</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34</a:t>
            </a:fld>
            <a:endParaRPr lang="en-US" altLang="en-US" dirty="0"/>
          </a:p>
        </p:txBody>
      </p:sp>
      <p:sp>
        <p:nvSpPr>
          <p:cNvPr id="9" name="Content Placeholder 8"/>
          <p:cNvSpPr>
            <a:spLocks noGrp="1"/>
          </p:cNvSpPr>
          <p:nvPr>
            <p:ph idx="1"/>
          </p:nvPr>
        </p:nvSpPr>
        <p:spPr/>
        <p:txBody>
          <a:bodyPr/>
          <a:lstStyle/>
          <a:p>
            <a:pPr marL="0" indent="0" algn="ctr"/>
            <a:endParaRPr lang="en-US" dirty="0">
              <a:solidFill>
                <a:schemeClr val="accent2">
                  <a:lumMod val="75000"/>
                </a:schemeClr>
              </a:solidFill>
            </a:endParaRPr>
          </a:p>
          <a:p>
            <a:endParaRPr lang="en-US" dirty="0"/>
          </a:p>
        </p:txBody>
      </p:sp>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967740" y="1242060"/>
            <a:ext cx="6766560" cy="5120640"/>
          </a:xfrm>
          <a:prstGeom prst="rect">
            <a:avLst/>
          </a:prstGeom>
        </p:spPr>
      </p:pic>
    </p:spTree>
    <p:custDataLst>
      <p:tags r:id="rId1"/>
    </p:custDataLst>
    <p:extLst>
      <p:ext uri="{BB962C8B-B14F-4D97-AF65-F5344CB8AC3E}">
        <p14:creationId xmlns:p14="http://schemas.microsoft.com/office/powerpoint/2010/main" val="2742021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645195" y="277837"/>
            <a:ext cx="5334000" cy="914400"/>
          </a:xfrm>
        </p:spPr>
        <p:txBody>
          <a:bodyPr/>
          <a:lstStyle/>
          <a:p>
            <a:r>
              <a:rPr lang="en-US" sz="2800" dirty="0">
                <a:solidFill>
                  <a:srgbClr val="DAA600"/>
                </a:solidFill>
              </a:rPr>
              <a:t>Control Activities - #</a:t>
            </a:r>
            <a:r>
              <a:rPr lang="en-US" sz="2800" dirty="0" smtClean="0">
                <a:solidFill>
                  <a:srgbClr val="DAA600"/>
                </a:solidFill>
              </a:rPr>
              <a:t>3</a:t>
            </a:r>
            <a:r>
              <a:rPr lang="en-US" sz="2800" dirty="0" smtClean="0">
                <a:solidFill>
                  <a:srgbClr val="FF00FF"/>
                </a:solidFill>
              </a:rPr>
              <a:t/>
            </a:r>
            <a:br>
              <a:rPr lang="en-US" sz="2800" dirty="0" smtClean="0">
                <a:solidFill>
                  <a:srgbClr val="FF00FF"/>
                </a:solidFill>
              </a:rPr>
            </a:br>
            <a:r>
              <a:rPr lang="en-US" sz="2800" dirty="0" smtClean="0"/>
              <a:t>Minimum Requirements</a:t>
            </a:r>
            <a:endParaRPr lang="en-US" sz="2800" dirty="0">
              <a:solidFill>
                <a:srgbClr val="DAA600"/>
              </a:solidFill>
            </a:endParaRPr>
          </a:p>
        </p:txBody>
      </p:sp>
      <p:sp>
        <p:nvSpPr>
          <p:cNvPr id="3" name="Content Placeholder 2"/>
          <p:cNvSpPr>
            <a:spLocks noGrp="1"/>
          </p:cNvSpPr>
          <p:nvPr>
            <p:ph idx="1"/>
          </p:nvPr>
        </p:nvSpPr>
        <p:spPr>
          <a:xfrm>
            <a:off x="152400" y="1192237"/>
            <a:ext cx="8839200" cy="5264834"/>
          </a:xfrm>
        </p:spPr>
        <p:txBody>
          <a:bodyPr/>
          <a:lstStyle/>
          <a:p>
            <a:r>
              <a:rPr lang="en-US" sz="1800" b="1" dirty="0" smtClean="0"/>
              <a:t>To </a:t>
            </a:r>
            <a:r>
              <a:rPr lang="en-US" sz="1800" b="1" dirty="0"/>
              <a:t>demonstrate that the control activity internal control component is established and fully functioning, the agency must meet the following minimum requirements: </a:t>
            </a:r>
            <a:endParaRPr lang="en-US" sz="1800" b="1" dirty="0" smtClean="0"/>
          </a:p>
          <a:p>
            <a:r>
              <a:rPr lang="en-US" sz="1800" dirty="0" smtClean="0"/>
              <a:t>• </a:t>
            </a:r>
            <a:r>
              <a:rPr lang="en-US" sz="1800" dirty="0"/>
              <a:t>Document and assess agency-level control activities applicable to: </a:t>
            </a:r>
            <a:endParaRPr lang="en-US" sz="1800" dirty="0" smtClean="0"/>
          </a:p>
          <a:p>
            <a:pPr lvl="1">
              <a:buFont typeface="Arial" panose="020B0604020202020204" pitchFamily="34" charset="0"/>
              <a:buChar char="•"/>
            </a:pPr>
            <a:r>
              <a:rPr lang="en-US" sz="1400" dirty="0" smtClean="0"/>
              <a:t> </a:t>
            </a:r>
            <a:r>
              <a:rPr lang="en-US" sz="1400" dirty="0"/>
              <a:t>All significant fiscal processes </a:t>
            </a:r>
            <a:endParaRPr lang="en-US" sz="1400" dirty="0" smtClean="0"/>
          </a:p>
          <a:p>
            <a:pPr lvl="1">
              <a:buFont typeface="Arial" panose="020B0604020202020204" pitchFamily="34" charset="0"/>
              <a:buChar char="•"/>
            </a:pPr>
            <a:r>
              <a:rPr lang="en-US" sz="1400" dirty="0" smtClean="0"/>
              <a:t> </a:t>
            </a:r>
            <a:r>
              <a:rPr lang="en-US" sz="1400" dirty="0"/>
              <a:t>Accounting administration </a:t>
            </a:r>
            <a:endParaRPr lang="en-US" sz="1400" dirty="0" smtClean="0"/>
          </a:p>
          <a:p>
            <a:pPr lvl="1">
              <a:buFont typeface="Arial" panose="020B0604020202020204" pitchFamily="34" charset="0"/>
              <a:buChar char="•"/>
            </a:pPr>
            <a:r>
              <a:rPr lang="en-US" sz="1400" dirty="0" smtClean="0"/>
              <a:t>The </a:t>
            </a:r>
            <a:r>
              <a:rPr lang="en-US" sz="1400" dirty="0"/>
              <a:t>general </a:t>
            </a:r>
            <a:r>
              <a:rPr lang="en-US" sz="1400" dirty="0" smtClean="0"/>
              <a:t>ledger</a:t>
            </a:r>
          </a:p>
          <a:p>
            <a:pPr lvl="1">
              <a:buFont typeface="Arial" panose="020B0604020202020204" pitchFamily="34" charset="0"/>
              <a:buChar char="•"/>
            </a:pPr>
            <a:r>
              <a:rPr lang="en-US" sz="1400" dirty="0" smtClean="0"/>
              <a:t>Information </a:t>
            </a:r>
            <a:r>
              <a:rPr lang="en-US" sz="1400" dirty="0"/>
              <a:t>systems </a:t>
            </a:r>
            <a:endParaRPr lang="en-US" sz="1400" dirty="0" smtClean="0"/>
          </a:p>
          <a:p>
            <a:pPr marL="457200" lvl="1" indent="0">
              <a:buNone/>
            </a:pPr>
            <a:r>
              <a:rPr lang="en-US" sz="1400" dirty="0" smtClean="0"/>
              <a:t>(</a:t>
            </a:r>
            <a:r>
              <a:rPr lang="en-US" sz="1400" dirty="0"/>
              <a:t>See Appendix A – Internal Control Assessment Guide, “Agency-Level Control Activity Assessment Tools”, pp. 49–54) </a:t>
            </a:r>
            <a:endParaRPr lang="en-US" sz="1400" dirty="0" smtClean="0"/>
          </a:p>
          <a:p>
            <a:pPr marL="457200" lvl="1" indent="0">
              <a:buNone/>
            </a:pPr>
            <a:endParaRPr lang="en-US" sz="1400" dirty="0" smtClean="0"/>
          </a:p>
          <a:p>
            <a:r>
              <a:rPr lang="en-US" sz="1800" dirty="0" smtClean="0"/>
              <a:t>• </a:t>
            </a:r>
            <a:r>
              <a:rPr lang="en-US" sz="1800" dirty="0"/>
              <a:t>Document all significant agency fiscal processes and assess the operation of their associated control activities. (See Appendix A – Internal Control Assessment Guide, “Process or Transaction-Level Control Activity Assessment”, pp. 60-67) </a:t>
            </a:r>
            <a:endParaRPr lang="en-US" sz="1800" dirty="0" smtClean="0"/>
          </a:p>
          <a:p>
            <a:endParaRPr lang="en-US" sz="1800" dirty="0" smtClean="0"/>
          </a:p>
          <a:p>
            <a:pPr algn="just"/>
            <a:r>
              <a:rPr lang="en-US" sz="1200" b="1" i="1" dirty="0" smtClean="0">
                <a:solidFill>
                  <a:srgbClr val="FF0000"/>
                </a:solidFill>
              </a:rPr>
              <a:t>Note: Agencies </a:t>
            </a:r>
            <a:r>
              <a:rPr lang="en-US" sz="1200" b="1" i="1" dirty="0">
                <a:solidFill>
                  <a:srgbClr val="FF0000"/>
                </a:solidFill>
              </a:rPr>
              <a:t>that use another agency (Service Provider Agency) or a Third-Party Service Provider to perform significant processes or functions, must obtain internal control assurance from that provider. See CAPP Topic No. 10305, Internal </a:t>
            </a:r>
            <a:r>
              <a:rPr lang="en-US" sz="1200" b="1" i="1" dirty="0" smtClean="0">
                <a:solidFill>
                  <a:srgbClr val="FF0000"/>
                </a:solidFill>
              </a:rPr>
              <a:t>Control</a:t>
            </a:r>
            <a:r>
              <a:rPr lang="en-US" sz="1200" b="1" i="1" dirty="0">
                <a:solidFill>
                  <a:srgbClr val="FF0000"/>
                </a:solidFill>
              </a:rPr>
              <a:t>, for more guidance</a:t>
            </a:r>
            <a:r>
              <a:rPr lang="en-US" sz="1200" b="1" i="1" dirty="0" smtClean="0">
                <a:solidFill>
                  <a:srgbClr val="FF0000"/>
                </a:solidFill>
              </a:rPr>
              <a:t>.</a:t>
            </a:r>
            <a:endParaRPr lang="en-US" sz="1200" b="1" i="1" dirty="0">
              <a:solidFill>
                <a:srgbClr val="FF0000"/>
              </a:solidFill>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35</a:t>
            </a:fld>
            <a:endParaRPr lang="en-US" altLang="en-US" dirty="0"/>
          </a:p>
        </p:txBody>
      </p:sp>
      <p:sp>
        <p:nvSpPr>
          <p:cNvPr id="7" name="TextBox 6"/>
          <p:cNvSpPr txBox="1"/>
          <p:nvPr/>
        </p:nvSpPr>
        <p:spPr>
          <a:xfrm>
            <a:off x="825795" y="6056961"/>
            <a:ext cx="8153400" cy="400110"/>
          </a:xfrm>
          <a:prstGeom prst="rect">
            <a:avLst/>
          </a:prstGeom>
          <a:noFill/>
        </p:spPr>
        <p:txBody>
          <a:bodyPr wrap="square" rtlCol="0">
            <a:spAutoFit/>
          </a:bodyPr>
          <a:lstStyle/>
          <a:p>
            <a:pPr marL="465138" indent="-465138"/>
            <a:r>
              <a:rPr lang="en-US" sz="1000" dirty="0"/>
              <a:t>Commonwealth of Virginia (2015). Department of Accounts. Office of the Comptroller. Agency Risk Management and Internal Control Standards. Pg. </a:t>
            </a:r>
            <a:r>
              <a:rPr lang="en-US" sz="1000" dirty="0" smtClean="0"/>
              <a:t>27. </a:t>
            </a:r>
            <a:endParaRPr lang="en-US" sz="1000" dirty="0"/>
          </a:p>
        </p:txBody>
      </p:sp>
    </p:spTree>
    <p:custDataLst>
      <p:tags r:id="rId1"/>
    </p:custDataLst>
    <p:extLst>
      <p:ext uri="{BB962C8B-B14F-4D97-AF65-F5344CB8AC3E}">
        <p14:creationId xmlns:p14="http://schemas.microsoft.com/office/powerpoint/2010/main" val="1965272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FD608B-9CFD-472F-B2D4-D232788670D5}" type="slidenum">
              <a:rPr lang="en-US" altLang="en-US" smtClean="0"/>
              <a:pPr/>
              <a:t>36</a:t>
            </a:fld>
            <a:endParaRPr lang="en-US" altLang="en-US" dirty="0"/>
          </a:p>
        </p:txBody>
      </p:sp>
      <p:sp>
        <p:nvSpPr>
          <p:cNvPr id="9" name="Title 1"/>
          <p:cNvSpPr>
            <a:spLocks noGrp="1"/>
          </p:cNvSpPr>
          <p:nvPr>
            <p:ph type="title"/>
          </p:nvPr>
        </p:nvSpPr>
        <p:spPr>
          <a:xfrm>
            <a:off x="2667000" y="281763"/>
            <a:ext cx="6172200" cy="8382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rgbClr val="DAA600"/>
                </a:solidFill>
              </a:rPr>
              <a:t>Information &amp; Communication - #4</a:t>
            </a:r>
          </a:p>
        </p:txBody>
      </p:sp>
      <p:sp>
        <p:nvSpPr>
          <p:cNvPr id="7" name="Content Placeholder 6"/>
          <p:cNvSpPr>
            <a:spLocks noGrp="1"/>
          </p:cNvSpPr>
          <p:nvPr>
            <p:ph idx="1"/>
          </p:nvPr>
        </p:nvSpPr>
        <p:spPr>
          <a:xfrm>
            <a:off x="457200" y="1398181"/>
            <a:ext cx="8229600" cy="4953000"/>
          </a:xfrm>
        </p:spPr>
        <p:txBody>
          <a:bodyPr/>
          <a:lstStyle/>
          <a:p>
            <a:pPr marL="457200" indent="-457200">
              <a:buFont typeface="Wingdings" panose="05000000000000000000" pitchFamily="2" charset="2"/>
              <a:buChar char="§"/>
            </a:pPr>
            <a:r>
              <a:rPr lang="en-US" sz="2800" u="sng" dirty="0"/>
              <a:t>Definition</a:t>
            </a:r>
            <a:r>
              <a:rPr lang="en-US" sz="2800" dirty="0"/>
              <a:t>:  The communication of relevant information in a timeframe to enable staff to carry out their responsibilities.  Effective communication occurs down, across, and up the agency.</a:t>
            </a:r>
          </a:p>
          <a:p>
            <a:pPr marL="0" indent="0"/>
            <a:endParaRPr lang="en-US" sz="2800" dirty="0"/>
          </a:p>
          <a:p>
            <a:pPr marL="457200" indent="-457200">
              <a:buFont typeface="Wingdings" panose="05000000000000000000" pitchFamily="2" charset="2"/>
              <a:buChar char="§"/>
            </a:pPr>
            <a:r>
              <a:rPr lang="en-US" sz="2800" u="sng" dirty="0"/>
              <a:t>Purpose</a:t>
            </a:r>
            <a:r>
              <a:rPr lang="en-US" sz="2800" dirty="0"/>
              <a:t>:  Effective information and communication ensures a clear message of objectives, risks, controls, and other pertinent information to those that need it.</a:t>
            </a:r>
          </a:p>
          <a:p>
            <a:pPr marL="0" indent="0"/>
            <a:endParaRPr lang="en-US" sz="1400" dirty="0"/>
          </a:p>
          <a:p>
            <a:endParaRPr lang="en-US" sz="1600" dirty="0"/>
          </a:p>
        </p:txBody>
      </p:sp>
    </p:spTree>
    <p:custDataLst>
      <p:tags r:id="rId1"/>
    </p:custDataLst>
    <p:extLst>
      <p:ext uri="{BB962C8B-B14F-4D97-AF65-F5344CB8AC3E}">
        <p14:creationId xmlns:p14="http://schemas.microsoft.com/office/powerpoint/2010/main" val="3364576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02018"/>
            <a:ext cx="6248400" cy="914400"/>
          </a:xfrm>
        </p:spPr>
        <p:txBody>
          <a:bodyPr/>
          <a:lstStyle/>
          <a:p>
            <a:pPr algn="l"/>
            <a:r>
              <a:rPr lang="en-US" sz="2800" dirty="0" smtClean="0"/>
              <a:t>Internal &amp; External Communication</a:t>
            </a:r>
            <a:endParaRPr lang="en-US" sz="2800"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37</a:t>
            </a:fld>
            <a:endParaRPr lang="en-US" alt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0600" y="1147724"/>
            <a:ext cx="7498080" cy="5253076"/>
          </a:xfrm>
        </p:spPr>
      </p:pic>
    </p:spTree>
    <p:custDataLst>
      <p:tags r:id="rId1"/>
    </p:custDataLst>
    <p:extLst>
      <p:ext uri="{BB962C8B-B14F-4D97-AF65-F5344CB8AC3E}">
        <p14:creationId xmlns:p14="http://schemas.microsoft.com/office/powerpoint/2010/main" val="778708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Agencies should ensure an Information Technology plan has been developed that is linked to achieving the agency’s objectives; and supports new objectives</a:t>
            </a:r>
          </a:p>
          <a:p>
            <a:pPr marL="457200" indent="-457200">
              <a:buFont typeface="Arial" panose="020B0604020202020204" pitchFamily="34" charset="0"/>
              <a:buChar char="•"/>
            </a:pPr>
            <a:r>
              <a:rPr lang="en-US" dirty="0" smtClean="0"/>
              <a:t>Mechanisms are in place to identify emerging technology needs, establish priorities, and provide feedback on system performance.</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38</a:t>
            </a:fld>
            <a:endParaRPr lang="en-US" altLang="en-US" dirty="0"/>
          </a:p>
        </p:txBody>
      </p:sp>
    </p:spTree>
    <p:custDataLst>
      <p:tags r:id="rId1"/>
    </p:custDataLst>
    <p:extLst>
      <p:ext uri="{BB962C8B-B14F-4D97-AF65-F5344CB8AC3E}">
        <p14:creationId xmlns:p14="http://schemas.microsoft.com/office/powerpoint/2010/main" val="4081767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FD608B-9CFD-472F-B2D4-D232788670D5}" type="slidenum">
              <a:rPr lang="en-US" altLang="en-US" smtClean="0"/>
              <a:pPr/>
              <a:t>39</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400" dirty="0" smtClean="0"/>
              <a:t>Tips</a:t>
            </a:r>
            <a:r>
              <a:rPr lang="en-US" sz="2400" dirty="0"/>
              <a:t>: Information &amp; Communication</a:t>
            </a:r>
          </a:p>
        </p:txBody>
      </p:sp>
      <p:sp>
        <p:nvSpPr>
          <p:cNvPr id="7" name="Content Placeholder 6"/>
          <p:cNvSpPr>
            <a:spLocks noGrp="1"/>
          </p:cNvSpPr>
          <p:nvPr>
            <p:ph idx="1"/>
          </p:nvPr>
        </p:nvSpPr>
        <p:spPr>
          <a:xfrm>
            <a:off x="248992" y="1312588"/>
            <a:ext cx="8458200" cy="5314666"/>
          </a:xfrm>
        </p:spPr>
        <p:txBody>
          <a:bodyPr/>
          <a:lstStyle/>
          <a:p>
            <a:pPr marL="457200" indent="-457200">
              <a:spcBef>
                <a:spcPts val="0"/>
              </a:spcBef>
              <a:spcAft>
                <a:spcPts val="1200"/>
              </a:spcAft>
              <a:buFont typeface="Wingdings" panose="05000000000000000000" pitchFamily="2" charset="2"/>
              <a:buChar char="§"/>
            </a:pPr>
            <a:r>
              <a:rPr lang="en-US" sz="2000" dirty="0" smtClean="0"/>
              <a:t>Is Communication </a:t>
            </a:r>
            <a:r>
              <a:rPr lang="en-US" sz="2000" dirty="0"/>
              <a:t>timely and effective across the organization (</a:t>
            </a:r>
            <a:r>
              <a:rPr lang="en-US" sz="2000" dirty="0" smtClean="0"/>
              <a:t>internally/externally)? </a:t>
            </a:r>
            <a:endParaRPr lang="en-US" sz="2000" dirty="0"/>
          </a:p>
          <a:p>
            <a:pPr marL="457200" indent="-457200">
              <a:spcBef>
                <a:spcPts val="0"/>
              </a:spcBef>
              <a:spcAft>
                <a:spcPts val="1200"/>
              </a:spcAft>
              <a:buFont typeface="Wingdings" panose="05000000000000000000" pitchFamily="2" charset="2"/>
              <a:buChar char="§"/>
            </a:pPr>
            <a:r>
              <a:rPr lang="en-US" sz="2000" dirty="0"/>
              <a:t>How does the agency communicate? Do they have meetings, </a:t>
            </a:r>
            <a:r>
              <a:rPr lang="en-US" sz="2000" dirty="0" smtClean="0"/>
              <a:t>Intranet, Memos, Town </a:t>
            </a:r>
            <a:r>
              <a:rPr lang="en-US" sz="2000" dirty="0"/>
              <a:t>Hall </a:t>
            </a:r>
            <a:r>
              <a:rPr lang="en-US" sz="2000" dirty="0" smtClean="0"/>
              <a:t>Meetings?</a:t>
            </a:r>
          </a:p>
          <a:p>
            <a:pPr marL="457200" indent="-457200">
              <a:spcBef>
                <a:spcPts val="0"/>
              </a:spcBef>
              <a:spcAft>
                <a:spcPts val="1200"/>
              </a:spcAft>
              <a:buFont typeface="Wingdings" panose="05000000000000000000" pitchFamily="2" charset="2"/>
              <a:buChar char="§"/>
            </a:pPr>
            <a:r>
              <a:rPr lang="en-US" sz="2000" dirty="0" smtClean="0"/>
              <a:t>Is there training on new regulations/processes?</a:t>
            </a:r>
            <a:endParaRPr lang="en-US" sz="2000" dirty="0"/>
          </a:p>
          <a:p>
            <a:pPr marL="457200" indent="-457200">
              <a:spcBef>
                <a:spcPts val="0"/>
              </a:spcBef>
              <a:spcAft>
                <a:spcPts val="1200"/>
              </a:spcAft>
              <a:buFont typeface="Wingdings" panose="05000000000000000000" pitchFamily="2" charset="2"/>
              <a:buChar char="§"/>
            </a:pPr>
            <a:r>
              <a:rPr lang="en-US" sz="2000" dirty="0" smtClean="0"/>
              <a:t>Are agency internal control standards conveyed </a:t>
            </a:r>
            <a:r>
              <a:rPr lang="en-US" sz="2000" dirty="0"/>
              <a:t>to </a:t>
            </a:r>
            <a:r>
              <a:rPr lang="en-US" sz="2000" dirty="0" smtClean="0"/>
              <a:t>Service Provider Agencies &amp; Third-Party Providers and are annual assurance &amp; SOC </a:t>
            </a:r>
            <a:r>
              <a:rPr lang="en-US" sz="2000" dirty="0"/>
              <a:t>reports </a:t>
            </a:r>
            <a:r>
              <a:rPr lang="en-US" sz="2000" dirty="0" smtClean="0"/>
              <a:t>obtained?</a:t>
            </a:r>
          </a:p>
          <a:p>
            <a:pPr marL="457200" indent="-457200">
              <a:spcBef>
                <a:spcPts val="0"/>
              </a:spcBef>
              <a:spcAft>
                <a:spcPts val="1200"/>
              </a:spcAft>
              <a:buFont typeface="Wingdings" panose="05000000000000000000" pitchFamily="2" charset="2"/>
              <a:buChar char="§"/>
            </a:pPr>
            <a:r>
              <a:rPr lang="en-US" sz="2000" dirty="0" smtClean="0"/>
              <a:t>Is management receptive to auditor feedback?</a:t>
            </a:r>
            <a:endParaRPr lang="en-US" sz="2000" dirty="0"/>
          </a:p>
          <a:p>
            <a:pPr marL="457200" indent="-457200">
              <a:spcBef>
                <a:spcPts val="0"/>
              </a:spcBef>
              <a:spcAft>
                <a:spcPts val="1200"/>
              </a:spcAft>
              <a:buFont typeface="Wingdings" panose="05000000000000000000" pitchFamily="2" charset="2"/>
              <a:buChar char="§"/>
            </a:pPr>
            <a:r>
              <a:rPr lang="en-US" sz="2000" dirty="0" smtClean="0"/>
              <a:t>Is information secure and do issues </a:t>
            </a:r>
            <a:r>
              <a:rPr lang="en-US" sz="2000" dirty="0"/>
              <a:t>get disseminated to the right level and resolved </a:t>
            </a:r>
            <a:r>
              <a:rPr lang="en-US" sz="2000" dirty="0" smtClean="0"/>
              <a:t>appropriately?</a:t>
            </a:r>
          </a:p>
          <a:p>
            <a:pPr marL="457200" indent="-457200">
              <a:spcBef>
                <a:spcPts val="0"/>
              </a:spcBef>
              <a:spcAft>
                <a:spcPts val="1200"/>
              </a:spcAft>
              <a:buFont typeface="Wingdings" panose="05000000000000000000" pitchFamily="2" charset="2"/>
              <a:buChar char="§"/>
            </a:pPr>
            <a:r>
              <a:rPr lang="en-US" sz="2000" dirty="0" smtClean="0"/>
              <a:t>Is management receptive to employee concerns?</a:t>
            </a:r>
          </a:p>
          <a:p>
            <a:pPr marL="457200" indent="-457200">
              <a:spcBef>
                <a:spcPts val="0"/>
              </a:spcBef>
              <a:spcAft>
                <a:spcPts val="1200"/>
              </a:spcAft>
              <a:buFont typeface="Wingdings" panose="05000000000000000000" pitchFamily="2" charset="2"/>
              <a:buChar char="§"/>
            </a:pPr>
            <a:r>
              <a:rPr lang="en-US" sz="2000" dirty="0" smtClean="0"/>
              <a:t>Are current Information Systems effective?</a:t>
            </a:r>
          </a:p>
        </p:txBody>
      </p:sp>
    </p:spTree>
    <p:custDataLst>
      <p:tags r:id="rId1"/>
    </p:custDataLst>
    <p:extLst>
      <p:ext uri="{BB962C8B-B14F-4D97-AF65-F5344CB8AC3E}">
        <p14:creationId xmlns:p14="http://schemas.microsoft.com/office/powerpoint/2010/main" val="3906187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762000"/>
          </a:xfrm>
        </p:spPr>
        <p:txBody>
          <a:bodyPr/>
          <a:lstStyle/>
          <a:p>
            <a:r>
              <a:rPr lang="en-US" dirty="0" smtClean="0"/>
              <a:t>Definition of Internal </a:t>
            </a:r>
            <a:r>
              <a:rPr lang="en-US" dirty="0"/>
              <a:t>Control</a:t>
            </a:r>
          </a:p>
        </p:txBody>
      </p:sp>
      <p:sp>
        <p:nvSpPr>
          <p:cNvPr id="3" name="Content Placeholder 2"/>
          <p:cNvSpPr>
            <a:spLocks noGrp="1"/>
          </p:cNvSpPr>
          <p:nvPr>
            <p:ph idx="1"/>
          </p:nvPr>
        </p:nvSpPr>
        <p:spPr>
          <a:xfrm>
            <a:off x="304800" y="1600200"/>
            <a:ext cx="8229600" cy="4724400"/>
          </a:xfrm>
        </p:spPr>
        <p:txBody>
          <a:bodyPr/>
          <a:lstStyle/>
          <a:p>
            <a:pPr marL="400050" lvl="1" indent="0">
              <a:buNone/>
            </a:pPr>
            <a:r>
              <a:rPr lang="en-US" altLang="en-US" sz="2400" dirty="0"/>
              <a:t>The </a:t>
            </a:r>
            <a:r>
              <a:rPr lang="en-US" altLang="en-US" sz="2400" i="1" dirty="0"/>
              <a:t>Committee of Sponsoring Organizations (COSO) of the Treadway Commission </a:t>
            </a:r>
            <a:r>
              <a:rPr lang="en-US" altLang="en-US" sz="2400" dirty="0"/>
              <a:t>defines </a:t>
            </a:r>
            <a:r>
              <a:rPr lang="en-US" altLang="en-US" sz="2400" u="sng" dirty="0">
                <a:solidFill>
                  <a:srgbClr val="FF0000"/>
                </a:solidFill>
              </a:rPr>
              <a:t>Internal Control</a:t>
            </a:r>
            <a:r>
              <a:rPr lang="en-US" altLang="en-US" sz="2400" dirty="0">
                <a:solidFill>
                  <a:srgbClr val="FF0000"/>
                </a:solidFill>
              </a:rPr>
              <a:t> </a:t>
            </a:r>
            <a:r>
              <a:rPr lang="en-US" altLang="en-US" sz="2400" dirty="0"/>
              <a:t>as a:</a:t>
            </a:r>
          </a:p>
          <a:p>
            <a:endParaRPr lang="en-US" sz="1400" dirty="0"/>
          </a:p>
          <a:p>
            <a:pPr algn="just"/>
            <a:r>
              <a:rPr lang="en-US" sz="2400" dirty="0"/>
              <a:t>   </a:t>
            </a:r>
            <a:r>
              <a:rPr lang="en-US" sz="2000" dirty="0"/>
              <a:t> “Process, effected by an entity’s board of directors, management, and other personnel, but more specifically states that it is designed to provide reasonable assurance regarding the achievement of objectives in the following areas:</a:t>
            </a:r>
          </a:p>
          <a:p>
            <a:pPr algn="just"/>
            <a:endParaRPr lang="en-US" sz="2000" dirty="0"/>
          </a:p>
          <a:p>
            <a:pPr marL="822960" lvl="2" indent="-342900">
              <a:buFont typeface="Arial" panose="020B0604020202020204" pitchFamily="34" charset="0"/>
              <a:buChar char="•"/>
            </a:pPr>
            <a:r>
              <a:rPr lang="en-US" sz="2000" dirty="0">
                <a:solidFill>
                  <a:srgbClr val="0B317A"/>
                </a:solidFill>
              </a:rPr>
              <a:t>Effective and Efficient Operations</a:t>
            </a:r>
          </a:p>
          <a:p>
            <a:pPr marL="822960" lvl="2" indent="-342900">
              <a:buFont typeface="Arial" panose="020B0604020202020204" pitchFamily="34" charset="0"/>
              <a:buChar char="•"/>
            </a:pPr>
            <a:r>
              <a:rPr lang="en-US" sz="2000" dirty="0">
                <a:solidFill>
                  <a:srgbClr val="0B317A"/>
                </a:solidFill>
              </a:rPr>
              <a:t>Reliable Financial Reporting</a:t>
            </a:r>
          </a:p>
          <a:p>
            <a:pPr marL="822960" lvl="2" indent="-342900">
              <a:buFont typeface="Arial" panose="020B0604020202020204" pitchFamily="34" charset="0"/>
              <a:buChar char="•"/>
            </a:pPr>
            <a:r>
              <a:rPr lang="en-US" sz="2000" dirty="0">
                <a:solidFill>
                  <a:srgbClr val="0B317A"/>
                </a:solidFill>
              </a:rPr>
              <a:t>Compliance with Laws &amp; Regulations”</a:t>
            </a:r>
          </a:p>
          <a:p>
            <a:endParaRPr lang="en-US" sz="2000" dirty="0"/>
          </a:p>
          <a:p>
            <a:pPr marL="685800" lvl="1">
              <a:buNone/>
            </a:pPr>
            <a:r>
              <a:rPr lang="en-US" sz="1000" dirty="0"/>
              <a:t>COSO. (2014). Committee of Sponsoring Organizations (COSO) of the Treadway Commission. </a:t>
            </a:r>
            <a:r>
              <a:rPr lang="en-US" sz="1000" i="1" dirty="0"/>
              <a:t>“How the COSO Frameworks Can Help.”</a:t>
            </a:r>
            <a:r>
              <a:rPr lang="en-US" sz="1000" dirty="0"/>
              <a:t> Retrieved from </a:t>
            </a:r>
            <a:r>
              <a:rPr lang="en-US" sz="1000" dirty="0">
                <a:hlinkClick r:id="rId4"/>
              </a:rPr>
              <a:t>https://</a:t>
            </a:r>
            <a:r>
              <a:rPr lang="en-US" sz="1000" dirty="0" smtClean="0">
                <a:hlinkClick r:id="rId4"/>
              </a:rPr>
              <a:t>www.coso.org/Documents/2014-2-10-COSO-Thought-Paper.pdf</a:t>
            </a:r>
            <a:endParaRPr lang="en-US" sz="1000"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4</a:t>
            </a:fld>
            <a:endParaRPr lang="en-US" altLang="en-US" dirty="0"/>
          </a:p>
        </p:txBody>
      </p:sp>
    </p:spTree>
    <p:custDataLst>
      <p:tags r:id="rId1"/>
    </p:custDataLst>
    <p:extLst>
      <p:ext uri="{BB962C8B-B14F-4D97-AF65-F5344CB8AC3E}">
        <p14:creationId xmlns:p14="http://schemas.microsoft.com/office/powerpoint/2010/main" val="3026107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6096000" cy="990600"/>
          </a:xfrm>
        </p:spPr>
        <p:txBody>
          <a:bodyPr/>
          <a:lstStyle/>
          <a:p>
            <a:r>
              <a:rPr lang="en-US" sz="2800" dirty="0" smtClean="0">
                <a:solidFill>
                  <a:srgbClr val="DAA600"/>
                </a:solidFill>
              </a:rPr>
              <a:t>Information &amp; Communication </a:t>
            </a:r>
            <a:r>
              <a:rPr lang="en-US" sz="2800" dirty="0">
                <a:solidFill>
                  <a:srgbClr val="DAA600"/>
                </a:solidFill>
              </a:rPr>
              <a:t>- </a:t>
            </a:r>
            <a:r>
              <a:rPr lang="en-US" sz="2800" dirty="0" smtClean="0">
                <a:solidFill>
                  <a:srgbClr val="DAA600"/>
                </a:solidFill>
              </a:rPr>
              <a:t>#</a:t>
            </a:r>
            <a:r>
              <a:rPr lang="en-US" sz="2800" dirty="0">
                <a:solidFill>
                  <a:srgbClr val="DAA600"/>
                </a:solidFill>
              </a:rPr>
              <a:t>4</a:t>
            </a:r>
            <a:r>
              <a:rPr lang="en-US" sz="2800" dirty="0" smtClean="0">
                <a:solidFill>
                  <a:srgbClr val="FF00FF"/>
                </a:solidFill>
              </a:rPr>
              <a:t/>
            </a:r>
            <a:br>
              <a:rPr lang="en-US" sz="2800" dirty="0" smtClean="0">
                <a:solidFill>
                  <a:srgbClr val="FF00FF"/>
                </a:solidFill>
              </a:rPr>
            </a:br>
            <a:r>
              <a:rPr lang="en-US" sz="2800" dirty="0" smtClean="0"/>
              <a:t>Minimum Requirements</a:t>
            </a:r>
            <a:endParaRPr lang="en-US" sz="2800" dirty="0">
              <a:solidFill>
                <a:srgbClr val="DAA600"/>
              </a:solidFill>
            </a:endParaRPr>
          </a:p>
        </p:txBody>
      </p:sp>
      <p:sp>
        <p:nvSpPr>
          <p:cNvPr id="3" name="Content Placeholder 2"/>
          <p:cNvSpPr>
            <a:spLocks noGrp="1"/>
          </p:cNvSpPr>
          <p:nvPr>
            <p:ph idx="1"/>
          </p:nvPr>
        </p:nvSpPr>
        <p:spPr>
          <a:xfrm>
            <a:off x="457200" y="1143000"/>
            <a:ext cx="8229600" cy="5274212"/>
          </a:xfrm>
        </p:spPr>
        <p:txBody>
          <a:bodyPr/>
          <a:lstStyle/>
          <a:p>
            <a:endParaRPr lang="en-US" sz="1800" dirty="0" smtClean="0"/>
          </a:p>
          <a:p>
            <a:r>
              <a:rPr lang="en-US" sz="1800" b="1" dirty="0" smtClean="0"/>
              <a:t>To </a:t>
            </a:r>
            <a:r>
              <a:rPr lang="en-US" sz="1800" b="1" dirty="0"/>
              <a:t>demonstrate that the </a:t>
            </a:r>
            <a:r>
              <a:rPr lang="en-US" sz="1800" b="1" i="1" dirty="0" smtClean="0"/>
              <a:t>Information and Communication </a:t>
            </a:r>
            <a:r>
              <a:rPr lang="en-US" sz="1800" b="1" dirty="0" smtClean="0"/>
              <a:t>internal </a:t>
            </a:r>
            <a:r>
              <a:rPr lang="en-US" sz="1800" b="1" dirty="0"/>
              <a:t>control component is established and fully functioning, the agency must meet the following </a:t>
            </a:r>
            <a:r>
              <a:rPr lang="en-US" sz="1800" b="1" u="sng" dirty="0"/>
              <a:t>minimum requirements</a:t>
            </a:r>
            <a:r>
              <a:rPr lang="en-US" sz="1800" b="1" dirty="0"/>
              <a:t>: </a:t>
            </a:r>
            <a:endParaRPr lang="en-US" sz="1800" b="1" dirty="0" smtClean="0"/>
          </a:p>
          <a:p>
            <a:endParaRPr lang="en-US" sz="1800" dirty="0" smtClean="0"/>
          </a:p>
          <a:p>
            <a:pPr marL="800100" lvl="2" indent="0">
              <a:buNone/>
            </a:pPr>
            <a:endParaRPr lang="en-US" sz="1800" dirty="0">
              <a:solidFill>
                <a:srgbClr val="0B317A"/>
              </a:solidFill>
            </a:endParaRPr>
          </a:p>
          <a:p>
            <a:pPr lvl="2" indent="-285750">
              <a:lnSpc>
                <a:spcPct val="80000"/>
              </a:lnSpc>
            </a:pPr>
            <a:r>
              <a:rPr lang="en-US" altLang="en-US" sz="1800" dirty="0">
                <a:solidFill>
                  <a:srgbClr val="0B317A"/>
                </a:solidFill>
              </a:rPr>
              <a:t>Document and assess how the agency gathers, uses and disseminates information</a:t>
            </a:r>
            <a:r>
              <a:rPr lang="en-US" altLang="en-US" sz="1800" dirty="0" smtClean="0">
                <a:solidFill>
                  <a:srgbClr val="0B317A"/>
                </a:solidFill>
              </a:rPr>
              <a:t>.</a:t>
            </a:r>
          </a:p>
          <a:p>
            <a:pPr lvl="2" indent="-285750">
              <a:lnSpc>
                <a:spcPct val="80000"/>
              </a:lnSpc>
            </a:pPr>
            <a:endParaRPr lang="en-US" altLang="en-US" sz="1800" dirty="0">
              <a:solidFill>
                <a:srgbClr val="0B317A"/>
              </a:solidFill>
            </a:endParaRPr>
          </a:p>
          <a:p>
            <a:pPr lvl="2" indent="-285750">
              <a:lnSpc>
                <a:spcPct val="80000"/>
              </a:lnSpc>
            </a:pPr>
            <a:endParaRPr lang="en-US" altLang="en-US" sz="1800" dirty="0" smtClean="0">
              <a:solidFill>
                <a:srgbClr val="0B317A"/>
              </a:solidFill>
            </a:endParaRPr>
          </a:p>
          <a:p>
            <a:pPr marL="800100" lvl="2" indent="0">
              <a:lnSpc>
                <a:spcPct val="80000"/>
              </a:lnSpc>
              <a:buNone/>
            </a:pPr>
            <a:r>
              <a:rPr lang="en-US" altLang="en-US" sz="1800" dirty="0" smtClean="0">
                <a:solidFill>
                  <a:srgbClr val="0B317A"/>
                </a:solidFill>
              </a:rPr>
              <a:t>(</a:t>
            </a:r>
            <a:r>
              <a:rPr lang="en-US" altLang="en-US" sz="1800" dirty="0">
                <a:solidFill>
                  <a:srgbClr val="0B317A"/>
                </a:solidFill>
              </a:rPr>
              <a:t>See </a:t>
            </a:r>
            <a:r>
              <a:rPr lang="en-US" altLang="en-US" sz="1800" dirty="0">
                <a:solidFill>
                  <a:srgbClr val="0B317A"/>
                </a:solidFill>
                <a:hlinkClick r:id="rId4"/>
              </a:rPr>
              <a:t>ARMICS Standards</a:t>
            </a:r>
            <a:r>
              <a:rPr lang="en-US" altLang="en-US" sz="1800" dirty="0">
                <a:solidFill>
                  <a:srgbClr val="0B317A"/>
                </a:solidFill>
              </a:rPr>
              <a:t> Appendix A – Internal Control Assessment Guide, “Information and Communication Assessment Tools, pp. 55-57)</a:t>
            </a:r>
          </a:p>
          <a:p>
            <a:pPr marL="800100" lvl="2" indent="0">
              <a:buNone/>
            </a:pPr>
            <a:endParaRPr lang="en-US" sz="1800" dirty="0">
              <a:solidFill>
                <a:srgbClr val="0B317A"/>
              </a:solidFill>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40</a:t>
            </a:fld>
            <a:endParaRPr lang="en-US" altLang="en-US" dirty="0"/>
          </a:p>
        </p:txBody>
      </p:sp>
      <p:sp>
        <p:nvSpPr>
          <p:cNvPr id="7" name="TextBox 6"/>
          <p:cNvSpPr txBox="1"/>
          <p:nvPr/>
        </p:nvSpPr>
        <p:spPr>
          <a:xfrm>
            <a:off x="781050" y="6017102"/>
            <a:ext cx="7581900" cy="400110"/>
          </a:xfrm>
          <a:prstGeom prst="rect">
            <a:avLst/>
          </a:prstGeom>
          <a:noFill/>
        </p:spPr>
        <p:txBody>
          <a:bodyPr wrap="square" rtlCol="0">
            <a:spAutoFit/>
          </a:bodyPr>
          <a:lstStyle/>
          <a:p>
            <a:pPr marL="457200" indent="-457200"/>
            <a:r>
              <a:rPr lang="en-US" sz="1000" dirty="0"/>
              <a:t>Commonwealth of Virginia (2015). Department of Accounts. Office of </a:t>
            </a:r>
            <a:r>
              <a:rPr lang="en-US" sz="1000" dirty="0" smtClean="0"/>
              <a:t>the Comptroller</a:t>
            </a:r>
            <a:r>
              <a:rPr lang="en-US" sz="1000" dirty="0"/>
              <a:t>. Agency Risk Management and Internal Control Standards. </a:t>
            </a:r>
            <a:r>
              <a:rPr lang="en-US" sz="1000" dirty="0" smtClean="0"/>
              <a:t>Pg</a:t>
            </a:r>
            <a:r>
              <a:rPr lang="en-US" sz="1000" dirty="0"/>
              <a:t>. </a:t>
            </a:r>
            <a:r>
              <a:rPr lang="en-US" sz="1000" dirty="0" smtClean="0"/>
              <a:t>31. </a:t>
            </a:r>
            <a:endParaRPr lang="en-US" sz="1000" dirty="0"/>
          </a:p>
        </p:txBody>
      </p:sp>
    </p:spTree>
    <p:custDataLst>
      <p:tags r:id="rId1"/>
    </p:custDataLst>
    <p:extLst>
      <p:ext uri="{BB962C8B-B14F-4D97-AF65-F5344CB8AC3E}">
        <p14:creationId xmlns:p14="http://schemas.microsoft.com/office/powerpoint/2010/main" val="1968114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FD608B-9CFD-472F-B2D4-D232788670D5}" type="slidenum">
              <a:rPr lang="en-US" altLang="en-US" smtClean="0"/>
              <a:pPr/>
              <a:t>41</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800" dirty="0">
                <a:solidFill>
                  <a:srgbClr val="DAA600"/>
                </a:solidFill>
              </a:rPr>
              <a:t>Agency Level:</a:t>
            </a:r>
            <a:r>
              <a:rPr lang="en-US" sz="2800" dirty="0">
                <a:solidFill>
                  <a:srgbClr val="FF00FF"/>
                </a:solidFill>
              </a:rPr>
              <a:t/>
            </a:r>
            <a:br>
              <a:rPr lang="en-US" sz="2800" dirty="0">
                <a:solidFill>
                  <a:srgbClr val="FF00FF"/>
                </a:solidFill>
              </a:rPr>
            </a:br>
            <a:r>
              <a:rPr lang="en-US" sz="2800" dirty="0"/>
              <a:t>Monitoring - #5</a:t>
            </a:r>
          </a:p>
        </p:txBody>
      </p:sp>
      <p:sp>
        <p:nvSpPr>
          <p:cNvPr id="7" name="Content Placeholder 6"/>
          <p:cNvSpPr>
            <a:spLocks noGrp="1"/>
          </p:cNvSpPr>
          <p:nvPr>
            <p:ph idx="1"/>
          </p:nvPr>
        </p:nvSpPr>
        <p:spPr>
          <a:xfrm>
            <a:off x="457200" y="1143000"/>
            <a:ext cx="8229600" cy="4953000"/>
          </a:xfrm>
        </p:spPr>
        <p:txBody>
          <a:bodyPr/>
          <a:lstStyle/>
          <a:p>
            <a:pPr marL="457200" indent="-457200">
              <a:buFont typeface="Wingdings" panose="05000000000000000000" pitchFamily="2" charset="2"/>
              <a:buChar char="§"/>
            </a:pPr>
            <a:endParaRPr lang="en-US" sz="2800" u="sng" dirty="0"/>
          </a:p>
          <a:p>
            <a:pPr marL="457200" indent="-457200">
              <a:buFont typeface="Wingdings" panose="05000000000000000000" pitchFamily="2" charset="2"/>
              <a:buChar char="§"/>
            </a:pPr>
            <a:r>
              <a:rPr lang="en-US" sz="2800" u="sng" dirty="0"/>
              <a:t>Definition</a:t>
            </a:r>
            <a:r>
              <a:rPr lang="en-US" sz="2800" dirty="0"/>
              <a:t>:  The process that assesses the presence and quality of internal control performance over time; along with improvements.</a:t>
            </a:r>
          </a:p>
          <a:p>
            <a:pPr marL="0" indent="0"/>
            <a:endParaRPr lang="en-US" sz="2800" dirty="0"/>
          </a:p>
          <a:p>
            <a:pPr marL="457200" indent="-457200">
              <a:buFont typeface="Wingdings" panose="05000000000000000000" pitchFamily="2" charset="2"/>
              <a:buChar char="§"/>
            </a:pPr>
            <a:r>
              <a:rPr lang="en-US" sz="2800" u="sng" dirty="0"/>
              <a:t>Purpose</a:t>
            </a:r>
            <a:r>
              <a:rPr lang="en-US" sz="2800" dirty="0"/>
              <a:t>:  Evaluate the design and operation of controls on a timely basis and ensures action is taken when specific controls are not functioning.</a:t>
            </a:r>
          </a:p>
          <a:p>
            <a:pPr marL="0" indent="0"/>
            <a:endParaRPr lang="en-US" sz="1400" dirty="0"/>
          </a:p>
          <a:p>
            <a:endParaRPr lang="en-US" sz="1600" dirty="0"/>
          </a:p>
        </p:txBody>
      </p:sp>
    </p:spTree>
    <p:custDataLst>
      <p:tags r:id="rId1"/>
    </p:custDataLst>
    <p:extLst>
      <p:ext uri="{BB962C8B-B14F-4D97-AF65-F5344CB8AC3E}">
        <p14:creationId xmlns:p14="http://schemas.microsoft.com/office/powerpoint/2010/main" val="4271843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FD608B-9CFD-472F-B2D4-D232788670D5}" type="slidenum">
              <a:rPr lang="en-US" altLang="en-US" smtClean="0"/>
              <a:pPr/>
              <a:t>42</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800" dirty="0" smtClean="0"/>
              <a:t>Tips</a:t>
            </a:r>
            <a:r>
              <a:rPr lang="en-US" sz="2800" dirty="0"/>
              <a:t>:   Monitoring </a:t>
            </a:r>
          </a:p>
        </p:txBody>
      </p:sp>
      <p:sp>
        <p:nvSpPr>
          <p:cNvPr id="7" name="Content Placeholder 6"/>
          <p:cNvSpPr>
            <a:spLocks noGrp="1"/>
          </p:cNvSpPr>
          <p:nvPr>
            <p:ph idx="1"/>
          </p:nvPr>
        </p:nvSpPr>
        <p:spPr>
          <a:xfrm>
            <a:off x="457200" y="1143000"/>
            <a:ext cx="8229600" cy="4953000"/>
          </a:xfrm>
        </p:spPr>
        <p:txBody>
          <a:bodyPr/>
          <a:lstStyle/>
          <a:p>
            <a:pPr marL="457200" indent="-457200">
              <a:buFont typeface="Wingdings" panose="05000000000000000000" pitchFamily="2" charset="2"/>
              <a:buChar char="§"/>
            </a:pPr>
            <a:r>
              <a:rPr lang="en-US" sz="2800" dirty="0"/>
              <a:t>Monitoring is used to test and evaluate whether the Internal Control Plan is up to date</a:t>
            </a:r>
          </a:p>
          <a:p>
            <a:pPr marL="457200" indent="-457200">
              <a:buFont typeface="Wingdings" panose="05000000000000000000" pitchFamily="2" charset="2"/>
              <a:buChar char="§"/>
            </a:pPr>
            <a:r>
              <a:rPr lang="en-US" sz="2800" dirty="0"/>
              <a:t>Monitoring includes the agency conducting independent </a:t>
            </a:r>
            <a:r>
              <a:rPr lang="en-US" sz="2800" dirty="0" smtClean="0"/>
              <a:t>self–assessments in addition to the required annual ARMICS assessment</a:t>
            </a:r>
            <a:endParaRPr lang="en-US" sz="2800" dirty="0"/>
          </a:p>
          <a:p>
            <a:pPr marL="457200" indent="-457200">
              <a:buFont typeface="Wingdings" panose="05000000000000000000" pitchFamily="2" charset="2"/>
              <a:buChar char="§"/>
            </a:pPr>
            <a:r>
              <a:rPr lang="en-US" sz="2800" dirty="0"/>
              <a:t>Documentation and audit trail of monitoring activities, an evaluation of the results; reporting any deficiencies, and take corrective actions</a:t>
            </a:r>
          </a:p>
          <a:p>
            <a:pPr marL="457200" indent="-457200">
              <a:buFont typeface="Wingdings" panose="05000000000000000000" pitchFamily="2" charset="2"/>
              <a:buChar char="§"/>
            </a:pPr>
            <a:r>
              <a:rPr lang="en-US" sz="2800" dirty="0"/>
              <a:t>Accountability for management, supervisors and staff monitoring controls and providing feedback</a:t>
            </a:r>
          </a:p>
          <a:p>
            <a:pPr marL="0" indent="0"/>
            <a:endParaRPr lang="en-US" sz="1400" dirty="0"/>
          </a:p>
          <a:p>
            <a:endParaRPr lang="en-US" sz="1600" dirty="0"/>
          </a:p>
        </p:txBody>
      </p:sp>
    </p:spTree>
    <p:custDataLst>
      <p:tags r:id="rId1"/>
    </p:custDataLst>
    <p:extLst>
      <p:ext uri="{BB962C8B-B14F-4D97-AF65-F5344CB8AC3E}">
        <p14:creationId xmlns:p14="http://schemas.microsoft.com/office/powerpoint/2010/main" val="1750161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49106" y="152400"/>
            <a:ext cx="6172200" cy="1143000"/>
          </a:xfrm>
        </p:spPr>
        <p:txBody>
          <a:bodyPr/>
          <a:lstStyle/>
          <a:p>
            <a:r>
              <a:rPr lang="en-US" sz="2800" dirty="0" smtClean="0"/>
              <a:t>Documentation </a:t>
            </a:r>
            <a:r>
              <a:rPr lang="en-US" sz="2800" dirty="0"/>
              <a:t>of the </a:t>
            </a:r>
            <a:r>
              <a:rPr lang="en-US" sz="2800" dirty="0" smtClean="0"/>
              <a:t>Monitoring Assessment</a:t>
            </a:r>
            <a:endParaRPr lang="en-US" dirty="0">
              <a:solidFill>
                <a:srgbClr val="FF00FF"/>
              </a:solidFill>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43</a:t>
            </a:fld>
            <a:endParaRPr lang="en-US" alt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09045046"/>
              </p:ext>
            </p:extLst>
          </p:nvPr>
        </p:nvGraphicFramePr>
        <p:xfrm>
          <a:off x="0" y="1136307"/>
          <a:ext cx="9144000" cy="5340693"/>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1983410843"/>
                    </a:ext>
                  </a:extLst>
                </a:gridCol>
              </a:tblGrid>
              <a:tr h="5340693">
                <a:tc>
                  <a:txBody>
                    <a:bodyPr/>
                    <a:lstStyle/>
                    <a:p>
                      <a:pPr marL="285750" indent="-285750">
                        <a:lnSpc>
                          <a:spcPct val="150000"/>
                        </a:lnSpc>
                        <a:buFont typeface="Arial" panose="020B0604020202020204" pitchFamily="34" charset="0"/>
                        <a:buChar char="•"/>
                      </a:pPr>
                      <a:endParaRPr lang="en-US" sz="2200" b="0" kern="1200" dirty="0" smtClean="0">
                        <a:solidFill>
                          <a:srgbClr val="0B317A"/>
                        </a:solidFill>
                        <a:latin typeface="+mn-lt"/>
                        <a:ea typeface="+mn-ea"/>
                        <a:cs typeface="+mn-cs"/>
                      </a:endParaRPr>
                    </a:p>
                    <a:p>
                      <a:pPr marL="285750" indent="-285750">
                        <a:lnSpc>
                          <a:spcPct val="150000"/>
                        </a:lnSpc>
                        <a:buFont typeface="Arial" panose="020B0604020202020204" pitchFamily="34" charset="0"/>
                        <a:buChar char="•"/>
                      </a:pPr>
                      <a:r>
                        <a:rPr lang="en-US" sz="2200" b="0" kern="1200" dirty="0" smtClean="0">
                          <a:solidFill>
                            <a:srgbClr val="0B317A"/>
                          </a:solidFill>
                          <a:latin typeface="+mn-lt"/>
                          <a:ea typeface="+mn-ea"/>
                          <a:cs typeface="+mn-cs"/>
                        </a:rPr>
                        <a:t>An audit trail of the “Monitoring” assessment</a:t>
                      </a:r>
                    </a:p>
                    <a:p>
                      <a:pPr marL="285750" indent="-285750">
                        <a:lnSpc>
                          <a:spcPct val="150000"/>
                        </a:lnSpc>
                        <a:buFont typeface="Arial" panose="020B0604020202020204" pitchFamily="34" charset="0"/>
                        <a:buChar char="•"/>
                      </a:pPr>
                      <a:r>
                        <a:rPr lang="en-US" sz="2200" b="0" kern="1200" dirty="0" smtClean="0">
                          <a:solidFill>
                            <a:srgbClr val="0B317A"/>
                          </a:solidFill>
                          <a:latin typeface="+mn-lt"/>
                          <a:ea typeface="+mn-ea"/>
                          <a:cs typeface="+mn-cs"/>
                        </a:rPr>
                        <a:t>Communicate assessment results, findings, conclusions, and recommendations</a:t>
                      </a:r>
                    </a:p>
                    <a:p>
                      <a:pPr marL="285750" indent="-285750">
                        <a:lnSpc>
                          <a:spcPct val="150000"/>
                        </a:lnSpc>
                        <a:buFont typeface="Arial" panose="020B0604020202020204" pitchFamily="34" charset="0"/>
                        <a:buChar char="•"/>
                      </a:pPr>
                      <a:r>
                        <a:rPr lang="en-US" sz="2200" b="0" kern="1200" dirty="0" smtClean="0">
                          <a:solidFill>
                            <a:srgbClr val="0B317A"/>
                          </a:solidFill>
                          <a:latin typeface="+mn-lt"/>
                          <a:ea typeface="+mn-ea"/>
                          <a:cs typeface="+mn-cs"/>
                        </a:rPr>
                        <a:t>Facilitate review by auditors and senior management</a:t>
                      </a:r>
                    </a:p>
                    <a:p>
                      <a:pPr marL="285750" indent="-285750">
                        <a:lnSpc>
                          <a:spcPct val="150000"/>
                        </a:lnSpc>
                        <a:buFont typeface="Arial" panose="020B0604020202020204" pitchFamily="34" charset="0"/>
                        <a:buChar char="•"/>
                      </a:pPr>
                      <a:r>
                        <a:rPr lang="en-US" sz="2200" b="0" kern="1200" dirty="0" smtClean="0">
                          <a:solidFill>
                            <a:srgbClr val="0B317A"/>
                          </a:solidFill>
                          <a:latin typeface="+mn-lt"/>
                          <a:ea typeface="+mn-ea"/>
                          <a:cs typeface="+mn-cs"/>
                        </a:rPr>
                        <a:t>Facilitate assessment in subsequent periods</a:t>
                      </a:r>
                    </a:p>
                    <a:p>
                      <a:pPr marL="285750" indent="-285750">
                        <a:lnSpc>
                          <a:spcPct val="150000"/>
                        </a:lnSpc>
                        <a:buFont typeface="Arial" panose="020B0604020202020204" pitchFamily="34" charset="0"/>
                        <a:buChar char="•"/>
                      </a:pPr>
                      <a:r>
                        <a:rPr lang="en-US" sz="2200" b="0" kern="1200" dirty="0" smtClean="0">
                          <a:solidFill>
                            <a:srgbClr val="0B317A"/>
                          </a:solidFill>
                          <a:latin typeface="+mn-lt"/>
                          <a:ea typeface="+mn-ea"/>
                          <a:cs typeface="+mn-cs"/>
                        </a:rPr>
                        <a:t>Identify and report broader issues</a:t>
                      </a:r>
                    </a:p>
                    <a:p>
                      <a:pPr marL="285750" indent="-285750">
                        <a:lnSpc>
                          <a:spcPct val="150000"/>
                        </a:lnSpc>
                        <a:buFont typeface="Arial" panose="020B0604020202020204" pitchFamily="34" charset="0"/>
                        <a:buChar char="•"/>
                      </a:pPr>
                      <a:r>
                        <a:rPr lang="en-US" sz="2200" b="0" kern="1200" dirty="0" smtClean="0">
                          <a:solidFill>
                            <a:srgbClr val="0B317A"/>
                          </a:solidFill>
                          <a:latin typeface="+mn-lt"/>
                          <a:ea typeface="+mn-ea"/>
                          <a:cs typeface="+mn-cs"/>
                        </a:rPr>
                        <a:t>Identify individual roles and responsibilities in the assessment process</a:t>
                      </a:r>
                    </a:p>
                    <a:p>
                      <a:pPr marL="285750" indent="-285750">
                        <a:lnSpc>
                          <a:spcPct val="150000"/>
                        </a:lnSpc>
                        <a:buFont typeface="Arial" panose="020B0604020202020204" pitchFamily="34" charset="0"/>
                        <a:buChar char="•"/>
                      </a:pPr>
                      <a:r>
                        <a:rPr lang="en-US" sz="2200" b="0" kern="1200" dirty="0" smtClean="0">
                          <a:solidFill>
                            <a:srgbClr val="0B317A"/>
                          </a:solidFill>
                          <a:latin typeface="+mn-lt"/>
                          <a:ea typeface="+mn-ea"/>
                          <a:cs typeface="+mn-cs"/>
                        </a:rPr>
                        <a:t>Supplement existing control documentation that may be deficient</a:t>
                      </a:r>
                      <a:endParaRPr lang="en-US" sz="2200" b="0" kern="1200" dirty="0">
                        <a:solidFill>
                          <a:srgbClr val="0B317A"/>
                        </a:solidFill>
                        <a:latin typeface="+mn-lt"/>
                        <a:ea typeface="+mn-ea"/>
                        <a:cs typeface="+mn-cs"/>
                      </a:endParaRPr>
                    </a:p>
                  </a:txBody>
                  <a:tcPr>
                    <a:solidFill>
                      <a:schemeClr val="bg1"/>
                    </a:solidFill>
                  </a:tcPr>
                </a:tc>
                <a:extLst>
                  <a:ext uri="{0D108BD9-81ED-4DB2-BD59-A6C34878D82A}">
                    <a16:rowId xmlns:a16="http://schemas.microsoft.com/office/drawing/2014/main" val="3846115550"/>
                  </a:ext>
                </a:extLst>
              </a:tr>
            </a:tbl>
          </a:graphicData>
        </a:graphic>
      </p:graphicFrame>
    </p:spTree>
    <p:custDataLst>
      <p:tags r:id="rId1"/>
    </p:custDataLst>
    <p:extLst>
      <p:ext uri="{BB962C8B-B14F-4D97-AF65-F5344CB8AC3E}">
        <p14:creationId xmlns:p14="http://schemas.microsoft.com/office/powerpoint/2010/main" val="4142085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480511" y="135988"/>
            <a:ext cx="6096000" cy="990600"/>
          </a:xfrm>
        </p:spPr>
        <p:txBody>
          <a:bodyPr/>
          <a:lstStyle/>
          <a:p>
            <a:r>
              <a:rPr lang="en-US" sz="2800" dirty="0" smtClean="0">
                <a:solidFill>
                  <a:srgbClr val="DAA600"/>
                </a:solidFill>
              </a:rPr>
              <a:t>Monitoring </a:t>
            </a:r>
            <a:r>
              <a:rPr lang="en-US" sz="2800" dirty="0">
                <a:solidFill>
                  <a:srgbClr val="DAA600"/>
                </a:solidFill>
              </a:rPr>
              <a:t>- </a:t>
            </a:r>
            <a:r>
              <a:rPr lang="en-US" sz="2800" dirty="0" smtClean="0">
                <a:solidFill>
                  <a:srgbClr val="DAA600"/>
                </a:solidFill>
              </a:rPr>
              <a:t>#5</a:t>
            </a:r>
            <a:r>
              <a:rPr lang="en-US" sz="2800" dirty="0" smtClean="0">
                <a:solidFill>
                  <a:srgbClr val="FF00FF"/>
                </a:solidFill>
              </a:rPr>
              <a:t/>
            </a:r>
            <a:br>
              <a:rPr lang="en-US" sz="2800" dirty="0" smtClean="0">
                <a:solidFill>
                  <a:srgbClr val="FF00FF"/>
                </a:solidFill>
              </a:rPr>
            </a:br>
            <a:r>
              <a:rPr lang="en-US" sz="2800" dirty="0" smtClean="0"/>
              <a:t>Minimum Requirements</a:t>
            </a:r>
            <a:endParaRPr lang="en-US" sz="2800" dirty="0">
              <a:solidFill>
                <a:srgbClr val="DAA600"/>
              </a:solidFill>
            </a:endParaRPr>
          </a:p>
        </p:txBody>
      </p:sp>
      <p:sp>
        <p:nvSpPr>
          <p:cNvPr id="3" name="Content Placeholder 2"/>
          <p:cNvSpPr>
            <a:spLocks noGrp="1"/>
          </p:cNvSpPr>
          <p:nvPr>
            <p:ph idx="1"/>
          </p:nvPr>
        </p:nvSpPr>
        <p:spPr>
          <a:xfrm>
            <a:off x="346911" y="1259878"/>
            <a:ext cx="8229600" cy="5274212"/>
          </a:xfrm>
        </p:spPr>
        <p:txBody>
          <a:bodyPr/>
          <a:lstStyle/>
          <a:p>
            <a:r>
              <a:rPr lang="en-US" sz="2400" dirty="0"/>
              <a:t>To demonstrate that the </a:t>
            </a:r>
            <a:r>
              <a:rPr lang="en-US" sz="2400" i="1" dirty="0" smtClean="0"/>
              <a:t>Monitoring </a:t>
            </a:r>
            <a:r>
              <a:rPr lang="en-US" sz="2400" dirty="0" smtClean="0"/>
              <a:t>internal </a:t>
            </a:r>
            <a:r>
              <a:rPr lang="en-US" sz="2400" dirty="0"/>
              <a:t>control component is established and fully functioning, the agency must meet the following </a:t>
            </a:r>
            <a:r>
              <a:rPr lang="en-US" sz="2400" u="sng" dirty="0"/>
              <a:t>minimum requirements</a:t>
            </a:r>
            <a:r>
              <a:rPr lang="en-US" sz="2400" dirty="0"/>
              <a:t>: </a:t>
            </a:r>
            <a:endParaRPr lang="en-US" sz="2400" dirty="0" smtClean="0"/>
          </a:p>
          <a:p>
            <a:pPr marL="800100" lvl="2" indent="0">
              <a:buNone/>
            </a:pPr>
            <a:endParaRPr lang="en-US" dirty="0">
              <a:solidFill>
                <a:srgbClr val="0B317A"/>
              </a:solidFill>
            </a:endParaRPr>
          </a:p>
          <a:p>
            <a:pPr lvl="2" indent="-285750">
              <a:lnSpc>
                <a:spcPct val="80000"/>
              </a:lnSpc>
            </a:pPr>
            <a:r>
              <a:rPr lang="en-US" dirty="0" smtClean="0"/>
              <a:t>Document </a:t>
            </a:r>
            <a:r>
              <a:rPr lang="en-US" dirty="0"/>
              <a:t>and assess the effectiveness of the agency’s monitoring activities</a:t>
            </a:r>
            <a:r>
              <a:rPr lang="en-US" dirty="0" smtClean="0"/>
              <a:t>.</a:t>
            </a:r>
          </a:p>
          <a:p>
            <a:pPr marL="800100" lvl="2" indent="0">
              <a:lnSpc>
                <a:spcPct val="80000"/>
              </a:lnSpc>
              <a:buNone/>
            </a:pPr>
            <a:endParaRPr lang="en-US" dirty="0"/>
          </a:p>
          <a:p>
            <a:pPr marL="800100" lvl="2" indent="0">
              <a:lnSpc>
                <a:spcPct val="80000"/>
              </a:lnSpc>
              <a:buNone/>
            </a:pPr>
            <a:r>
              <a:rPr lang="en-US" dirty="0" smtClean="0"/>
              <a:t>(</a:t>
            </a:r>
            <a:r>
              <a:rPr lang="en-US" dirty="0"/>
              <a:t>See Appendix A – Internal Control Assessment Guide, “Monitoring Assessment Tools”, pp. 58-59)</a:t>
            </a:r>
            <a:endParaRPr lang="en-US" dirty="0">
              <a:solidFill>
                <a:srgbClr val="0B317A"/>
              </a:solidFill>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44</a:t>
            </a:fld>
            <a:endParaRPr lang="en-US" altLang="en-US" dirty="0"/>
          </a:p>
        </p:txBody>
      </p:sp>
      <p:sp>
        <p:nvSpPr>
          <p:cNvPr id="7" name="TextBox 6"/>
          <p:cNvSpPr txBox="1"/>
          <p:nvPr/>
        </p:nvSpPr>
        <p:spPr>
          <a:xfrm>
            <a:off x="533400" y="6096000"/>
            <a:ext cx="8458200" cy="400110"/>
          </a:xfrm>
          <a:prstGeom prst="rect">
            <a:avLst/>
          </a:prstGeom>
          <a:noFill/>
        </p:spPr>
        <p:txBody>
          <a:bodyPr wrap="square" rtlCol="0">
            <a:spAutoFit/>
          </a:bodyPr>
          <a:lstStyle/>
          <a:p>
            <a:pPr marL="457200" indent="-457200"/>
            <a:r>
              <a:rPr lang="en-US" sz="1000" dirty="0"/>
              <a:t>Commonwealth of Virginia (2015). Department of Accounts. Office of </a:t>
            </a:r>
            <a:r>
              <a:rPr lang="en-US" sz="1000" dirty="0" smtClean="0"/>
              <a:t>the Comptroller</a:t>
            </a:r>
            <a:r>
              <a:rPr lang="en-US" sz="1000" dirty="0"/>
              <a:t>. Agency Risk Management and Internal Control Standards. </a:t>
            </a:r>
            <a:r>
              <a:rPr lang="en-US" sz="1000" dirty="0" smtClean="0"/>
              <a:t>Pg</a:t>
            </a:r>
            <a:r>
              <a:rPr lang="en-US" sz="1000" dirty="0"/>
              <a:t>. </a:t>
            </a:r>
            <a:r>
              <a:rPr lang="en-US" sz="1000" dirty="0" smtClean="0"/>
              <a:t>35 </a:t>
            </a:r>
            <a:endParaRPr lang="en-US" sz="1000" dirty="0"/>
          </a:p>
        </p:txBody>
      </p:sp>
    </p:spTree>
    <p:custDataLst>
      <p:tags r:id="rId1"/>
    </p:custDataLst>
    <p:extLst>
      <p:ext uri="{BB962C8B-B14F-4D97-AF65-F5344CB8AC3E}">
        <p14:creationId xmlns:p14="http://schemas.microsoft.com/office/powerpoint/2010/main" val="1866114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FD608B-9CFD-472F-B2D4-D232788670D5}" type="slidenum">
              <a:rPr lang="en-US" altLang="en-US" smtClean="0"/>
              <a:pPr/>
              <a:t>45</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400" dirty="0">
                <a:solidFill>
                  <a:srgbClr val="DAA600"/>
                </a:solidFill>
              </a:rPr>
              <a:t>Agency Level</a:t>
            </a:r>
            <a:r>
              <a:rPr lang="en-US" sz="2400" dirty="0"/>
              <a:t>:</a:t>
            </a:r>
            <a:r>
              <a:rPr lang="en-US" sz="2400" dirty="0">
                <a:solidFill>
                  <a:srgbClr val="FF00FF"/>
                </a:solidFill>
              </a:rPr>
              <a:t/>
            </a:r>
            <a:br>
              <a:rPr lang="en-US" sz="2400" dirty="0">
                <a:solidFill>
                  <a:srgbClr val="FF00FF"/>
                </a:solidFill>
              </a:rPr>
            </a:br>
            <a:r>
              <a:rPr lang="en-US" sz="2400" dirty="0"/>
              <a:t>Assessment – Every 3 years  or </a:t>
            </a:r>
            <a:r>
              <a:rPr lang="en-US" sz="2400" dirty="0" smtClean="0"/>
              <a:t>sooner</a:t>
            </a:r>
            <a:endParaRPr lang="en-US" sz="2400" dirty="0"/>
          </a:p>
        </p:txBody>
      </p:sp>
      <p:sp>
        <p:nvSpPr>
          <p:cNvPr id="7" name="Content Placeholder 6"/>
          <p:cNvSpPr>
            <a:spLocks noGrp="1"/>
          </p:cNvSpPr>
          <p:nvPr>
            <p:ph idx="1"/>
          </p:nvPr>
        </p:nvSpPr>
        <p:spPr>
          <a:xfrm>
            <a:off x="396025" y="1143000"/>
            <a:ext cx="8290775" cy="4724400"/>
          </a:xfrm>
        </p:spPr>
        <p:txBody>
          <a:bodyPr/>
          <a:lstStyle/>
          <a:p>
            <a:pPr marL="457200" indent="-457200">
              <a:buFont typeface="Wingdings" panose="05000000000000000000" pitchFamily="2" charset="2"/>
              <a:buChar char=""/>
            </a:pPr>
            <a:r>
              <a:rPr lang="en-US" sz="2700" dirty="0" smtClean="0"/>
              <a:t>Agency should </a:t>
            </a:r>
            <a:r>
              <a:rPr lang="en-US" sz="2700" dirty="0"/>
              <a:t>repeat the Agency-Level </a:t>
            </a:r>
            <a:endParaRPr lang="en-US" sz="2700" dirty="0" smtClean="0"/>
          </a:p>
          <a:p>
            <a:pPr marL="0" indent="0"/>
            <a:r>
              <a:rPr lang="en-US" sz="2700" dirty="0"/>
              <a:t> </a:t>
            </a:r>
            <a:r>
              <a:rPr lang="en-US" sz="2700" dirty="0" smtClean="0"/>
              <a:t>    Assessment </a:t>
            </a:r>
            <a:r>
              <a:rPr lang="en-US" sz="2700" dirty="0"/>
              <a:t>at least every 3 years or </a:t>
            </a:r>
            <a:r>
              <a:rPr lang="en-US" sz="2700" u="sng" dirty="0" smtClean="0"/>
              <a:t>sooner</a:t>
            </a:r>
            <a:r>
              <a:rPr lang="en-US" sz="2700" dirty="0" smtClean="0"/>
              <a:t>.</a:t>
            </a:r>
            <a:endParaRPr lang="en-US" sz="2700" dirty="0"/>
          </a:p>
          <a:p>
            <a:pPr marL="457200" indent="-457200">
              <a:buFont typeface="Wingdings" panose="05000000000000000000" pitchFamily="2" charset="2"/>
              <a:buChar char=""/>
            </a:pPr>
            <a:r>
              <a:rPr lang="en-US" sz="2700" dirty="0" smtClean="0"/>
              <a:t>The </a:t>
            </a:r>
            <a:r>
              <a:rPr lang="en-US" sz="2700" dirty="0"/>
              <a:t>Agency should refresh and refine the </a:t>
            </a:r>
            <a:r>
              <a:rPr lang="en-US" sz="2700" dirty="0" smtClean="0"/>
              <a:t>Agency-</a:t>
            </a:r>
          </a:p>
          <a:p>
            <a:pPr marL="0" indent="0"/>
            <a:r>
              <a:rPr lang="en-US" sz="2700" dirty="0"/>
              <a:t> </a:t>
            </a:r>
            <a:r>
              <a:rPr lang="en-US" sz="2700" dirty="0" smtClean="0"/>
              <a:t>    </a:t>
            </a:r>
            <a:r>
              <a:rPr lang="en-US" sz="2700" dirty="0"/>
              <a:t>L</a:t>
            </a:r>
            <a:r>
              <a:rPr lang="en-US" sz="2700" dirty="0" smtClean="0"/>
              <a:t>evel </a:t>
            </a:r>
            <a:r>
              <a:rPr lang="en-US" sz="2700" dirty="0"/>
              <a:t>control evaluation </a:t>
            </a:r>
            <a:r>
              <a:rPr lang="en-US" sz="2700" u="sng" dirty="0"/>
              <a:t>every year </a:t>
            </a:r>
            <a:r>
              <a:rPr lang="en-US" sz="2700" dirty="0" smtClean="0"/>
              <a:t>considering: </a:t>
            </a:r>
            <a:endParaRPr lang="en-US" sz="2700" dirty="0"/>
          </a:p>
          <a:p>
            <a:pPr marL="800100" lvl="1" indent="-342900">
              <a:buFont typeface="+mj-lt"/>
              <a:buAutoNum type="alphaLcPeriod"/>
            </a:pPr>
            <a:r>
              <a:rPr lang="en-US" sz="2700" dirty="0">
                <a:solidFill>
                  <a:srgbClr val="0B317A"/>
                </a:solidFill>
              </a:rPr>
              <a:t>Any changes to the organization, its management, </a:t>
            </a:r>
            <a:r>
              <a:rPr lang="en-US" sz="2700" dirty="0" smtClean="0">
                <a:solidFill>
                  <a:srgbClr val="0B317A"/>
                </a:solidFill>
              </a:rPr>
              <a:t>systems or </a:t>
            </a:r>
            <a:r>
              <a:rPr lang="en-US" sz="2700" dirty="0">
                <a:solidFill>
                  <a:srgbClr val="0B317A"/>
                </a:solidFill>
              </a:rPr>
              <a:t>functions from its prior implementations of </a:t>
            </a:r>
            <a:r>
              <a:rPr lang="en-US" sz="2700" dirty="0" smtClean="0">
                <a:solidFill>
                  <a:srgbClr val="0B317A"/>
                </a:solidFill>
              </a:rPr>
              <a:t>ARMICS </a:t>
            </a:r>
            <a:endParaRPr lang="en-US" sz="2700" dirty="0">
              <a:solidFill>
                <a:srgbClr val="0B317A"/>
              </a:solidFill>
            </a:endParaRPr>
          </a:p>
          <a:p>
            <a:pPr marL="800100" lvl="1" indent="-342900">
              <a:buFont typeface="+mj-lt"/>
              <a:buAutoNum type="alphaLcPeriod"/>
            </a:pPr>
            <a:r>
              <a:rPr lang="en-US" sz="2700" dirty="0">
                <a:solidFill>
                  <a:srgbClr val="0B317A"/>
                </a:solidFill>
              </a:rPr>
              <a:t>Control issues identified internally from prior ARMICS reviews, DOA Quality Assurance Reviews (QARs), APA audits, or other </a:t>
            </a:r>
            <a:r>
              <a:rPr lang="en-US" sz="2700" dirty="0" smtClean="0">
                <a:solidFill>
                  <a:srgbClr val="0B317A"/>
                </a:solidFill>
              </a:rPr>
              <a:t>sources</a:t>
            </a:r>
            <a:endParaRPr lang="en-US" sz="2700" dirty="0">
              <a:solidFill>
                <a:srgbClr val="0B317A"/>
              </a:solidFill>
            </a:endParaRPr>
          </a:p>
        </p:txBody>
      </p:sp>
      <p:sp>
        <p:nvSpPr>
          <p:cNvPr id="2" name="Rectangle 1"/>
          <p:cNvSpPr/>
          <p:nvPr/>
        </p:nvSpPr>
        <p:spPr>
          <a:xfrm>
            <a:off x="838200" y="5927651"/>
            <a:ext cx="7696200" cy="400110"/>
          </a:xfrm>
          <a:prstGeom prst="rect">
            <a:avLst/>
          </a:prstGeom>
        </p:spPr>
        <p:txBody>
          <a:bodyPr wrap="square">
            <a:spAutoFit/>
          </a:bodyPr>
          <a:lstStyle/>
          <a:p>
            <a:pPr marL="457200" indent="-457200"/>
            <a:r>
              <a:rPr lang="en-US" sz="1000" dirty="0"/>
              <a:t>Commonwealth of Virginia (2015). Department of Accounts. Office of </a:t>
            </a:r>
            <a:r>
              <a:rPr lang="en-US" sz="1000" dirty="0" smtClean="0"/>
              <a:t>the Comptroller</a:t>
            </a:r>
            <a:r>
              <a:rPr lang="en-US" sz="1000" dirty="0"/>
              <a:t>. CAPP Topic 10305. Topic:  Internal Control.  Section No. 10300 – Internal Control Guidance</a:t>
            </a:r>
            <a:r>
              <a:rPr lang="en-US" sz="1000" dirty="0" smtClean="0"/>
              <a:t>. Pg. 3</a:t>
            </a:r>
            <a:endParaRPr lang="en-US" sz="1000" dirty="0"/>
          </a:p>
        </p:txBody>
      </p:sp>
    </p:spTree>
    <p:custDataLst>
      <p:tags r:id="rId1"/>
    </p:custDataLst>
    <p:extLst>
      <p:ext uri="{BB962C8B-B14F-4D97-AF65-F5344CB8AC3E}">
        <p14:creationId xmlns:p14="http://schemas.microsoft.com/office/powerpoint/2010/main" val="2560196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3B4034-E8CB-4F0F-B278-3B075087C659}" type="slidenum">
              <a:rPr kumimoji="0" lang="en-US" altLang="en-US" sz="900" b="1" i="0" u="none" strike="noStrike" kern="1200" cap="none" spc="0" normalizeH="0" baseline="0" noProof="0" smtClean="0">
                <a:ln>
                  <a:noFill/>
                </a:ln>
                <a:solidFill>
                  <a:srgbClr val="FFFFFF"/>
                </a:solidFill>
                <a:effectLst/>
                <a:uLnTx/>
                <a:uFillTx/>
                <a:latin typeface="Palatino" pitchFamily="8"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900" b="1" i="0" u="none" strike="noStrike" kern="1200" cap="none" spc="0" normalizeH="0" baseline="0" noProof="0" dirty="0">
              <a:ln>
                <a:noFill/>
              </a:ln>
              <a:solidFill>
                <a:srgbClr val="FFFFFF"/>
              </a:solidFill>
              <a:effectLst/>
              <a:uLnTx/>
              <a:uFillTx/>
              <a:latin typeface="Palatino" pitchFamily="8" charset="0"/>
              <a:cs typeface="+mn-cs"/>
            </a:endParaRPr>
          </a:p>
        </p:txBody>
      </p:sp>
      <p:sp>
        <p:nvSpPr>
          <p:cNvPr id="5" name="Rectangle 4"/>
          <p:cNvSpPr/>
          <p:nvPr/>
        </p:nvSpPr>
        <p:spPr>
          <a:xfrm>
            <a:off x="1905000" y="2286000"/>
            <a:ext cx="4956048" cy="236988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DAA600"/>
                </a:solidFill>
                <a:effectLst/>
                <a:uLnTx/>
                <a:uFillTx/>
                <a:latin typeface="Palatino" pitchFamily="8" charset="0"/>
                <a:cs typeface="+mn-cs"/>
              </a:rPr>
              <a:t>Transaction </a:t>
            </a:r>
            <a:r>
              <a:rPr kumimoji="0" lang="en-US" sz="4000" b="1" i="0" u="none" strike="noStrike" kern="1200" cap="none" spc="0" normalizeH="0" baseline="0" noProof="0" dirty="0">
                <a:ln>
                  <a:noFill/>
                </a:ln>
                <a:solidFill>
                  <a:srgbClr val="DAA600"/>
                </a:solidFill>
                <a:effectLst/>
                <a:uLnTx/>
                <a:uFillTx/>
                <a:latin typeface="Palatino" pitchFamily="8" charset="0"/>
                <a:cs typeface="+mn-cs"/>
              </a:rPr>
              <a:t>- Level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FF"/>
                </a:solidFill>
                <a:effectLst/>
                <a:uLnTx/>
                <a:uFillTx/>
                <a:latin typeface="Palatino" pitchFamily="8" charset="0"/>
                <a:cs typeface="+mn-cs"/>
              </a:rPr>
              <a:t/>
            </a:r>
            <a:br>
              <a:rPr kumimoji="0" lang="en-US" sz="3600" b="0" i="0" u="none" strike="noStrike" kern="1200" cap="none" spc="0" normalizeH="0" baseline="0" noProof="0" dirty="0">
                <a:ln>
                  <a:noFill/>
                </a:ln>
                <a:solidFill>
                  <a:srgbClr val="FF00FF"/>
                </a:solidFill>
                <a:effectLst/>
                <a:uLnTx/>
                <a:uFillTx/>
                <a:latin typeface="Palatino" pitchFamily="8" charset="0"/>
                <a:cs typeface="+mn-cs"/>
              </a:rPr>
            </a:br>
            <a:r>
              <a:rPr kumimoji="0" lang="en-US" sz="3600" b="0" i="0" u="none" strike="noStrike" kern="1200" cap="none" spc="0" normalizeH="0" baseline="0" noProof="0" dirty="0">
                <a:ln>
                  <a:noFill/>
                </a:ln>
                <a:solidFill>
                  <a:srgbClr val="0070C0"/>
                </a:solidFill>
                <a:effectLst/>
                <a:uLnTx/>
                <a:uFillTx/>
                <a:latin typeface="Palatino" pitchFamily="8" charset="0"/>
                <a:cs typeface="+mn-cs"/>
              </a:rPr>
              <a:t>Annual Assessment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Palatino" pitchFamily="8" charset="0"/>
                <a:cs typeface="+mn-cs"/>
              </a:rPr>
              <a:t>(Stage </a:t>
            </a:r>
            <a:r>
              <a:rPr kumimoji="0" lang="en-US" sz="3600" b="0" i="0" u="none" strike="noStrike" kern="1200" cap="none" spc="0" normalizeH="0" baseline="0" noProof="0" dirty="0" smtClean="0">
                <a:ln>
                  <a:noFill/>
                </a:ln>
                <a:solidFill>
                  <a:srgbClr val="0070C0"/>
                </a:solidFill>
                <a:effectLst/>
                <a:uLnTx/>
                <a:uFillTx/>
                <a:latin typeface="Palatino" pitchFamily="8" charset="0"/>
                <a:cs typeface="+mn-cs"/>
              </a:rPr>
              <a:t>2)</a:t>
            </a:r>
            <a:endParaRPr kumimoji="0" lang="en-US" sz="3600" b="0" i="0" u="none" strike="noStrike" kern="1200" cap="none" spc="0" normalizeH="0" baseline="0" noProof="0" dirty="0">
              <a:ln>
                <a:noFill/>
              </a:ln>
              <a:solidFill>
                <a:srgbClr val="000000"/>
              </a:solidFill>
              <a:effectLst/>
              <a:uLnTx/>
              <a:uFillTx/>
              <a:latin typeface="Palatino" pitchFamily="8" charset="0"/>
              <a:cs typeface="+mn-cs"/>
            </a:endParaRPr>
          </a:p>
        </p:txBody>
      </p:sp>
    </p:spTree>
    <p:custDataLst>
      <p:tags r:id="rId1"/>
    </p:custDataLst>
    <p:extLst>
      <p:ext uri="{BB962C8B-B14F-4D97-AF65-F5344CB8AC3E}">
        <p14:creationId xmlns:p14="http://schemas.microsoft.com/office/powerpoint/2010/main" val="185526400"/>
      </p:ext>
    </p:extLst>
  </p:cSld>
  <p:clrMapOvr>
    <a:masterClrMapping/>
  </p:clrMapOvr>
  <mc:AlternateContent xmlns:mc="http://schemas.openxmlformats.org/markup-compatibility/2006" xmlns:p14="http://schemas.microsoft.com/office/powerpoint/2010/main">
    <mc:Choice Requires="p14">
      <p:transition spd="slow" p14:dur="2000" advClick="0" advTm="150"/>
    </mc:Choice>
    <mc:Fallback xmlns="">
      <p:transition spd="slow" advClick="0" advTm="15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50658"/>
            <a:ext cx="6324600" cy="914400"/>
          </a:xfrm>
        </p:spPr>
        <p:txBody>
          <a:bodyPr/>
          <a:lstStyle/>
          <a:p>
            <a:r>
              <a:rPr lang="en-US" sz="2800" dirty="0">
                <a:solidFill>
                  <a:srgbClr val="DD6A23"/>
                </a:solidFill>
              </a:rPr>
              <a:t>Transaction - Level </a:t>
            </a:r>
            <a:r>
              <a:rPr lang="en-US" sz="2800" dirty="0">
                <a:solidFill>
                  <a:srgbClr val="FF00FF"/>
                </a:solidFill>
              </a:rPr>
              <a:t/>
            </a:r>
            <a:br>
              <a:rPr lang="en-US" sz="2800" dirty="0">
                <a:solidFill>
                  <a:srgbClr val="FF00FF"/>
                </a:solidFill>
              </a:rPr>
            </a:br>
            <a:r>
              <a:rPr lang="en-US" sz="2800" dirty="0">
                <a:solidFill>
                  <a:schemeClr val="accent5">
                    <a:lumMod val="75000"/>
                  </a:schemeClr>
                </a:solidFill>
              </a:rPr>
              <a:t>Annual Assessment (Stage 2)</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2621280936"/>
              </p:ext>
            </p:extLst>
          </p:nvPr>
        </p:nvGraphicFramePr>
        <p:xfrm>
          <a:off x="1969119" y="1165058"/>
          <a:ext cx="7022481" cy="4524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5"/>
          <p:cNvSpPr>
            <a:spLocks noGrp="1"/>
          </p:cNvSpPr>
          <p:nvPr>
            <p:ph type="sldNum" sz="quarter" idx="12"/>
          </p:nvPr>
        </p:nvSpPr>
        <p:spPr/>
        <p:txBody>
          <a:bodyPr/>
          <a:lstStyle/>
          <a:p>
            <a:fld id="{B2FD608B-9CFD-472F-B2D4-D232788670D5}" type="slidenum">
              <a:rPr lang="en-US" altLang="en-US" smtClean="0"/>
              <a:pPr/>
              <a:t>47</a:t>
            </a:fld>
            <a:endParaRPr lang="en-US" altLang="en-US" dirty="0"/>
          </a:p>
        </p:txBody>
      </p:sp>
      <p:sp>
        <p:nvSpPr>
          <p:cNvPr id="8" name="TextBox 7"/>
          <p:cNvSpPr txBox="1"/>
          <p:nvPr/>
        </p:nvSpPr>
        <p:spPr>
          <a:xfrm>
            <a:off x="152400" y="1423151"/>
            <a:ext cx="2133600" cy="4524315"/>
          </a:xfrm>
          <a:prstGeom prst="rect">
            <a:avLst/>
          </a:prstGeom>
          <a:noFill/>
        </p:spPr>
        <p:txBody>
          <a:bodyPr wrap="square" rtlCol="0">
            <a:spAutoFit/>
          </a:bodyPr>
          <a:lstStyle/>
          <a:p>
            <a:r>
              <a:rPr lang="en-US" sz="3600" dirty="0"/>
              <a:t>Each agency must:</a:t>
            </a:r>
          </a:p>
          <a:p>
            <a:endParaRPr lang="en-US" dirty="0"/>
          </a:p>
          <a:p>
            <a:pPr marL="285750" indent="-285750">
              <a:buFont typeface="Wingdings" panose="05000000000000000000" pitchFamily="2" charset="2"/>
              <a:buChar char="q"/>
            </a:pPr>
            <a:r>
              <a:rPr lang="en-US" dirty="0"/>
              <a:t>DOCUMENT</a:t>
            </a:r>
          </a:p>
          <a:p>
            <a:endParaRPr lang="en-US" dirty="0"/>
          </a:p>
          <a:p>
            <a:pPr marL="285750" indent="-285750">
              <a:buFont typeface="Wingdings" panose="05000000000000000000" pitchFamily="2" charset="2"/>
              <a:buChar char="q"/>
            </a:pPr>
            <a:r>
              <a:rPr lang="en-US" dirty="0"/>
              <a:t>EVALUATE</a:t>
            </a:r>
          </a:p>
          <a:p>
            <a:endParaRPr lang="en-US" dirty="0"/>
          </a:p>
          <a:p>
            <a:pPr marL="285750" indent="-285750">
              <a:buFont typeface="Wingdings" panose="05000000000000000000" pitchFamily="2" charset="2"/>
              <a:buChar char="q"/>
            </a:pPr>
            <a:r>
              <a:rPr lang="en-US" dirty="0"/>
              <a:t>TEST </a:t>
            </a:r>
          </a:p>
          <a:p>
            <a:endParaRPr lang="en-US" dirty="0"/>
          </a:p>
          <a:p>
            <a:r>
              <a:rPr lang="en-US" b="1" dirty="0"/>
              <a:t>TRANSACTION-LEVEL</a:t>
            </a:r>
          </a:p>
          <a:p>
            <a:r>
              <a:rPr lang="en-US" b="1" dirty="0"/>
              <a:t>CONTROLS</a:t>
            </a:r>
          </a:p>
        </p:txBody>
      </p:sp>
      <p:sp>
        <p:nvSpPr>
          <p:cNvPr id="3" name="TextBox 2">
            <a:extLst>
              <a:ext uri="{FF2B5EF4-FFF2-40B4-BE49-F238E27FC236}">
                <a16:creationId xmlns:a16="http://schemas.microsoft.com/office/drawing/2014/main" id="{F1AE63E8-8A12-41C0-853B-CC0445302D65}"/>
              </a:ext>
            </a:extLst>
          </p:cNvPr>
          <p:cNvSpPr txBox="1"/>
          <p:nvPr/>
        </p:nvSpPr>
        <p:spPr>
          <a:xfrm>
            <a:off x="2324100" y="5458860"/>
            <a:ext cx="5372100" cy="923330"/>
          </a:xfrm>
          <a:prstGeom prst="rect">
            <a:avLst/>
          </a:prstGeom>
          <a:solidFill>
            <a:srgbClr val="FF0000"/>
          </a:solidFill>
        </p:spPr>
        <p:txBody>
          <a:bodyPr wrap="square" rtlCol="0">
            <a:spAutoFit/>
          </a:bodyPr>
          <a:lstStyle/>
          <a:p>
            <a:pPr marL="285750" indent="-285750">
              <a:buFont typeface="Arial" panose="020B0604020202020204" pitchFamily="34" charset="0"/>
              <a:buChar char="•"/>
            </a:pPr>
            <a:r>
              <a:rPr lang="en-US" dirty="0">
                <a:solidFill>
                  <a:schemeClr val="bg1"/>
                </a:solidFill>
              </a:rPr>
              <a:t>NOTE: Monthly Reconciliations and </a:t>
            </a:r>
            <a:r>
              <a:rPr lang="en-US" dirty="0" smtClean="0">
                <a:solidFill>
                  <a:schemeClr val="bg1"/>
                </a:solidFill>
              </a:rPr>
              <a:t>CAFR Submissions </a:t>
            </a:r>
            <a:r>
              <a:rPr lang="en-US" u="sng" dirty="0">
                <a:solidFill>
                  <a:schemeClr val="bg1"/>
                </a:solidFill>
              </a:rPr>
              <a:t>must</a:t>
            </a:r>
            <a:r>
              <a:rPr lang="en-US" dirty="0">
                <a:solidFill>
                  <a:schemeClr val="bg1"/>
                </a:solidFill>
              </a:rPr>
              <a:t> be included as a Significant Fiscal Process</a:t>
            </a:r>
          </a:p>
        </p:txBody>
      </p:sp>
    </p:spTree>
    <p:custDataLst>
      <p:tags r:id="rId1"/>
    </p:custDataLst>
    <p:extLst>
      <p:ext uri="{BB962C8B-B14F-4D97-AF65-F5344CB8AC3E}">
        <p14:creationId xmlns:p14="http://schemas.microsoft.com/office/powerpoint/2010/main" val="1259141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1: </a:t>
            </a:r>
            <a:r>
              <a:rPr lang="en-US" dirty="0"/>
              <a:t>Identify Fiscal Process</a:t>
            </a:r>
          </a:p>
        </p:txBody>
      </p:sp>
      <p:sp>
        <p:nvSpPr>
          <p:cNvPr id="3" name="Content Placeholder 2"/>
          <p:cNvSpPr>
            <a:spLocks noGrp="1"/>
          </p:cNvSpPr>
          <p:nvPr>
            <p:ph idx="1"/>
          </p:nvPr>
        </p:nvSpPr>
        <p:spPr>
          <a:xfrm>
            <a:off x="303677" y="1600200"/>
            <a:ext cx="8611723" cy="4495800"/>
          </a:xfrm>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48</a:t>
            </a:fld>
            <a:endParaRPr lang="en-US" altLang="en-US" dirty="0"/>
          </a:p>
        </p:txBody>
      </p:sp>
      <p:sp>
        <p:nvSpPr>
          <p:cNvPr id="8" name="Rectangle 7"/>
          <p:cNvSpPr/>
          <p:nvPr/>
        </p:nvSpPr>
        <p:spPr>
          <a:xfrm>
            <a:off x="3718248" y="1571685"/>
            <a:ext cx="5345373" cy="3693319"/>
          </a:xfrm>
          <a:prstGeom prst="rect">
            <a:avLst/>
          </a:prstGeom>
        </p:spPr>
        <p:txBody>
          <a:bodyPr wrap="square">
            <a:spAutoFit/>
          </a:bodyPr>
          <a:lstStyle/>
          <a:p>
            <a:pPr marL="457200" indent="-457200">
              <a:buFont typeface="+mj-lt"/>
              <a:buAutoNum type="alphaUcPeriod"/>
            </a:pPr>
            <a:r>
              <a:rPr lang="en-US" dirty="0" smtClean="0"/>
              <a:t>Understand </a:t>
            </a:r>
            <a:r>
              <a:rPr lang="en-US" dirty="0"/>
              <a:t>the process – how transactions are initiated, authorized, processed and recorded.</a:t>
            </a:r>
          </a:p>
          <a:p>
            <a:pPr marL="228600" indent="-228600">
              <a:buFont typeface="+mj-lt"/>
              <a:buAutoNum type="alphaUcPeriod"/>
            </a:pPr>
            <a:endParaRPr lang="en-US" dirty="0"/>
          </a:p>
          <a:p>
            <a:pPr marL="457200" indent="-457200">
              <a:buFont typeface="+mj-lt"/>
              <a:buAutoNum type="alphaUcPeriod"/>
            </a:pPr>
            <a:r>
              <a:rPr lang="en-US" dirty="0" smtClean="0"/>
              <a:t>Identify </a:t>
            </a:r>
            <a:r>
              <a:rPr lang="en-US" dirty="0"/>
              <a:t>those processes which </a:t>
            </a:r>
            <a:r>
              <a:rPr lang="en-US" dirty="0" smtClean="0"/>
              <a:t>post to and affect </a:t>
            </a:r>
            <a:r>
              <a:rPr lang="en-US" i="1" dirty="0"/>
              <a:t>CARDINAL</a:t>
            </a:r>
            <a:r>
              <a:rPr lang="en-US" dirty="0"/>
              <a:t>.</a:t>
            </a:r>
          </a:p>
          <a:p>
            <a:pPr marL="342900" indent="-342900">
              <a:buFont typeface="+mj-lt"/>
              <a:buAutoNum type="alphaUcPeriod"/>
            </a:pPr>
            <a:endParaRPr lang="en-US" dirty="0"/>
          </a:p>
          <a:p>
            <a:pPr marL="457200" indent="-457200">
              <a:buFont typeface="+mj-lt"/>
              <a:buAutoNum type="alphaUcPeriod"/>
            </a:pPr>
            <a:r>
              <a:rPr lang="en-US" dirty="0" smtClean="0"/>
              <a:t>List </a:t>
            </a:r>
            <a:r>
              <a:rPr lang="en-US" dirty="0"/>
              <a:t>every deliverable required for compliance with the </a:t>
            </a:r>
            <a:r>
              <a:rPr lang="en-US" i="1" dirty="0"/>
              <a:t>Financial Statement </a:t>
            </a:r>
            <a:r>
              <a:rPr lang="en-US" i="1" dirty="0" smtClean="0"/>
              <a:t>Directive (CAFR).</a:t>
            </a:r>
          </a:p>
          <a:p>
            <a:pPr marL="342900" indent="-342900">
              <a:buFont typeface="+mj-lt"/>
              <a:buAutoNum type="alphaUcPeriod"/>
            </a:pPr>
            <a:endParaRPr lang="en-US" dirty="0"/>
          </a:p>
          <a:p>
            <a:pPr marL="457200" indent="-457200">
              <a:buFont typeface="+mj-lt"/>
              <a:buAutoNum type="alphaUcPeriod"/>
            </a:pPr>
            <a:r>
              <a:rPr lang="en-US" dirty="0" smtClean="0"/>
              <a:t>Prepare a “</a:t>
            </a:r>
            <a:r>
              <a:rPr lang="en-US" i="1" dirty="0" smtClean="0"/>
              <a:t>List of Significant Fiscal Processes.</a:t>
            </a:r>
            <a:r>
              <a:rPr lang="en-US" dirty="0" smtClean="0"/>
              <a:t>”</a:t>
            </a:r>
            <a:endParaRPr lang="en-US" dirty="0"/>
          </a:p>
        </p:txBody>
      </p:sp>
      <p:grpSp>
        <p:nvGrpSpPr>
          <p:cNvPr id="10" name="Group 9"/>
          <p:cNvGrpSpPr/>
          <p:nvPr/>
        </p:nvGrpSpPr>
        <p:grpSpPr>
          <a:xfrm>
            <a:off x="303677" y="2514600"/>
            <a:ext cx="3277723" cy="1319242"/>
            <a:chOff x="1758534" y="97047"/>
            <a:chExt cx="4330095" cy="1224449"/>
          </a:xfrm>
        </p:grpSpPr>
        <p:sp>
          <p:nvSpPr>
            <p:cNvPr id="11" name="Cube 10"/>
            <p:cNvSpPr/>
            <p:nvPr/>
          </p:nvSpPr>
          <p:spPr>
            <a:xfrm>
              <a:off x="1758534" y="97047"/>
              <a:ext cx="4330095" cy="1224449"/>
            </a:xfrm>
            <a:prstGeom prst="cube">
              <a:avLst/>
            </a:prstGeom>
            <a:ln>
              <a:solidFill>
                <a:schemeClr val="accent6">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Cube 4"/>
            <p:cNvSpPr txBox="1"/>
            <p:nvPr/>
          </p:nvSpPr>
          <p:spPr>
            <a:xfrm>
              <a:off x="1758534" y="403159"/>
              <a:ext cx="4023982" cy="9183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b="1" kern="1200" dirty="0">
                  <a:solidFill>
                    <a:srgbClr val="002060"/>
                  </a:solidFill>
                </a:rPr>
                <a:t>Identify &amp; document each </a:t>
              </a:r>
            </a:p>
            <a:p>
              <a:pPr lvl="0" algn="ctr" defTabSz="933450">
                <a:lnSpc>
                  <a:spcPct val="90000"/>
                </a:lnSpc>
                <a:spcBef>
                  <a:spcPct val="0"/>
                </a:spcBef>
                <a:spcAft>
                  <a:spcPct val="35000"/>
                </a:spcAft>
              </a:pPr>
              <a:r>
                <a:rPr lang="en-US" b="1" kern="1200" dirty="0">
                  <a:solidFill>
                    <a:srgbClr val="002060"/>
                  </a:solidFill>
                </a:rPr>
                <a:t>Significant Fiscal </a:t>
              </a:r>
              <a:r>
                <a:rPr lang="en-US" b="1" kern="1200" dirty="0" smtClean="0">
                  <a:solidFill>
                    <a:srgbClr val="002060"/>
                  </a:solidFill>
                </a:rPr>
                <a:t>Process</a:t>
              </a:r>
              <a:endParaRPr lang="en-US" b="0" kern="1200" dirty="0">
                <a:solidFill>
                  <a:srgbClr val="FF0000"/>
                </a:solidFill>
              </a:endParaRPr>
            </a:p>
          </p:txBody>
        </p:sp>
      </p:grpSp>
      <p:sp>
        <p:nvSpPr>
          <p:cNvPr id="9" name="TextBox 8"/>
          <p:cNvSpPr txBox="1"/>
          <p:nvPr/>
        </p:nvSpPr>
        <p:spPr>
          <a:xfrm>
            <a:off x="608477" y="6072917"/>
            <a:ext cx="8078323" cy="400110"/>
          </a:xfrm>
          <a:prstGeom prst="rect">
            <a:avLst/>
          </a:prstGeom>
          <a:noFill/>
        </p:spPr>
        <p:txBody>
          <a:bodyPr wrap="square" rtlCol="0">
            <a:spAutoFit/>
          </a:bodyPr>
          <a:lstStyle/>
          <a:p>
            <a:pPr marL="457200" indent="-457200"/>
            <a:r>
              <a:rPr lang="en-US" sz="1000" dirty="0"/>
              <a:t>Commonwealth of Virginia (2015). Department of Accounts. Office of </a:t>
            </a:r>
            <a:r>
              <a:rPr lang="en-US" sz="1000" dirty="0" smtClean="0"/>
              <a:t>the Comptroller</a:t>
            </a:r>
            <a:r>
              <a:rPr lang="en-US" sz="1000" dirty="0"/>
              <a:t>. Agency Risk Management and Internal Control Standards. </a:t>
            </a:r>
            <a:r>
              <a:rPr lang="en-US" sz="1000" dirty="0" smtClean="0"/>
              <a:t>Pg</a:t>
            </a:r>
            <a:r>
              <a:rPr lang="en-US" sz="1000" dirty="0"/>
              <a:t>. </a:t>
            </a:r>
            <a:r>
              <a:rPr lang="en-US" sz="1000" dirty="0" smtClean="0"/>
              <a:t>60-67 </a:t>
            </a:r>
            <a:endParaRPr lang="en-US" sz="1000" dirty="0"/>
          </a:p>
        </p:txBody>
      </p:sp>
    </p:spTree>
    <p:custDataLst>
      <p:tags r:id="rId1"/>
    </p:custDataLst>
    <p:extLst>
      <p:ext uri="{BB962C8B-B14F-4D97-AF65-F5344CB8AC3E}">
        <p14:creationId xmlns:p14="http://schemas.microsoft.com/office/powerpoint/2010/main" val="1057249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553200" cy="685800"/>
          </a:xfrm>
        </p:spPr>
        <p:txBody>
          <a:bodyPr/>
          <a:lstStyle/>
          <a:p>
            <a:r>
              <a:rPr lang="en-US" sz="2800" dirty="0" smtClean="0"/>
              <a:t>Step 2: Perform Risk Assessment</a:t>
            </a:r>
            <a:endParaRPr lang="en-US" sz="2800" dirty="0"/>
          </a:p>
        </p:txBody>
      </p:sp>
      <p:sp>
        <p:nvSpPr>
          <p:cNvPr id="3" name="Content Placeholder 2"/>
          <p:cNvSpPr>
            <a:spLocks noGrp="1"/>
          </p:cNvSpPr>
          <p:nvPr>
            <p:ph idx="1"/>
          </p:nvPr>
        </p:nvSpPr>
        <p:spPr>
          <a:xfrm>
            <a:off x="228600" y="1219200"/>
            <a:ext cx="8686800" cy="4895850"/>
          </a:xfrm>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49</a:t>
            </a:fld>
            <a:endParaRPr lang="en-US" altLang="en-US" dirty="0"/>
          </a:p>
        </p:txBody>
      </p:sp>
      <p:pic>
        <p:nvPicPr>
          <p:cNvPr id="7" name="Picture 6"/>
          <p:cNvPicPr>
            <a:picLocks noChangeAspect="1"/>
          </p:cNvPicPr>
          <p:nvPr/>
        </p:nvPicPr>
        <p:blipFill rotWithShape="1">
          <a:blip r:embed="rId4"/>
          <a:srcRect b="4762"/>
          <a:stretch/>
        </p:blipFill>
        <p:spPr>
          <a:xfrm>
            <a:off x="24063" y="2286000"/>
            <a:ext cx="3457575" cy="1295400"/>
          </a:xfrm>
          <a:prstGeom prst="rect">
            <a:avLst/>
          </a:prstGeom>
        </p:spPr>
      </p:pic>
      <p:sp>
        <p:nvSpPr>
          <p:cNvPr id="8" name="Rectangle 7"/>
          <p:cNvSpPr/>
          <p:nvPr/>
        </p:nvSpPr>
        <p:spPr>
          <a:xfrm>
            <a:off x="3733800" y="1295400"/>
            <a:ext cx="4953000" cy="4524315"/>
          </a:xfrm>
          <a:prstGeom prst="rect">
            <a:avLst/>
          </a:prstGeom>
        </p:spPr>
        <p:txBody>
          <a:bodyPr wrap="square">
            <a:spAutoFit/>
          </a:bodyPr>
          <a:lstStyle/>
          <a:p>
            <a:pPr marL="342900" indent="-342900" algn="just">
              <a:buFont typeface="+mj-lt"/>
              <a:buAutoNum type="alphaUcPeriod"/>
            </a:pPr>
            <a:r>
              <a:rPr lang="en-US" dirty="0" smtClean="0"/>
              <a:t>Identify </a:t>
            </a:r>
            <a:r>
              <a:rPr lang="en-US" dirty="0"/>
              <a:t>potential events or </a:t>
            </a:r>
            <a:r>
              <a:rPr lang="en-US" dirty="0" smtClean="0"/>
              <a:t>conditions </a:t>
            </a:r>
            <a:r>
              <a:rPr lang="en-US" dirty="0"/>
              <a:t>that could have an impact on the functioning or outcome of the </a:t>
            </a:r>
            <a:r>
              <a:rPr lang="en-US" dirty="0" smtClean="0"/>
              <a:t>significant process</a:t>
            </a:r>
            <a:r>
              <a:rPr lang="en-US" dirty="0"/>
              <a:t>. </a:t>
            </a:r>
          </a:p>
          <a:p>
            <a:pPr marL="342900" indent="-342900" algn="just">
              <a:buFont typeface="+mj-lt"/>
              <a:buAutoNum type="alphaUcPeriod"/>
            </a:pPr>
            <a:endParaRPr lang="en-US" dirty="0" smtClean="0"/>
          </a:p>
          <a:p>
            <a:pPr marL="342900" indent="-342900" algn="just">
              <a:buFont typeface="+mj-lt"/>
              <a:buAutoNum type="alphaUcPeriod"/>
            </a:pPr>
            <a:r>
              <a:rPr lang="en-US" dirty="0" smtClean="0"/>
              <a:t>SWOT </a:t>
            </a:r>
            <a:r>
              <a:rPr lang="en-US" dirty="0"/>
              <a:t>analysis should be employed again here at the </a:t>
            </a:r>
            <a:r>
              <a:rPr lang="en-US" dirty="0" smtClean="0"/>
              <a:t>transaction-level </a:t>
            </a:r>
            <a:r>
              <a:rPr lang="en-US" dirty="0"/>
              <a:t>to classify events or conditions as either strengths, weaknesses, opportunities or </a:t>
            </a:r>
            <a:r>
              <a:rPr lang="en-US" dirty="0" smtClean="0"/>
              <a:t>threats.</a:t>
            </a:r>
          </a:p>
          <a:p>
            <a:pPr marL="342900" indent="-342900" algn="just">
              <a:buFont typeface="+mj-lt"/>
              <a:buAutoNum type="alphaUcPeriod"/>
            </a:pPr>
            <a:endParaRPr lang="en-US" dirty="0" smtClean="0"/>
          </a:p>
          <a:p>
            <a:pPr marL="342900" indent="-342900">
              <a:buFont typeface="+mj-lt"/>
              <a:buAutoNum type="alphaUcPeriod"/>
            </a:pPr>
            <a:r>
              <a:rPr lang="en-US" dirty="0" smtClean="0"/>
              <a:t>Assess </a:t>
            </a:r>
            <a:r>
              <a:rPr lang="en-US" dirty="0"/>
              <a:t>the </a:t>
            </a:r>
            <a:r>
              <a:rPr lang="en-US" u="sng" dirty="0"/>
              <a:t>likelihood</a:t>
            </a:r>
            <a:r>
              <a:rPr lang="en-US" dirty="0"/>
              <a:t> that the event(s) will occur and the </a:t>
            </a:r>
            <a:r>
              <a:rPr lang="en-US" u="sng" dirty="0"/>
              <a:t>impact</a:t>
            </a:r>
            <a:r>
              <a:rPr lang="en-US" dirty="0"/>
              <a:t> that the occurrence would have on the agency. </a:t>
            </a:r>
            <a:endParaRPr lang="en-US" dirty="0" smtClean="0"/>
          </a:p>
          <a:p>
            <a:pPr marL="342900" indent="-342900">
              <a:buFont typeface="+mj-lt"/>
              <a:buAutoNum type="alphaUcPeriod"/>
            </a:pPr>
            <a:endParaRPr lang="en-US" dirty="0" smtClean="0"/>
          </a:p>
          <a:p>
            <a:pPr marL="342900" indent="-342900">
              <a:buFont typeface="+mj-lt"/>
              <a:buAutoNum type="alphaUcPeriod"/>
            </a:pPr>
            <a:r>
              <a:rPr lang="en-US" dirty="0" smtClean="0"/>
              <a:t>Agencies </a:t>
            </a:r>
            <a:r>
              <a:rPr lang="en-US" dirty="0"/>
              <a:t>should then detail how they will respond to the risks associated with the fiscal process</a:t>
            </a:r>
            <a:r>
              <a:rPr lang="en-US" dirty="0" smtClean="0"/>
              <a:t>. </a:t>
            </a:r>
          </a:p>
        </p:txBody>
      </p:sp>
      <p:sp>
        <p:nvSpPr>
          <p:cNvPr id="9" name="TextBox 8"/>
          <p:cNvSpPr txBox="1"/>
          <p:nvPr/>
        </p:nvSpPr>
        <p:spPr>
          <a:xfrm>
            <a:off x="533400" y="6096000"/>
            <a:ext cx="8458200" cy="400110"/>
          </a:xfrm>
          <a:prstGeom prst="rect">
            <a:avLst/>
          </a:prstGeom>
          <a:noFill/>
        </p:spPr>
        <p:txBody>
          <a:bodyPr wrap="square" rtlCol="0">
            <a:spAutoFit/>
          </a:bodyPr>
          <a:lstStyle/>
          <a:p>
            <a:pPr marL="457200" indent="-457200"/>
            <a:r>
              <a:rPr lang="en-US" sz="1000" dirty="0"/>
              <a:t>Commonwealth of Virginia (2015). Department of Accounts. Office of </a:t>
            </a:r>
            <a:r>
              <a:rPr lang="en-US" sz="1000" dirty="0" smtClean="0"/>
              <a:t>the Comptroller</a:t>
            </a:r>
            <a:r>
              <a:rPr lang="en-US" sz="1000" dirty="0"/>
              <a:t>. Agency Risk Management and Internal Control Standards. </a:t>
            </a:r>
            <a:r>
              <a:rPr lang="en-US" sz="1000" dirty="0" smtClean="0"/>
              <a:t>Pg</a:t>
            </a:r>
            <a:r>
              <a:rPr lang="en-US" sz="1000" dirty="0"/>
              <a:t>. </a:t>
            </a:r>
            <a:r>
              <a:rPr lang="en-US" sz="1000" dirty="0" smtClean="0"/>
              <a:t>60-67 </a:t>
            </a:r>
            <a:endParaRPr lang="en-US" sz="1000" dirty="0"/>
          </a:p>
        </p:txBody>
      </p:sp>
    </p:spTree>
    <p:custDataLst>
      <p:tags r:id="rId1"/>
    </p:custDataLst>
    <p:extLst>
      <p:ext uri="{BB962C8B-B14F-4D97-AF65-F5344CB8AC3E}">
        <p14:creationId xmlns:p14="http://schemas.microsoft.com/office/powerpoint/2010/main" val="1241144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2D484F-044C-4403-AC3B-A3FF7D7D448E}" type="slidenum">
              <a:rPr lang="en-US" altLang="en-US"/>
              <a:pPr/>
              <a:t>5</a:t>
            </a:fld>
            <a:endParaRPr lang="en-US" altLang="en-US" dirty="0"/>
          </a:p>
        </p:txBody>
      </p:sp>
      <p:pic>
        <p:nvPicPr>
          <p:cNvPr id="2" name="Chart Placeholder 1"/>
          <p:cNvPicPr>
            <a:picLocks noGrp="1" noChangeAspect="1"/>
          </p:cNvPicPr>
          <p:nvPr>
            <p:ph type="chart" sz="half" idx="2"/>
          </p:nvPr>
        </p:nvPicPr>
        <p:blipFill>
          <a:blip r:embed="rId4"/>
          <a:stretch>
            <a:fillRect/>
          </a:stretch>
        </p:blipFill>
        <p:spPr>
          <a:xfrm>
            <a:off x="715413" y="1510844"/>
            <a:ext cx="7947323" cy="3962400"/>
          </a:xfrm>
          <a:prstGeom prst="rect">
            <a:avLst/>
          </a:prstGeom>
        </p:spPr>
      </p:pic>
      <p:sp>
        <p:nvSpPr>
          <p:cNvPr id="3" name="TextBox 2"/>
          <p:cNvSpPr txBox="1"/>
          <p:nvPr/>
        </p:nvSpPr>
        <p:spPr>
          <a:xfrm>
            <a:off x="715412" y="5987900"/>
            <a:ext cx="7947324" cy="646331"/>
          </a:xfrm>
          <a:prstGeom prst="rect">
            <a:avLst/>
          </a:prstGeom>
          <a:noFill/>
        </p:spPr>
        <p:txBody>
          <a:bodyPr wrap="square" rtlCol="0">
            <a:spAutoFit/>
          </a:bodyPr>
          <a:lstStyle/>
          <a:p>
            <a:pPr marL="457200" indent="-457200"/>
            <a:r>
              <a:rPr lang="en-US" sz="1000" dirty="0"/>
              <a:t>Comptroller General of the United States (2014).  </a:t>
            </a:r>
            <a:r>
              <a:rPr lang="en-US" sz="1000" dirty="0">
                <a:hlinkClick r:id="rId5"/>
              </a:rPr>
              <a:t>Standards for Internal Control in the Federal Government</a:t>
            </a:r>
            <a:r>
              <a:rPr lang="en-US" sz="1000" dirty="0"/>
              <a:t>. United States Government Accountability Office. </a:t>
            </a:r>
          </a:p>
          <a:p>
            <a:endParaRPr lang="en-US" sz="800" dirty="0"/>
          </a:p>
          <a:p>
            <a:endParaRPr lang="en-US" sz="800" dirty="0"/>
          </a:p>
        </p:txBody>
      </p:sp>
      <p:sp>
        <p:nvSpPr>
          <p:cNvPr id="4" name="TextBox 3"/>
          <p:cNvSpPr txBox="1"/>
          <p:nvPr/>
        </p:nvSpPr>
        <p:spPr>
          <a:xfrm>
            <a:off x="4317332" y="457200"/>
            <a:ext cx="4598068" cy="523220"/>
          </a:xfrm>
          <a:prstGeom prst="rect">
            <a:avLst/>
          </a:prstGeom>
          <a:noFill/>
        </p:spPr>
        <p:txBody>
          <a:bodyPr wrap="square" rtlCol="0">
            <a:spAutoFit/>
          </a:bodyPr>
          <a:lstStyle/>
          <a:p>
            <a:r>
              <a:rPr lang="en-US" sz="2800" b="1" dirty="0">
                <a:solidFill>
                  <a:schemeClr val="bg1"/>
                </a:solidFill>
              </a:rPr>
              <a:t>Helps Achieve Objectives</a:t>
            </a:r>
          </a:p>
        </p:txBody>
      </p:sp>
    </p:spTree>
    <p:custDataLst>
      <p:tags r:id="rId1"/>
    </p:custDataLst>
    <p:extLst>
      <p:ext uri="{BB962C8B-B14F-4D97-AF65-F5344CB8AC3E}">
        <p14:creationId xmlns:p14="http://schemas.microsoft.com/office/powerpoint/2010/main" val="1984964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86037" y="381000"/>
            <a:ext cx="6405563" cy="914400"/>
          </a:xfrm>
        </p:spPr>
        <p:txBody>
          <a:bodyPr/>
          <a:lstStyle/>
          <a:p>
            <a:r>
              <a:rPr lang="en-US" dirty="0" smtClean="0"/>
              <a:t>Step 3 : Identify &amp; Test Controls </a:t>
            </a:r>
            <a:endParaRPr lang="en-US" dirty="0"/>
          </a:p>
        </p:txBody>
      </p:sp>
      <p:pic>
        <p:nvPicPr>
          <p:cNvPr id="7" name="Content Placeholder 6"/>
          <p:cNvPicPr>
            <a:picLocks noGrp="1" noChangeAspect="1"/>
          </p:cNvPicPr>
          <p:nvPr>
            <p:ph idx="1"/>
          </p:nvPr>
        </p:nvPicPr>
        <p:blipFill rotWithShape="1">
          <a:blip r:embed="rId4"/>
          <a:srcRect l="8186" r="7902"/>
          <a:stretch/>
        </p:blipFill>
        <p:spPr>
          <a:xfrm>
            <a:off x="304799" y="2486620"/>
            <a:ext cx="2819401" cy="1371599"/>
          </a:xfrm>
          <a:prstGeom prst="rect">
            <a:avLst/>
          </a:prstGeom>
        </p:spPr>
      </p:pic>
      <p:sp>
        <p:nvSpPr>
          <p:cNvPr id="6" name="Slide Number Placeholder 5"/>
          <p:cNvSpPr>
            <a:spLocks noGrp="1"/>
          </p:cNvSpPr>
          <p:nvPr>
            <p:ph type="sldNum" sz="quarter" idx="12"/>
          </p:nvPr>
        </p:nvSpPr>
        <p:spPr/>
        <p:txBody>
          <a:bodyPr/>
          <a:lstStyle/>
          <a:p>
            <a:fld id="{B2FD608B-9CFD-472F-B2D4-D232788670D5}" type="slidenum">
              <a:rPr lang="en-US" altLang="en-US" smtClean="0"/>
              <a:pPr/>
              <a:t>50</a:t>
            </a:fld>
            <a:endParaRPr lang="en-US" altLang="en-US" dirty="0"/>
          </a:p>
        </p:txBody>
      </p:sp>
      <p:sp>
        <p:nvSpPr>
          <p:cNvPr id="9" name="Rectangle 8"/>
          <p:cNvSpPr/>
          <p:nvPr/>
        </p:nvSpPr>
        <p:spPr>
          <a:xfrm>
            <a:off x="3502818" y="1089479"/>
            <a:ext cx="5183982" cy="5016758"/>
          </a:xfrm>
          <a:prstGeom prst="rect">
            <a:avLst/>
          </a:prstGeom>
        </p:spPr>
        <p:txBody>
          <a:bodyPr wrap="square">
            <a:spAutoFit/>
          </a:bodyPr>
          <a:lstStyle/>
          <a:p>
            <a:pPr marL="457200" indent="-457200">
              <a:buFont typeface="+mj-lt"/>
              <a:buAutoNum type="alphaUcPeriod"/>
            </a:pPr>
            <a:r>
              <a:rPr lang="en-US" sz="2000" dirty="0" smtClean="0"/>
              <a:t>Identify control activities for each fiscal process.  A fiscal process may have control activities in multiple categories.</a:t>
            </a:r>
          </a:p>
          <a:p>
            <a:pPr marL="457200" indent="-457200">
              <a:buFont typeface="+mj-lt"/>
              <a:buAutoNum type="alphaUcPeriod"/>
            </a:pPr>
            <a:endParaRPr lang="en-US" sz="2000" dirty="0" smtClean="0"/>
          </a:p>
          <a:p>
            <a:pPr marL="457200" indent="-457200">
              <a:buFont typeface="+mj-lt"/>
              <a:buAutoNum type="alphaUcPeriod"/>
            </a:pPr>
            <a:r>
              <a:rPr lang="en-US" sz="2000" dirty="0" smtClean="0"/>
              <a:t>Test the control activities to ascertain if the activities are operating effectively.</a:t>
            </a:r>
          </a:p>
          <a:p>
            <a:pPr marL="457200" indent="-457200">
              <a:buFont typeface="+mj-lt"/>
              <a:buAutoNum type="alphaUcPeriod"/>
            </a:pPr>
            <a:endParaRPr lang="en-US" sz="2000" dirty="0" smtClean="0"/>
          </a:p>
          <a:p>
            <a:pPr marL="457200" indent="-457200">
              <a:buFont typeface="+mj-lt"/>
              <a:buAutoNum type="alphaUcPeriod"/>
            </a:pPr>
            <a:r>
              <a:rPr lang="en-US" sz="2000" dirty="0" smtClean="0"/>
              <a:t>Testing methods used and results of the tests of controls should be documented.</a:t>
            </a:r>
          </a:p>
          <a:p>
            <a:endParaRPr lang="en-US" sz="2000" dirty="0" smtClean="0"/>
          </a:p>
          <a:p>
            <a:pPr marL="457200" indent="-457200">
              <a:buFont typeface="+mj-lt"/>
              <a:buAutoNum type="alphaUcPeriod" startAt="4"/>
            </a:pPr>
            <a:r>
              <a:rPr lang="en-US" sz="2000" dirty="0" smtClean="0"/>
              <a:t>If a control is working in less than an optimal manner, reasons for deficiency should be investigated, documented, and if deemed a weakness, a corrective action plan must also be developed and documented.</a:t>
            </a:r>
            <a:endParaRPr lang="en-US" dirty="0"/>
          </a:p>
        </p:txBody>
      </p:sp>
      <p:sp>
        <p:nvSpPr>
          <p:cNvPr id="10" name="TextBox 9"/>
          <p:cNvSpPr txBox="1"/>
          <p:nvPr/>
        </p:nvSpPr>
        <p:spPr>
          <a:xfrm>
            <a:off x="533400" y="6054846"/>
            <a:ext cx="8458200" cy="400110"/>
          </a:xfrm>
          <a:prstGeom prst="rect">
            <a:avLst/>
          </a:prstGeom>
          <a:noFill/>
        </p:spPr>
        <p:txBody>
          <a:bodyPr wrap="square" rtlCol="0">
            <a:spAutoFit/>
          </a:bodyPr>
          <a:lstStyle/>
          <a:p>
            <a:pPr marL="457200" indent="-457200"/>
            <a:r>
              <a:rPr lang="en-US" sz="1000" dirty="0"/>
              <a:t>Commonwealth of Virginia (2015). Department of Accounts. Office of </a:t>
            </a:r>
            <a:r>
              <a:rPr lang="en-US" sz="1000" dirty="0" smtClean="0"/>
              <a:t>the Comptroller</a:t>
            </a:r>
            <a:r>
              <a:rPr lang="en-US" sz="1000" dirty="0"/>
              <a:t>. Agency Risk Management and Internal Control Standards. </a:t>
            </a:r>
            <a:r>
              <a:rPr lang="en-US" sz="1000" dirty="0" smtClean="0"/>
              <a:t>Pg</a:t>
            </a:r>
            <a:r>
              <a:rPr lang="en-US" sz="1000" dirty="0"/>
              <a:t>. </a:t>
            </a:r>
            <a:r>
              <a:rPr lang="en-US" sz="1000" dirty="0" smtClean="0"/>
              <a:t>60-67 </a:t>
            </a:r>
            <a:endParaRPr lang="en-US" sz="1000" dirty="0"/>
          </a:p>
        </p:txBody>
      </p:sp>
    </p:spTree>
    <p:custDataLst>
      <p:tags r:id="rId1"/>
    </p:custDataLst>
    <p:extLst>
      <p:ext uri="{BB962C8B-B14F-4D97-AF65-F5344CB8AC3E}">
        <p14:creationId xmlns:p14="http://schemas.microsoft.com/office/powerpoint/2010/main" val="2411507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Transaction-Level Testing Tips</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2209800"/>
            <a:ext cx="2783662" cy="2590799"/>
          </a:xfrm>
        </p:spPr>
      </p:pic>
      <p:sp>
        <p:nvSpPr>
          <p:cNvPr id="6" name="Slide Number Placeholder 5"/>
          <p:cNvSpPr>
            <a:spLocks noGrp="1"/>
          </p:cNvSpPr>
          <p:nvPr>
            <p:ph type="sldNum" sz="quarter" idx="12"/>
          </p:nvPr>
        </p:nvSpPr>
        <p:spPr/>
        <p:txBody>
          <a:bodyPr/>
          <a:lstStyle/>
          <a:p>
            <a:fld id="{B2FD608B-9CFD-472F-B2D4-D232788670D5}" type="slidenum">
              <a:rPr lang="en-US" altLang="en-US" smtClean="0"/>
              <a:pPr/>
              <a:t>51</a:t>
            </a:fld>
            <a:endParaRPr lang="en-US" altLang="en-US" dirty="0"/>
          </a:p>
        </p:txBody>
      </p:sp>
      <p:sp>
        <p:nvSpPr>
          <p:cNvPr id="8" name="TextBox 7"/>
          <p:cNvSpPr txBox="1"/>
          <p:nvPr/>
        </p:nvSpPr>
        <p:spPr>
          <a:xfrm>
            <a:off x="2783663" y="1148220"/>
            <a:ext cx="6207937" cy="5355312"/>
          </a:xfrm>
          <a:prstGeom prst="rect">
            <a:avLst/>
          </a:prstGeom>
          <a:noFill/>
        </p:spPr>
        <p:txBody>
          <a:bodyPr wrap="square" rtlCol="0">
            <a:spAutoFit/>
          </a:bodyPr>
          <a:lstStyle/>
          <a:p>
            <a:r>
              <a:rPr lang="en-US" dirty="0"/>
              <a:t>Professional judgment should be used to ascertain how best to test </a:t>
            </a:r>
            <a:r>
              <a:rPr lang="en-US" dirty="0" smtClean="0"/>
              <a:t>controls, but a few examples include:</a:t>
            </a:r>
          </a:p>
          <a:p>
            <a:pPr marL="342900" indent="-342900">
              <a:buFont typeface="+mj-lt"/>
              <a:buAutoNum type="alphaUcPeriod"/>
            </a:pPr>
            <a:endParaRPr lang="en-US" dirty="0"/>
          </a:p>
          <a:p>
            <a:pPr marL="342900" indent="-342900">
              <a:buFont typeface="+mj-lt"/>
              <a:buAutoNum type="alphaUcPeriod"/>
            </a:pPr>
            <a:r>
              <a:rPr lang="en-US" u="sng" dirty="0" smtClean="0"/>
              <a:t>Inquiry </a:t>
            </a:r>
            <a:r>
              <a:rPr lang="en-US" u="sng" dirty="0"/>
              <a:t>and observation </a:t>
            </a:r>
            <a:r>
              <a:rPr lang="en-US" dirty="0"/>
              <a:t>of personnel performing the </a:t>
            </a:r>
            <a:r>
              <a:rPr lang="en-US" dirty="0" smtClean="0"/>
              <a:t>controls. </a:t>
            </a:r>
            <a:endParaRPr lang="en-US" dirty="0"/>
          </a:p>
          <a:p>
            <a:pPr marL="342900" indent="-342900">
              <a:buFont typeface="+mj-lt"/>
              <a:buAutoNum type="alphaUcPeriod"/>
            </a:pPr>
            <a:r>
              <a:rPr lang="en-US" u="sng" dirty="0"/>
              <a:t>Inspection</a:t>
            </a:r>
            <a:r>
              <a:rPr lang="en-US" dirty="0"/>
              <a:t> of relevant </a:t>
            </a:r>
            <a:r>
              <a:rPr lang="en-US" dirty="0" smtClean="0"/>
              <a:t>fiscal documentation.</a:t>
            </a:r>
          </a:p>
          <a:p>
            <a:pPr marL="342900" indent="-342900">
              <a:buFont typeface="+mj-lt"/>
              <a:buAutoNum type="alphaUcPeriod"/>
            </a:pPr>
            <a:r>
              <a:rPr lang="en-US" u="sng" dirty="0" smtClean="0"/>
              <a:t>Walkthroughs</a:t>
            </a:r>
            <a:r>
              <a:rPr lang="en-US" dirty="0" smtClean="0"/>
              <a:t> </a:t>
            </a:r>
            <a:r>
              <a:rPr lang="en-US" dirty="0"/>
              <a:t>of the fiscal process by the </a:t>
            </a:r>
            <a:r>
              <a:rPr lang="en-US" dirty="0" smtClean="0"/>
              <a:t>tester. </a:t>
            </a:r>
          </a:p>
          <a:p>
            <a:pPr marL="342900" indent="-342900">
              <a:buFont typeface="+mj-lt"/>
              <a:buAutoNum type="alphaUcPeriod"/>
            </a:pPr>
            <a:r>
              <a:rPr lang="en-US" u="sng" dirty="0"/>
              <a:t>Vouching or Tracing </a:t>
            </a:r>
            <a:r>
              <a:rPr lang="en-US" dirty="0"/>
              <a:t>information by tracking from initial transaction to posting in Cardinal; and tracking information backward from Cardinal to source document. </a:t>
            </a:r>
          </a:p>
          <a:p>
            <a:pPr marL="342900" indent="-342900">
              <a:buFont typeface="+mj-lt"/>
              <a:buAutoNum type="alphaUcPeriod"/>
            </a:pPr>
            <a:r>
              <a:rPr lang="en-US" u="sng" dirty="0" smtClean="0"/>
              <a:t>Re-performance </a:t>
            </a:r>
            <a:r>
              <a:rPr lang="en-US" u="sng" dirty="0"/>
              <a:t>of the </a:t>
            </a:r>
            <a:r>
              <a:rPr lang="en-US" u="sng" dirty="0" smtClean="0"/>
              <a:t>process/transaction</a:t>
            </a:r>
            <a:r>
              <a:rPr lang="en-US" dirty="0" smtClean="0"/>
              <a:t> </a:t>
            </a:r>
            <a:r>
              <a:rPr lang="en-US" dirty="0"/>
              <a:t>by the </a:t>
            </a:r>
            <a:r>
              <a:rPr lang="en-US" dirty="0" smtClean="0"/>
              <a:t>tester using agency procedures.</a:t>
            </a:r>
          </a:p>
          <a:p>
            <a:pPr marL="342900" indent="-342900">
              <a:buFont typeface="+mj-lt"/>
              <a:buAutoNum type="alphaUcPeriod"/>
            </a:pPr>
            <a:r>
              <a:rPr lang="en-US" u="sng" dirty="0" smtClean="0"/>
              <a:t>Document testing </a:t>
            </a:r>
            <a:r>
              <a:rPr lang="en-US" u="sng" dirty="0"/>
              <a:t>methods used and the results </a:t>
            </a:r>
            <a:r>
              <a:rPr lang="en-US" dirty="0"/>
              <a:t>of the tests of </a:t>
            </a:r>
            <a:r>
              <a:rPr lang="en-US" dirty="0" smtClean="0"/>
              <a:t>controls. </a:t>
            </a:r>
            <a:r>
              <a:rPr lang="en-US" dirty="0" smtClean="0">
                <a:solidFill>
                  <a:srgbClr val="FF00FF"/>
                </a:solidFill>
              </a:rPr>
              <a:t>	</a:t>
            </a:r>
          </a:p>
          <a:p>
            <a:pPr marL="800100" lvl="1" indent="-342900">
              <a:buFont typeface="Arial" panose="020B0604020202020204" pitchFamily="34" charset="0"/>
              <a:buChar char="•"/>
            </a:pPr>
            <a:r>
              <a:rPr lang="en-US" dirty="0" smtClean="0"/>
              <a:t>Reasons </a:t>
            </a:r>
            <a:r>
              <a:rPr lang="en-US" dirty="0"/>
              <a:t>for </a:t>
            </a:r>
            <a:r>
              <a:rPr lang="en-US" dirty="0" smtClean="0"/>
              <a:t>any </a:t>
            </a:r>
            <a:r>
              <a:rPr lang="en-US" dirty="0"/>
              <a:t>deficiency should be investigated. </a:t>
            </a:r>
            <a:endParaRPr lang="en-US" dirty="0" smtClean="0"/>
          </a:p>
          <a:p>
            <a:pPr marL="800100" lvl="1" indent="-342900">
              <a:buFont typeface="Arial" panose="020B0604020202020204" pitchFamily="34" charset="0"/>
              <a:buChar char="•"/>
            </a:pPr>
            <a:r>
              <a:rPr lang="en-US" dirty="0" smtClean="0"/>
              <a:t>If </a:t>
            </a:r>
            <a:r>
              <a:rPr lang="en-US" dirty="0"/>
              <a:t>the deficiency is deemed to be an internal control weakness, a corrective action plan must also be developed and </a:t>
            </a:r>
            <a:r>
              <a:rPr lang="en-US" dirty="0" smtClean="0"/>
              <a:t>documented.</a:t>
            </a:r>
            <a:endParaRPr lang="en-US" dirty="0"/>
          </a:p>
        </p:txBody>
      </p:sp>
    </p:spTree>
    <p:custDataLst>
      <p:tags r:id="rId1"/>
    </p:custDataLst>
    <p:extLst>
      <p:ext uri="{BB962C8B-B14F-4D97-AF65-F5344CB8AC3E}">
        <p14:creationId xmlns:p14="http://schemas.microsoft.com/office/powerpoint/2010/main" val="637933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2433-BB45-4EC9-9CA2-C193DF45620A}"/>
              </a:ext>
            </a:extLst>
          </p:cNvPr>
          <p:cNvSpPr>
            <a:spLocks noGrp="1"/>
          </p:cNvSpPr>
          <p:nvPr>
            <p:ph type="title"/>
          </p:nvPr>
        </p:nvSpPr>
        <p:spPr>
          <a:xfrm>
            <a:off x="2538761" y="228600"/>
            <a:ext cx="6172200" cy="914400"/>
          </a:xfrm>
        </p:spPr>
        <p:txBody>
          <a:bodyPr/>
          <a:lstStyle/>
          <a:p>
            <a:r>
              <a:rPr lang="en-US" sz="2800" dirty="0">
                <a:solidFill>
                  <a:srgbClr val="DD6A23"/>
                </a:solidFill>
              </a:rPr>
              <a:t>Transaction Level:</a:t>
            </a:r>
            <a:r>
              <a:rPr lang="en-US" sz="2800" dirty="0">
                <a:solidFill>
                  <a:srgbClr val="FF00FF"/>
                </a:solidFill>
              </a:rPr>
              <a:t/>
            </a:r>
            <a:br>
              <a:rPr lang="en-US" sz="2800" dirty="0">
                <a:solidFill>
                  <a:srgbClr val="FF00FF"/>
                </a:solidFill>
              </a:rPr>
            </a:br>
            <a:r>
              <a:rPr lang="en-US" sz="2800" dirty="0" smtClean="0">
                <a:solidFill>
                  <a:schemeClr val="accent5">
                    <a:lumMod val="75000"/>
                  </a:schemeClr>
                </a:solidFill>
              </a:rPr>
              <a:t>Required Annual </a:t>
            </a:r>
            <a:r>
              <a:rPr lang="en-US" sz="2800" dirty="0">
                <a:solidFill>
                  <a:schemeClr val="accent5">
                    <a:lumMod val="75000"/>
                  </a:schemeClr>
                </a:solidFill>
              </a:rPr>
              <a:t>Testing (Stage 2)</a:t>
            </a:r>
          </a:p>
        </p:txBody>
      </p:sp>
      <p:sp>
        <p:nvSpPr>
          <p:cNvPr id="3" name="Content Placeholder 2">
            <a:extLst>
              <a:ext uri="{FF2B5EF4-FFF2-40B4-BE49-F238E27FC236}">
                <a16:creationId xmlns:a16="http://schemas.microsoft.com/office/drawing/2014/main" id="{7E579133-EDE9-40E2-8A90-657576F5743D}"/>
              </a:ext>
            </a:extLst>
          </p:cNvPr>
          <p:cNvSpPr>
            <a:spLocks noGrp="1"/>
          </p:cNvSpPr>
          <p:nvPr>
            <p:ph idx="1"/>
          </p:nvPr>
        </p:nvSpPr>
        <p:spPr>
          <a:xfrm>
            <a:off x="457200" y="1219200"/>
            <a:ext cx="8229600" cy="5257800"/>
          </a:xfrm>
        </p:spPr>
        <p:txBody>
          <a:bodyPr/>
          <a:lstStyle/>
          <a:p>
            <a:pPr marL="457200" indent="-457200">
              <a:buFont typeface="Arial" panose="020B0604020202020204" pitchFamily="34" charset="0"/>
              <a:buChar char="•"/>
            </a:pPr>
            <a:r>
              <a:rPr lang="en-US" sz="2400" dirty="0" smtClean="0"/>
              <a:t>Agencies must monitor</a:t>
            </a:r>
            <a:r>
              <a:rPr lang="en-US" sz="2400" dirty="0"/>
              <a:t>, update and retest the </a:t>
            </a:r>
            <a:r>
              <a:rPr lang="en-US" sz="2400" dirty="0" smtClean="0"/>
              <a:t>Transaction-Level </a:t>
            </a:r>
            <a:r>
              <a:rPr lang="en-US" sz="2400" dirty="0"/>
              <a:t>controls </a:t>
            </a:r>
            <a:r>
              <a:rPr lang="en-US" sz="2400" b="1" u="sng" dirty="0">
                <a:solidFill>
                  <a:srgbClr val="FF0000"/>
                </a:solidFill>
              </a:rPr>
              <a:t>annually</a:t>
            </a:r>
          </a:p>
          <a:p>
            <a:pPr marL="457200" indent="-457200">
              <a:buFont typeface="Arial" panose="020B0604020202020204" pitchFamily="34" charset="0"/>
              <a:buChar char="•"/>
            </a:pPr>
            <a:r>
              <a:rPr lang="en-US" sz="2400" dirty="0"/>
              <a:t>Determine if any organizational </a:t>
            </a:r>
            <a:r>
              <a:rPr lang="en-US" sz="2400" dirty="0" smtClean="0"/>
              <a:t>OR functional changes </a:t>
            </a:r>
            <a:r>
              <a:rPr lang="en-US" sz="2400" dirty="0"/>
              <a:t>require a re-evaluation of the fiscal processes determined to be significant </a:t>
            </a:r>
          </a:p>
          <a:p>
            <a:pPr marL="457200" indent="-457200">
              <a:buFont typeface="Arial" panose="020B0604020202020204" pitchFamily="34" charset="0"/>
              <a:buChar char="•"/>
            </a:pPr>
            <a:r>
              <a:rPr lang="en-US" sz="2400" dirty="0"/>
              <a:t>For significant fiscal processes that have not changed since the prior year, </a:t>
            </a:r>
            <a:r>
              <a:rPr lang="en-US" sz="2400" u="sng" dirty="0"/>
              <a:t>retest</a:t>
            </a:r>
            <a:r>
              <a:rPr lang="en-US" sz="2400" dirty="0"/>
              <a:t> the key controls to ensure that they are still working </a:t>
            </a:r>
          </a:p>
          <a:p>
            <a:pPr marL="457200" indent="-457200">
              <a:buFont typeface="Arial" panose="020B0604020202020204" pitchFamily="34" charset="0"/>
              <a:buChar char="•"/>
            </a:pPr>
            <a:r>
              <a:rPr lang="en-US" sz="2400" dirty="0"/>
              <a:t>Processes that were improved as the result of CAP, should be tested to ensure the new or enhanced controls have addressed the internal control weakness </a:t>
            </a:r>
          </a:p>
        </p:txBody>
      </p:sp>
      <p:sp>
        <p:nvSpPr>
          <p:cNvPr id="6" name="Slide Number Placeholder 5">
            <a:extLst>
              <a:ext uri="{FF2B5EF4-FFF2-40B4-BE49-F238E27FC236}">
                <a16:creationId xmlns:a16="http://schemas.microsoft.com/office/drawing/2014/main" id="{4B009C0A-BB4D-42D3-91E4-9C2A52F1ED24}"/>
              </a:ext>
            </a:extLst>
          </p:cNvPr>
          <p:cNvSpPr>
            <a:spLocks noGrp="1"/>
          </p:cNvSpPr>
          <p:nvPr>
            <p:ph type="sldNum" sz="quarter" idx="12"/>
          </p:nvPr>
        </p:nvSpPr>
        <p:spPr/>
        <p:txBody>
          <a:bodyPr/>
          <a:lstStyle/>
          <a:p>
            <a:fld id="{B2FD608B-9CFD-472F-B2D4-D232788670D5}" type="slidenum">
              <a:rPr lang="en-US" altLang="en-US" smtClean="0"/>
              <a:pPr/>
              <a:t>52</a:t>
            </a:fld>
            <a:endParaRPr lang="en-US" altLang="en-US" dirty="0"/>
          </a:p>
        </p:txBody>
      </p:sp>
    </p:spTree>
    <p:custDataLst>
      <p:tags r:id="rId1"/>
    </p:custDataLst>
    <p:extLst>
      <p:ext uri="{BB962C8B-B14F-4D97-AF65-F5344CB8AC3E}">
        <p14:creationId xmlns:p14="http://schemas.microsoft.com/office/powerpoint/2010/main" val="164228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1723"/>
            <a:ext cx="8077200" cy="914400"/>
          </a:xfrm>
        </p:spPr>
        <p:txBody>
          <a:bodyPr/>
          <a:lstStyle/>
          <a:p>
            <a:r>
              <a:rPr lang="en-US" sz="3000" dirty="0" smtClean="0">
                <a:solidFill>
                  <a:srgbClr val="FF0000"/>
                </a:solidFill>
              </a:rPr>
              <a:t>Quarterly Corrective Action Plan:</a:t>
            </a:r>
            <a:r>
              <a:rPr lang="en-US" sz="3000" dirty="0">
                <a:solidFill>
                  <a:srgbClr val="FF00FF"/>
                </a:solidFill>
              </a:rPr>
              <a:t/>
            </a:r>
            <a:br>
              <a:rPr lang="en-US" sz="3000" dirty="0">
                <a:solidFill>
                  <a:srgbClr val="FF00FF"/>
                </a:solidFill>
              </a:rPr>
            </a:br>
            <a:r>
              <a:rPr lang="en-US" sz="3000" dirty="0" smtClean="0">
                <a:solidFill>
                  <a:schemeClr val="accent5">
                    <a:lumMod val="75000"/>
                  </a:schemeClr>
                </a:solidFill>
              </a:rPr>
              <a:t> </a:t>
            </a:r>
            <a:r>
              <a:rPr lang="en-US" sz="3000" dirty="0"/>
              <a:t>(Stage </a:t>
            </a:r>
            <a:r>
              <a:rPr lang="en-US" sz="3000" dirty="0" smtClean="0"/>
              <a:t>3)</a:t>
            </a:r>
            <a:endParaRPr lang="en-US" sz="3000"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219200"/>
            <a:ext cx="2209800" cy="4495800"/>
          </a:xfrm>
        </p:spPr>
      </p:pic>
      <p:sp>
        <p:nvSpPr>
          <p:cNvPr id="6" name="Slide Number Placeholder 5"/>
          <p:cNvSpPr>
            <a:spLocks noGrp="1"/>
          </p:cNvSpPr>
          <p:nvPr>
            <p:ph type="sldNum" sz="quarter" idx="12"/>
          </p:nvPr>
        </p:nvSpPr>
        <p:spPr/>
        <p:txBody>
          <a:bodyPr/>
          <a:lstStyle/>
          <a:p>
            <a:fld id="{B2FD608B-9CFD-472F-B2D4-D232788670D5}" type="slidenum">
              <a:rPr lang="en-US" altLang="en-US" smtClean="0"/>
              <a:pPr/>
              <a:t>53</a:t>
            </a:fld>
            <a:endParaRPr lang="en-US" altLang="en-US" dirty="0"/>
          </a:p>
        </p:txBody>
      </p:sp>
      <p:sp>
        <p:nvSpPr>
          <p:cNvPr id="9" name="Rectangle 8"/>
          <p:cNvSpPr/>
          <p:nvPr/>
        </p:nvSpPr>
        <p:spPr>
          <a:xfrm>
            <a:off x="2286000" y="1371600"/>
            <a:ext cx="6705600" cy="5189113"/>
          </a:xfrm>
          <a:prstGeom prst="rect">
            <a:avLst/>
          </a:prstGeom>
        </p:spPr>
        <p:txBody>
          <a:bodyPr wrap="square">
            <a:spAutoFit/>
          </a:bodyPr>
          <a:lstStyle/>
          <a:p>
            <a:pPr algn="just" eaLnBrk="1" hangingPunct="1">
              <a:lnSpc>
                <a:spcPct val="80000"/>
              </a:lnSpc>
              <a:buFont typeface="Wingdings" panose="05000000000000000000" pitchFamily="2" charset="2"/>
              <a:buNone/>
            </a:pPr>
            <a:r>
              <a:rPr lang="en-US" altLang="en-US" dirty="0" smtClean="0"/>
              <a:t>Significant weaknesses in internal control that are identified through either the Agency-Level or Transaction-level assessments must be documented and a corrective action plan developed.  </a:t>
            </a:r>
          </a:p>
          <a:p>
            <a:pPr algn="just" eaLnBrk="1" hangingPunct="1">
              <a:lnSpc>
                <a:spcPct val="80000"/>
              </a:lnSpc>
              <a:buFont typeface="Wingdings" panose="05000000000000000000" pitchFamily="2" charset="2"/>
              <a:buNone/>
            </a:pPr>
            <a:endParaRPr lang="en-US" altLang="en-US" dirty="0" smtClean="0"/>
          </a:p>
          <a:p>
            <a:pPr algn="just" eaLnBrk="1" hangingPunct="1">
              <a:lnSpc>
                <a:spcPct val="80000"/>
              </a:lnSpc>
              <a:buFont typeface="Wingdings" panose="05000000000000000000" pitchFamily="2" charset="2"/>
              <a:buNone/>
            </a:pPr>
            <a:r>
              <a:rPr lang="en-US" altLang="en-US" dirty="0" smtClean="0"/>
              <a:t>A corrective action plan must include at a minimum the following elements:</a:t>
            </a:r>
          </a:p>
          <a:p>
            <a:pPr algn="just" eaLnBrk="1" hangingPunct="1">
              <a:lnSpc>
                <a:spcPct val="80000"/>
              </a:lnSpc>
              <a:buFont typeface="Wingdings" panose="05000000000000000000" pitchFamily="2" charset="2"/>
              <a:buNone/>
            </a:pPr>
            <a:endParaRPr lang="en-US" altLang="en-US" dirty="0" smtClean="0"/>
          </a:p>
          <a:p>
            <a:pPr marL="285750" indent="-285750" algn="just" eaLnBrk="1" hangingPunct="1">
              <a:lnSpc>
                <a:spcPct val="80000"/>
              </a:lnSpc>
              <a:buFont typeface="Arial" panose="020B0604020202020204" pitchFamily="34" charset="0"/>
              <a:buChar char="•"/>
            </a:pPr>
            <a:r>
              <a:rPr lang="en-US" altLang="en-US" dirty="0" smtClean="0"/>
              <a:t>Summary description of the deficiency in internal control.</a:t>
            </a:r>
          </a:p>
          <a:p>
            <a:pPr marL="285750" indent="-285750" algn="just" eaLnBrk="1" hangingPunct="1">
              <a:lnSpc>
                <a:spcPct val="80000"/>
              </a:lnSpc>
              <a:buFont typeface="Arial" panose="020B0604020202020204" pitchFamily="34" charset="0"/>
              <a:buChar char="•"/>
            </a:pPr>
            <a:endParaRPr lang="en-US" altLang="en-US" dirty="0" smtClean="0"/>
          </a:p>
          <a:p>
            <a:pPr marL="285750" indent="-285750" algn="just" eaLnBrk="1" hangingPunct="1">
              <a:lnSpc>
                <a:spcPct val="80000"/>
              </a:lnSpc>
              <a:buFont typeface="Arial" panose="020B0604020202020204" pitchFamily="34" charset="0"/>
              <a:buChar char="•"/>
            </a:pPr>
            <a:r>
              <a:rPr lang="en-US" altLang="en-US" dirty="0" smtClean="0"/>
              <a:t>When the deficiency was identified.</a:t>
            </a:r>
          </a:p>
          <a:p>
            <a:pPr marL="285750" indent="-285750" algn="just" eaLnBrk="1" hangingPunct="1">
              <a:lnSpc>
                <a:spcPct val="80000"/>
              </a:lnSpc>
              <a:buFont typeface="Arial" panose="020B0604020202020204" pitchFamily="34" charset="0"/>
              <a:buChar char="•"/>
            </a:pPr>
            <a:endParaRPr lang="en-US" altLang="en-US" dirty="0" smtClean="0"/>
          </a:p>
          <a:p>
            <a:pPr marL="285750" indent="-285750" algn="just" eaLnBrk="1" hangingPunct="1">
              <a:lnSpc>
                <a:spcPct val="80000"/>
              </a:lnSpc>
              <a:buFont typeface="Arial" panose="020B0604020202020204" pitchFamily="34" charset="0"/>
              <a:buChar char="•"/>
            </a:pPr>
            <a:r>
              <a:rPr lang="en-US" altLang="en-US" dirty="0" smtClean="0"/>
              <a:t>A target date for the completion of corrective action.  The date of completion should be within the next fiscal year following the date of the assessment.</a:t>
            </a:r>
          </a:p>
          <a:p>
            <a:pPr marL="285750" indent="-285750" algn="just" eaLnBrk="1" hangingPunct="1">
              <a:lnSpc>
                <a:spcPct val="80000"/>
              </a:lnSpc>
              <a:buFont typeface="Arial" panose="020B0604020202020204" pitchFamily="34" charset="0"/>
              <a:buChar char="•"/>
            </a:pPr>
            <a:endParaRPr lang="en-US" altLang="en-US" dirty="0"/>
          </a:p>
          <a:p>
            <a:pPr marL="285750" indent="-285750" algn="just" eaLnBrk="1" hangingPunct="1">
              <a:lnSpc>
                <a:spcPct val="80000"/>
              </a:lnSpc>
              <a:buFont typeface="Arial" panose="020B0604020202020204" pitchFamily="34" charset="0"/>
              <a:buChar char="•"/>
            </a:pPr>
            <a:r>
              <a:rPr lang="en-US" altLang="en-US" dirty="0"/>
              <a:t>Agency personnel responsible for monitoring progress.  </a:t>
            </a:r>
          </a:p>
          <a:p>
            <a:pPr marL="285750" indent="-285750" algn="just" eaLnBrk="1" hangingPunct="1">
              <a:lnSpc>
                <a:spcPct val="80000"/>
              </a:lnSpc>
              <a:buFont typeface="Arial" panose="020B0604020202020204" pitchFamily="34" charset="0"/>
              <a:buChar char="•"/>
            </a:pPr>
            <a:endParaRPr lang="en-US" altLang="en-US" dirty="0"/>
          </a:p>
          <a:p>
            <a:pPr marL="285750" indent="-285750" algn="just" eaLnBrk="1" hangingPunct="1">
              <a:lnSpc>
                <a:spcPct val="80000"/>
              </a:lnSpc>
              <a:buFont typeface="Arial" panose="020B0604020202020204" pitchFamily="34" charset="0"/>
              <a:buChar char="•"/>
            </a:pPr>
            <a:r>
              <a:rPr lang="en-US" altLang="en-US" dirty="0"/>
              <a:t>Indicators or statistics used to gauge resolution progress.</a:t>
            </a:r>
          </a:p>
          <a:p>
            <a:pPr marL="285750" indent="-285750" algn="just" eaLnBrk="1" hangingPunct="1">
              <a:lnSpc>
                <a:spcPct val="80000"/>
              </a:lnSpc>
              <a:buFont typeface="Arial" panose="020B0604020202020204" pitchFamily="34" charset="0"/>
              <a:buChar char="•"/>
            </a:pPr>
            <a:endParaRPr lang="en-US" altLang="en-US" dirty="0"/>
          </a:p>
          <a:p>
            <a:pPr marL="285750" indent="-285750" algn="just" eaLnBrk="1" hangingPunct="1">
              <a:lnSpc>
                <a:spcPct val="80000"/>
              </a:lnSpc>
              <a:buFont typeface="Arial" panose="020B0604020202020204" pitchFamily="34" charset="0"/>
              <a:buChar char="•"/>
            </a:pPr>
            <a:r>
              <a:rPr lang="en-US" altLang="en-US" dirty="0" smtClean="0"/>
              <a:t>A quantifiable target or qualitative characteristic that will indicate that the deficiency in internal control has been corrected.</a:t>
            </a:r>
            <a:endParaRPr lang="en-US" altLang="en-US" dirty="0"/>
          </a:p>
        </p:txBody>
      </p:sp>
    </p:spTree>
    <p:custDataLst>
      <p:tags r:id="rId1"/>
    </p:custDataLst>
    <p:extLst>
      <p:ext uri="{BB962C8B-B14F-4D97-AF65-F5344CB8AC3E}">
        <p14:creationId xmlns:p14="http://schemas.microsoft.com/office/powerpoint/2010/main" val="27868902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6172200" cy="914400"/>
          </a:xfrm>
        </p:spPr>
        <p:txBody>
          <a:bodyPr/>
          <a:lstStyle/>
          <a:p>
            <a:r>
              <a:rPr lang="en-US" sz="3000" dirty="0"/>
              <a:t>ARMICS Documentation</a:t>
            </a:r>
          </a:p>
        </p:txBody>
      </p:sp>
      <p:sp>
        <p:nvSpPr>
          <p:cNvPr id="3" name="Content Placeholder 2"/>
          <p:cNvSpPr>
            <a:spLocks noGrp="1"/>
          </p:cNvSpPr>
          <p:nvPr>
            <p:ph idx="1"/>
          </p:nvPr>
        </p:nvSpPr>
        <p:spPr/>
        <p:txBody>
          <a:bodyPr/>
          <a:lstStyle/>
          <a:p>
            <a:pPr algn="ctr"/>
            <a:endParaRPr lang="en-US" sz="1400" dirty="0"/>
          </a:p>
          <a:p>
            <a:pPr indent="0" algn="just"/>
            <a:r>
              <a:rPr lang="en-US" dirty="0"/>
              <a:t>Formal documentation of the ARMICS assessment process, tests performed, AND results of the assessment </a:t>
            </a:r>
            <a:r>
              <a:rPr lang="en-US" u="sng" dirty="0"/>
              <a:t>MUST</a:t>
            </a:r>
            <a:r>
              <a:rPr lang="en-US" dirty="0"/>
              <a:t> be maintained at the agency, and made available for review by the Department of Accounts and other appropriate parties. </a:t>
            </a:r>
          </a:p>
          <a:p>
            <a:pPr algn="ctr"/>
            <a:endParaRPr lang="en-US" dirty="0"/>
          </a:p>
          <a:p>
            <a:pPr algn="ctr"/>
            <a:r>
              <a:rPr lang="en-US" sz="1800" dirty="0"/>
              <a:t>(Electronic Files or Hard-Copy documentation is acceptable)</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54</a:t>
            </a:fld>
            <a:endParaRPr lang="en-US" altLang="en-US" dirty="0"/>
          </a:p>
        </p:txBody>
      </p:sp>
    </p:spTree>
    <p:custDataLst>
      <p:tags r:id="rId1"/>
    </p:custDataLst>
    <p:extLst>
      <p:ext uri="{BB962C8B-B14F-4D97-AF65-F5344CB8AC3E}">
        <p14:creationId xmlns:p14="http://schemas.microsoft.com/office/powerpoint/2010/main" val="527492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5867400" cy="914400"/>
          </a:xfrm>
        </p:spPr>
        <p:txBody>
          <a:bodyPr/>
          <a:lstStyle/>
          <a:p>
            <a:r>
              <a:rPr lang="en-US" sz="2800" dirty="0"/>
              <a:t>ARMICS </a:t>
            </a:r>
            <a:r>
              <a:rPr lang="en-US" sz="2800" dirty="0" smtClean="0"/>
              <a:t>Certification and Required Attachments</a:t>
            </a:r>
            <a:endParaRPr lang="en-US" sz="2800" dirty="0"/>
          </a:p>
        </p:txBody>
      </p:sp>
      <p:sp>
        <p:nvSpPr>
          <p:cNvPr id="3" name="Content Placeholder 2"/>
          <p:cNvSpPr>
            <a:spLocks noGrp="1"/>
          </p:cNvSpPr>
          <p:nvPr>
            <p:ph idx="1"/>
          </p:nvPr>
        </p:nvSpPr>
        <p:spPr>
          <a:xfrm>
            <a:off x="457200" y="1371601"/>
            <a:ext cx="8229600" cy="5257799"/>
          </a:xfrm>
        </p:spPr>
        <p:txBody>
          <a:bodyPr/>
          <a:lstStyle/>
          <a:p>
            <a:pPr marL="457200" indent="-457200">
              <a:spcAft>
                <a:spcPts val="1200"/>
              </a:spcAft>
              <a:buFont typeface="Arial" panose="020B0604020202020204" pitchFamily="34" charset="0"/>
              <a:buChar char="•"/>
            </a:pPr>
            <a:r>
              <a:rPr lang="en-US" sz="2800" dirty="0"/>
              <a:t>ARMICS annual certification must be submitted to the Department of Accounts by </a:t>
            </a:r>
            <a:r>
              <a:rPr lang="en-US" sz="2800" u="sng" dirty="0"/>
              <a:t>September 30th</a:t>
            </a:r>
            <a:r>
              <a:rPr lang="en-US" sz="2800" dirty="0"/>
              <a:t> of each year based on the agency’s June 30 status of ARMICS compliance</a:t>
            </a:r>
          </a:p>
          <a:p>
            <a:pPr marL="457200" indent="-457200">
              <a:spcAft>
                <a:spcPts val="1200"/>
              </a:spcAft>
              <a:buFont typeface="Arial" panose="020B0604020202020204" pitchFamily="34" charset="0"/>
              <a:buChar char="•"/>
            </a:pPr>
            <a:r>
              <a:rPr lang="en-US" sz="2800" dirty="0" smtClean="0"/>
              <a:t>Agencies </a:t>
            </a:r>
            <a:r>
              <a:rPr lang="en-US" sz="2800" dirty="0"/>
              <a:t>may not certify compliance unless they have performed </a:t>
            </a:r>
            <a:r>
              <a:rPr lang="en-US" sz="2800" dirty="0" smtClean="0"/>
              <a:t>ARMICS in accordance with standards </a:t>
            </a:r>
            <a:endParaRPr lang="en-US" sz="2800" dirty="0"/>
          </a:p>
          <a:p>
            <a:pPr marL="457200" indent="-457200">
              <a:spcAft>
                <a:spcPts val="1200"/>
              </a:spcAft>
              <a:buFont typeface="Arial" panose="020B0604020202020204" pitchFamily="34" charset="0"/>
              <a:buChar char="•"/>
            </a:pPr>
            <a:r>
              <a:rPr lang="en-US" sz="2800" dirty="0" smtClean="0"/>
              <a:t>Annual </a:t>
            </a:r>
            <a:r>
              <a:rPr lang="en-US" sz="2800" dirty="0"/>
              <a:t>Certification Statements </a:t>
            </a:r>
            <a:r>
              <a:rPr lang="en-US" sz="2800" dirty="0" smtClean="0"/>
              <a:t>are </a:t>
            </a:r>
            <a:r>
              <a:rPr lang="en-US" sz="2800" dirty="0"/>
              <a:t>included as exhibits in CAPP Topic </a:t>
            </a:r>
            <a:r>
              <a:rPr lang="en-US" sz="2800" dirty="0" smtClean="0"/>
              <a:t>10305 </a:t>
            </a:r>
          </a:p>
          <a:p>
            <a:pPr marL="457200" indent="-457200">
              <a:spcAft>
                <a:spcPts val="1200"/>
              </a:spcAft>
              <a:buFont typeface="Arial" panose="020B0604020202020204" pitchFamily="34" charset="0"/>
              <a:buChar char="•"/>
            </a:pPr>
            <a:r>
              <a:rPr lang="en-US" sz="2800" dirty="0" smtClean="0"/>
              <a:t>Submission of other documents, as required</a:t>
            </a:r>
            <a:endParaRPr lang="en-US" sz="2800"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55</a:t>
            </a:fld>
            <a:endParaRPr lang="en-US" altLang="en-US" dirty="0"/>
          </a:p>
        </p:txBody>
      </p:sp>
    </p:spTree>
    <p:custDataLst>
      <p:tags r:id="rId1"/>
    </p:custDataLst>
    <p:extLst>
      <p:ext uri="{BB962C8B-B14F-4D97-AF65-F5344CB8AC3E}">
        <p14:creationId xmlns:p14="http://schemas.microsoft.com/office/powerpoint/2010/main" val="1715162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ARMICS Information</a:t>
            </a:r>
          </a:p>
        </p:txBody>
      </p:sp>
      <p:sp>
        <p:nvSpPr>
          <p:cNvPr id="3" name="Content Placeholder 2"/>
          <p:cNvSpPr>
            <a:spLocks noGrp="1"/>
          </p:cNvSpPr>
          <p:nvPr>
            <p:ph idx="1"/>
          </p:nvPr>
        </p:nvSpPr>
        <p:spPr>
          <a:xfrm>
            <a:off x="381000" y="1600200"/>
            <a:ext cx="8305800" cy="4495800"/>
          </a:xfrm>
        </p:spPr>
        <p:txBody>
          <a:bodyPr/>
          <a:lstStyle/>
          <a:p>
            <a:pPr algn="ctr"/>
            <a:r>
              <a:rPr lang="en-US" dirty="0">
                <a:solidFill>
                  <a:srgbClr val="FF00FF"/>
                </a:solidFill>
              </a:rPr>
              <a:t>	</a:t>
            </a:r>
            <a:r>
              <a:rPr lang="en-US" dirty="0"/>
              <a:t>Located on the DOA website</a:t>
            </a:r>
          </a:p>
          <a:p>
            <a:pPr algn="ctr"/>
            <a:r>
              <a:rPr lang="en-US" dirty="0"/>
              <a:t>ARMICS Standards:</a:t>
            </a:r>
          </a:p>
          <a:p>
            <a:pPr algn="ctr"/>
            <a:r>
              <a:rPr lang="en-US" dirty="0">
                <a:hlinkClick r:id="rId4"/>
              </a:rPr>
              <a:t>Agency Risk Management and Internal Control Standards</a:t>
            </a:r>
            <a:endParaRPr lang="en-US" dirty="0"/>
          </a:p>
          <a:p>
            <a:pPr algn="ctr"/>
            <a:endParaRPr lang="en-US" dirty="0"/>
          </a:p>
          <a:p>
            <a:pPr algn="ctr"/>
            <a:r>
              <a:rPr lang="en-US" dirty="0"/>
              <a:t>CAPP Manual Topic 10305 (Internal Control):</a:t>
            </a:r>
          </a:p>
          <a:p>
            <a:pPr algn="ctr"/>
            <a:r>
              <a:rPr lang="en-US" dirty="0">
                <a:hlinkClick r:id="rId5"/>
              </a:rPr>
              <a:t>CAPP_Topics_Cardinal/10305.pdf</a:t>
            </a:r>
            <a:endParaRPr lang="en-US" dirty="0"/>
          </a:p>
          <a:p>
            <a:endParaRPr lang="en-US"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56</a:t>
            </a:fld>
            <a:endParaRPr lang="en-US" altLang="en-US" dirty="0"/>
          </a:p>
        </p:txBody>
      </p:sp>
    </p:spTree>
    <p:custDataLst>
      <p:tags r:id="rId1"/>
    </p:custDataLst>
    <p:extLst>
      <p:ext uri="{BB962C8B-B14F-4D97-AF65-F5344CB8AC3E}">
        <p14:creationId xmlns:p14="http://schemas.microsoft.com/office/powerpoint/2010/main" val="4166763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ARMICS ONLINE TOOLS</a:t>
            </a:r>
          </a:p>
        </p:txBody>
      </p:sp>
      <p:sp>
        <p:nvSpPr>
          <p:cNvPr id="3" name="Content Placeholder 2"/>
          <p:cNvSpPr>
            <a:spLocks noGrp="1"/>
          </p:cNvSpPr>
          <p:nvPr>
            <p:ph idx="1"/>
          </p:nvPr>
        </p:nvSpPr>
        <p:spPr>
          <a:xfrm>
            <a:off x="457200" y="1295400"/>
            <a:ext cx="8229600" cy="5105400"/>
          </a:xfrm>
        </p:spPr>
        <p:txBody>
          <a:bodyPr/>
          <a:lstStyle/>
          <a:p>
            <a:pPr marL="0" indent="0" algn="ctr"/>
            <a:r>
              <a:rPr lang="en-US" dirty="0"/>
              <a:t>Located on DOA’s Website</a:t>
            </a:r>
          </a:p>
          <a:p>
            <a:pPr marL="0" indent="0" algn="ctr"/>
            <a:endParaRPr lang="en-US" sz="1800" dirty="0"/>
          </a:p>
          <a:p>
            <a:pPr marL="457200" indent="-457200">
              <a:buFont typeface="Arial" panose="020B0604020202020204" pitchFamily="34" charset="0"/>
              <a:buChar char="•"/>
            </a:pPr>
            <a:r>
              <a:rPr lang="en-US" dirty="0">
                <a:solidFill>
                  <a:srgbClr val="00B050"/>
                </a:solidFill>
              </a:rPr>
              <a:t>ARMICS Review Checklist </a:t>
            </a:r>
            <a:r>
              <a:rPr lang="en-US" sz="2000" dirty="0">
                <a:solidFill>
                  <a:srgbClr val="00B050"/>
                </a:solidFill>
              </a:rPr>
              <a:t>(Checklist of areas to consider while performing the Annual ARMICS assessment)</a:t>
            </a:r>
          </a:p>
          <a:p>
            <a:pPr marL="457200" indent="-457200">
              <a:buFont typeface="Arial" panose="020B0604020202020204" pitchFamily="34" charset="0"/>
              <a:buChar char="•"/>
            </a:pPr>
            <a:endParaRPr lang="en-US" sz="1400" dirty="0">
              <a:solidFill>
                <a:srgbClr val="00B050"/>
              </a:solidFill>
            </a:endParaRPr>
          </a:p>
          <a:p>
            <a:pPr marL="457200" indent="-457200">
              <a:buFont typeface="Arial" panose="020B0604020202020204" pitchFamily="34" charset="0"/>
              <a:buChar char="•"/>
            </a:pPr>
            <a:r>
              <a:rPr lang="en-US" dirty="0">
                <a:solidFill>
                  <a:srgbClr val="00B050"/>
                </a:solidFill>
              </a:rPr>
              <a:t>ARMICS Questionnaires </a:t>
            </a:r>
            <a:r>
              <a:rPr lang="en-US" sz="2000" dirty="0">
                <a:solidFill>
                  <a:srgbClr val="00B050"/>
                </a:solidFill>
              </a:rPr>
              <a:t>(Surveys to gain insight and feedback from agency staff)</a:t>
            </a:r>
          </a:p>
          <a:p>
            <a:pPr marL="0" indent="0"/>
            <a:endParaRPr lang="en-US" sz="1400" dirty="0">
              <a:solidFill>
                <a:srgbClr val="00B050"/>
              </a:solidFill>
            </a:endParaRPr>
          </a:p>
          <a:p>
            <a:pPr marL="457200" indent="-457200">
              <a:buFont typeface="Arial" panose="020B0604020202020204" pitchFamily="34" charset="0"/>
              <a:buChar char="•"/>
            </a:pPr>
            <a:r>
              <a:rPr lang="en-US" dirty="0">
                <a:solidFill>
                  <a:srgbClr val="00B050"/>
                </a:solidFill>
              </a:rPr>
              <a:t>ARMICS FAQS </a:t>
            </a:r>
            <a:r>
              <a:rPr lang="en-US" sz="2000" dirty="0">
                <a:solidFill>
                  <a:srgbClr val="00B050"/>
                </a:solidFill>
              </a:rPr>
              <a:t>(Quick answers to typical agency questions)</a:t>
            </a:r>
          </a:p>
          <a:p>
            <a:pPr marL="457200" indent="-457200">
              <a:buFont typeface="Arial" panose="020B0604020202020204" pitchFamily="34" charset="0"/>
              <a:buChar char="•"/>
            </a:pPr>
            <a:endParaRPr lang="en-US" sz="2000" dirty="0">
              <a:solidFill>
                <a:srgbClr val="00B050"/>
              </a:solidFill>
            </a:endParaRPr>
          </a:p>
          <a:p>
            <a:pPr marL="0" indent="0"/>
            <a:endParaRPr lang="en-US" dirty="0"/>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57</a:t>
            </a:fld>
            <a:endParaRPr lang="en-US" altLang="en-US" dirty="0"/>
          </a:p>
        </p:txBody>
      </p:sp>
    </p:spTree>
    <p:custDataLst>
      <p:tags r:id="rId1"/>
    </p:custDataLst>
    <p:extLst>
      <p:ext uri="{BB962C8B-B14F-4D97-AF65-F5344CB8AC3E}">
        <p14:creationId xmlns:p14="http://schemas.microsoft.com/office/powerpoint/2010/main" val="38036580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781800" cy="914400"/>
          </a:xfrm>
        </p:spPr>
        <p:txBody>
          <a:bodyPr/>
          <a:lstStyle/>
          <a:p>
            <a:r>
              <a:rPr lang="en-US" sz="2800" dirty="0"/>
              <a:t>ACFE:  2018 “Report to the Nations”</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58</a:t>
            </a:fld>
            <a:endParaRPr lang="en-US" altLang="en-US" dirty="0"/>
          </a:p>
        </p:txBody>
      </p:sp>
      <p:sp>
        <p:nvSpPr>
          <p:cNvPr id="11" name="TextBox 10"/>
          <p:cNvSpPr txBox="1"/>
          <p:nvPr/>
        </p:nvSpPr>
        <p:spPr>
          <a:xfrm>
            <a:off x="1143000" y="5715000"/>
            <a:ext cx="8001000" cy="369332"/>
          </a:xfrm>
          <a:prstGeom prst="rect">
            <a:avLst/>
          </a:prstGeom>
          <a:noFill/>
        </p:spPr>
        <p:txBody>
          <a:bodyPr wrap="square" rtlCol="0">
            <a:spAutoFit/>
          </a:bodyPr>
          <a:lstStyle/>
          <a:p>
            <a:r>
              <a:rPr lang="en-US" sz="1000" dirty="0"/>
              <a:t>2018 </a:t>
            </a:r>
            <a:r>
              <a:rPr lang="en-US" sz="1000" i="1" dirty="0"/>
              <a:t>Report to the Nations</a:t>
            </a:r>
            <a:r>
              <a:rPr lang="en-US" sz="1000" dirty="0"/>
              <a:t>. Copyright 2018 by the Association of Certified Fraud Examiners, Inc</a:t>
            </a:r>
            <a:r>
              <a:rPr lang="en-US" dirty="0"/>
              <a:t>.</a:t>
            </a:r>
            <a:endParaRPr lang="en-US" sz="1200" dirty="0"/>
          </a:p>
        </p:txBody>
      </p:sp>
      <p:pic>
        <p:nvPicPr>
          <p:cNvPr id="13" name="Content Placeholder 12"/>
          <p:cNvPicPr>
            <a:picLocks noGrp="1" noChangeAspect="1"/>
          </p:cNvPicPr>
          <p:nvPr>
            <p:ph idx="1"/>
          </p:nvPr>
        </p:nvPicPr>
        <p:blipFill>
          <a:blip r:embed="rId4"/>
          <a:stretch>
            <a:fillRect/>
          </a:stretch>
        </p:blipFill>
        <p:spPr>
          <a:xfrm>
            <a:off x="1295400" y="1905000"/>
            <a:ext cx="6398406" cy="246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0987958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781800" cy="914400"/>
          </a:xfrm>
        </p:spPr>
        <p:txBody>
          <a:bodyPr/>
          <a:lstStyle/>
          <a:p>
            <a:r>
              <a:rPr lang="en-US" sz="2800" dirty="0">
                <a:solidFill>
                  <a:srgbClr val="FF0000"/>
                </a:solidFill>
              </a:rPr>
              <a:t>What Role will Your Agency Play?</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59</a:t>
            </a:fld>
            <a:endParaRPr lang="en-US" altLang="en-US" dirty="0"/>
          </a:p>
        </p:txBody>
      </p:sp>
      <p:pic>
        <p:nvPicPr>
          <p:cNvPr id="10" name="Content Placeholder 9">
            <a:extLst>
              <a:ext uri="{FF2B5EF4-FFF2-40B4-BE49-F238E27FC236}">
                <a16:creationId xmlns:a16="http://schemas.microsoft.com/office/drawing/2014/main" id="{D64A3752-50BE-4BC6-BED2-BB8A72ED29F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28843" y="1600200"/>
            <a:ext cx="1752600" cy="1752600"/>
          </a:xfrm>
          <a:prstGeom prst="rect">
            <a:avLst/>
          </a:prstGeom>
        </p:spPr>
      </p:pic>
      <p:sp>
        <p:nvSpPr>
          <p:cNvPr id="9" name="TextBox 8">
            <a:extLst>
              <a:ext uri="{FF2B5EF4-FFF2-40B4-BE49-F238E27FC236}">
                <a16:creationId xmlns:a16="http://schemas.microsoft.com/office/drawing/2014/main" id="{ABA534B9-9C0C-451C-ADA6-0522F6093303}"/>
              </a:ext>
            </a:extLst>
          </p:cNvPr>
          <p:cNvSpPr txBox="1"/>
          <p:nvPr/>
        </p:nvSpPr>
        <p:spPr>
          <a:xfrm>
            <a:off x="1447800" y="4267200"/>
            <a:ext cx="6934200" cy="1323439"/>
          </a:xfrm>
          <a:prstGeom prst="rect">
            <a:avLst/>
          </a:prstGeom>
          <a:noFill/>
        </p:spPr>
        <p:txBody>
          <a:bodyPr wrap="square" rtlCol="0">
            <a:spAutoFit/>
          </a:bodyPr>
          <a:lstStyle/>
          <a:p>
            <a:pPr algn="ctr"/>
            <a:r>
              <a:rPr lang="en-US" sz="4000" dirty="0"/>
              <a:t>Best Managed State in the Nation</a:t>
            </a:r>
          </a:p>
        </p:txBody>
      </p:sp>
    </p:spTree>
    <p:custDataLst>
      <p:tags r:id="rId1"/>
    </p:custDataLst>
    <p:extLst>
      <p:ext uri="{BB962C8B-B14F-4D97-AF65-F5344CB8AC3E}">
        <p14:creationId xmlns:p14="http://schemas.microsoft.com/office/powerpoint/2010/main" val="395188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AF6747-458F-4DFC-A77C-C010E76848A5}" type="slidenum">
              <a:rPr lang="en-US" altLang="en-US"/>
              <a:pPr/>
              <a:t>6</a:t>
            </a:fld>
            <a:endParaRPr lang="en-US" altLang="en-US" dirty="0"/>
          </a:p>
        </p:txBody>
      </p:sp>
      <p:sp>
        <p:nvSpPr>
          <p:cNvPr id="357378" name="Rectangle 2"/>
          <p:cNvSpPr>
            <a:spLocks noGrp="1" noChangeArrowheads="1"/>
          </p:cNvSpPr>
          <p:nvPr>
            <p:ph type="title"/>
          </p:nvPr>
        </p:nvSpPr>
        <p:spPr>
          <a:xfrm>
            <a:off x="3276600" y="381000"/>
            <a:ext cx="5410200" cy="914400"/>
          </a:xfrm>
        </p:spPr>
        <p:txBody>
          <a:bodyPr/>
          <a:lstStyle/>
          <a:p>
            <a:r>
              <a:rPr lang="en-US" altLang="en-US" sz="2800" dirty="0"/>
              <a:t>Virginia’s L-T Objectives</a:t>
            </a:r>
          </a:p>
        </p:txBody>
      </p:sp>
      <p:sp>
        <p:nvSpPr>
          <p:cNvPr id="357380" name="Rectangle 4"/>
          <p:cNvSpPr>
            <a:spLocks noChangeArrowheads="1"/>
          </p:cNvSpPr>
          <p:nvPr/>
        </p:nvSpPr>
        <p:spPr bwMode="auto">
          <a:xfrm>
            <a:off x="381000" y="14478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rgbClr val="0B317A"/>
                </a:solidFill>
                <a:latin typeface="Palatino" pitchFamily="8" charset="0"/>
                <a:ea typeface="Osaka" pitchFamily="8" charset="-128"/>
              </a:defRPr>
            </a:lvl1pPr>
            <a:lvl2pPr marL="742950" indent="-285750">
              <a:spcBef>
                <a:spcPct val="20000"/>
              </a:spcBef>
              <a:buChar char="–"/>
              <a:defRPr sz="2800">
                <a:solidFill>
                  <a:schemeClr val="tx1"/>
                </a:solidFill>
                <a:latin typeface="Palatino" pitchFamily="8" charset="0"/>
                <a:ea typeface="Osaka" pitchFamily="8" charset="-128"/>
              </a:defRPr>
            </a:lvl2pPr>
            <a:lvl3pPr marL="1085850" indent="-228600">
              <a:spcBef>
                <a:spcPct val="20000"/>
              </a:spcBef>
              <a:buChar char="•"/>
              <a:defRPr sz="2400">
                <a:solidFill>
                  <a:schemeClr val="tx1"/>
                </a:solidFill>
                <a:latin typeface="Palatino" pitchFamily="8" charset="0"/>
                <a:ea typeface="Osaka" pitchFamily="8" charset="-128"/>
              </a:defRPr>
            </a:lvl3pPr>
            <a:lvl4pPr marL="1428750" indent="-228600">
              <a:spcBef>
                <a:spcPct val="20000"/>
              </a:spcBef>
              <a:buChar char="–"/>
              <a:defRPr sz="2000">
                <a:solidFill>
                  <a:schemeClr val="tx1"/>
                </a:solidFill>
                <a:latin typeface="Palatino" pitchFamily="8" charset="0"/>
                <a:ea typeface="Osaka" pitchFamily="8" charset="-128"/>
              </a:defRPr>
            </a:lvl4pPr>
            <a:lvl5pPr marL="1771650" indent="-228600">
              <a:spcBef>
                <a:spcPct val="20000"/>
              </a:spcBef>
              <a:buChar char="»"/>
              <a:defRPr sz="2000">
                <a:solidFill>
                  <a:schemeClr val="tx1"/>
                </a:solidFill>
                <a:latin typeface="Palatino" pitchFamily="8" charset="0"/>
                <a:ea typeface="Osaka" pitchFamily="8" charset="-128"/>
              </a:defRPr>
            </a:lvl5pPr>
            <a:lvl6pPr marL="2228850" indent="-228600" fontAlgn="base">
              <a:spcBef>
                <a:spcPct val="20000"/>
              </a:spcBef>
              <a:spcAft>
                <a:spcPct val="0"/>
              </a:spcAft>
              <a:buChar char="»"/>
              <a:defRPr sz="2000">
                <a:solidFill>
                  <a:schemeClr val="tx1"/>
                </a:solidFill>
                <a:latin typeface="Palatino" pitchFamily="8" charset="0"/>
                <a:ea typeface="Osaka" pitchFamily="8" charset="-128"/>
              </a:defRPr>
            </a:lvl6pPr>
            <a:lvl7pPr marL="2686050" indent="-228600" fontAlgn="base">
              <a:spcBef>
                <a:spcPct val="20000"/>
              </a:spcBef>
              <a:spcAft>
                <a:spcPct val="0"/>
              </a:spcAft>
              <a:buChar char="»"/>
              <a:defRPr sz="2000">
                <a:solidFill>
                  <a:schemeClr val="tx1"/>
                </a:solidFill>
                <a:latin typeface="Palatino" pitchFamily="8" charset="0"/>
                <a:ea typeface="Osaka" pitchFamily="8" charset="-128"/>
              </a:defRPr>
            </a:lvl7pPr>
            <a:lvl8pPr marL="3143250" indent="-228600" fontAlgn="base">
              <a:spcBef>
                <a:spcPct val="20000"/>
              </a:spcBef>
              <a:spcAft>
                <a:spcPct val="0"/>
              </a:spcAft>
              <a:buChar char="»"/>
              <a:defRPr sz="2000">
                <a:solidFill>
                  <a:schemeClr val="tx1"/>
                </a:solidFill>
                <a:latin typeface="Palatino" pitchFamily="8" charset="0"/>
                <a:ea typeface="Osaka" pitchFamily="8" charset="-128"/>
              </a:defRPr>
            </a:lvl8pPr>
            <a:lvl9pPr marL="3600450" indent="-228600" fontAlgn="base">
              <a:spcBef>
                <a:spcPct val="20000"/>
              </a:spcBef>
              <a:spcAft>
                <a:spcPct val="0"/>
              </a:spcAft>
              <a:buChar char="»"/>
              <a:defRPr sz="2000">
                <a:solidFill>
                  <a:schemeClr val="tx1"/>
                </a:solidFill>
                <a:latin typeface="Palatino" pitchFamily="8" charset="0"/>
                <a:ea typeface="Osaka" pitchFamily="8" charset="-128"/>
              </a:defRPr>
            </a:lvl9pPr>
          </a:lstStyle>
          <a:p>
            <a:pPr lvl="4"/>
            <a:endParaRPr lang="en-US" altLang="en-US" dirty="0"/>
          </a:p>
        </p:txBody>
      </p:sp>
      <p:sp>
        <p:nvSpPr>
          <p:cNvPr id="3" name="TextBox 2"/>
          <p:cNvSpPr txBox="1"/>
          <p:nvPr/>
        </p:nvSpPr>
        <p:spPr>
          <a:xfrm>
            <a:off x="457199" y="1153061"/>
            <a:ext cx="7924800" cy="1323439"/>
          </a:xfrm>
          <a:prstGeom prst="rect">
            <a:avLst/>
          </a:prstGeom>
          <a:noFill/>
        </p:spPr>
        <p:txBody>
          <a:bodyPr wrap="square" rtlCol="0">
            <a:spAutoFit/>
          </a:bodyPr>
          <a:lstStyle/>
          <a:p>
            <a:pPr algn="ctr"/>
            <a:r>
              <a:rPr lang="en-US" sz="4000" dirty="0">
                <a:solidFill>
                  <a:srgbClr val="0070C0"/>
                </a:solidFill>
              </a:rPr>
              <a:t>State of Virginia</a:t>
            </a:r>
          </a:p>
          <a:p>
            <a:pPr algn="ctr"/>
            <a:r>
              <a:rPr lang="en-US" sz="4000" b="1" dirty="0">
                <a:solidFill>
                  <a:srgbClr val="FFC000"/>
                </a:solidFill>
              </a:rPr>
              <a:t>Best-Managed State</a:t>
            </a:r>
          </a:p>
        </p:txBody>
      </p:sp>
      <p:sp>
        <p:nvSpPr>
          <p:cNvPr id="7" name="TextBox 6"/>
          <p:cNvSpPr txBox="1"/>
          <p:nvPr/>
        </p:nvSpPr>
        <p:spPr>
          <a:xfrm>
            <a:off x="1352550" y="6056243"/>
            <a:ext cx="6286500" cy="400110"/>
          </a:xfrm>
          <a:prstGeom prst="rect">
            <a:avLst/>
          </a:prstGeom>
          <a:noFill/>
        </p:spPr>
        <p:txBody>
          <a:bodyPr wrap="square" rtlCol="0">
            <a:spAutoFit/>
          </a:bodyPr>
          <a:lstStyle/>
          <a:p>
            <a:pPr marL="457200" indent="-457200"/>
            <a:r>
              <a:rPr lang="en-US" sz="1000" dirty="0"/>
              <a:t>Commonwealth of Virginia (2015). Department of Accounts. Office of the Comptroller. Agency Risk Management and Internal Control Standards. Pg. 3.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 y="2583514"/>
            <a:ext cx="7258050" cy="16097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50" y="4193239"/>
            <a:ext cx="7248525" cy="1907524"/>
          </a:xfrm>
          <a:prstGeom prst="rect">
            <a:avLst/>
          </a:prstGeom>
        </p:spPr>
      </p:pic>
    </p:spTree>
    <p:custDataLst>
      <p:tags r:id="rId1"/>
    </p:custDataLst>
    <p:extLst>
      <p:ext uri="{BB962C8B-B14F-4D97-AF65-F5344CB8AC3E}">
        <p14:creationId xmlns:p14="http://schemas.microsoft.com/office/powerpoint/2010/main" val="34667083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60</a:t>
            </a:fld>
            <a:endParaRPr lang="en-US" altLang="en-US" dirty="0"/>
          </a:p>
        </p:txBody>
      </p:sp>
      <p:sp>
        <p:nvSpPr>
          <p:cNvPr id="7" name="Content Placeholder 6"/>
          <p:cNvSpPr txBox="1">
            <a:spLocks noGrp="1"/>
          </p:cNvSpPr>
          <p:nvPr>
            <p:ph idx="1"/>
          </p:nvPr>
        </p:nvSpPr>
        <p:spPr>
          <a:xfrm>
            <a:off x="236479" y="1116378"/>
            <a:ext cx="8755121" cy="5244513"/>
          </a:xfrm>
          <a:prstGeom prst="rect">
            <a:avLst/>
          </a:prstGeom>
          <a:noFill/>
        </p:spPr>
        <p:txBody>
          <a:bodyPr wrap="square" rtlCol="0">
            <a:spAutoFit/>
          </a:bodyPr>
          <a:lstStyle/>
          <a:p>
            <a:endParaRPr lang="en-US" sz="1000" dirty="0"/>
          </a:p>
          <a:p>
            <a:r>
              <a:rPr lang="en-US" sz="1400" dirty="0"/>
              <a:t>Association of Certified Fraud Examiners, Inc</a:t>
            </a:r>
            <a:r>
              <a:rPr lang="en-US" sz="1400" dirty="0" smtClean="0"/>
              <a:t>. </a:t>
            </a:r>
            <a:r>
              <a:rPr lang="en-US" sz="1400" dirty="0"/>
              <a:t>(2018</a:t>
            </a:r>
            <a:r>
              <a:rPr lang="en-US" sz="1400" dirty="0" smtClean="0"/>
              <a:t>). </a:t>
            </a:r>
            <a:r>
              <a:rPr lang="en-US" sz="1400" dirty="0"/>
              <a:t>Report to the Nations</a:t>
            </a:r>
            <a:r>
              <a:rPr lang="en-US" sz="1400" i="1" dirty="0"/>
              <a:t>. </a:t>
            </a:r>
            <a:r>
              <a:rPr lang="en-US" sz="1400" i="1" dirty="0" smtClean="0"/>
              <a:t>Global </a:t>
            </a:r>
            <a:r>
              <a:rPr lang="en-US" sz="1400" i="1" dirty="0"/>
              <a:t>Study on Occupational Fraud and Abuse</a:t>
            </a:r>
            <a:r>
              <a:rPr lang="en-US" sz="1400" dirty="0"/>
              <a:t>. </a:t>
            </a:r>
          </a:p>
          <a:p>
            <a:r>
              <a:rPr lang="en-US" sz="1400" dirty="0"/>
              <a:t>Association of Government Accountants. (n.d.)  </a:t>
            </a:r>
            <a:r>
              <a:rPr lang="en-US" sz="1400" i="1" dirty="0"/>
              <a:t>Limitations of Internal Control</a:t>
            </a:r>
            <a:r>
              <a:rPr lang="en-US" sz="1400" dirty="0"/>
              <a:t>.  Retrieved from </a:t>
            </a:r>
            <a:r>
              <a:rPr lang="en-US" sz="1400" dirty="0">
                <a:hlinkClick r:id="rId4"/>
              </a:rPr>
              <a:t>www.agacgfm.org/Intergov/Fraud-Prevention/Fraud-Awareness-Mitigation/Mitigation-Controls.aspx</a:t>
            </a:r>
            <a:endParaRPr lang="en-US" sz="1400" dirty="0"/>
          </a:p>
          <a:p>
            <a:r>
              <a:rPr lang="en-US" sz="1400" dirty="0" smtClean="0"/>
              <a:t>Commonwealth </a:t>
            </a:r>
            <a:r>
              <a:rPr lang="en-US" sz="1400" dirty="0"/>
              <a:t>of Virginia (2006). Department of Accounts. </a:t>
            </a:r>
            <a:r>
              <a:rPr lang="en-US" sz="1400" dirty="0" smtClean="0"/>
              <a:t>Office of the </a:t>
            </a:r>
            <a:r>
              <a:rPr lang="en-US" sz="1400" dirty="0"/>
              <a:t>Comptroller.  </a:t>
            </a:r>
            <a:r>
              <a:rPr lang="en-US" sz="1400" i="1" dirty="0"/>
              <a:t>Directive 1-07. Required Implementation of Agency Risk Management and Internal Control Standards</a:t>
            </a:r>
          </a:p>
          <a:p>
            <a:r>
              <a:rPr lang="en-US" sz="1400" dirty="0" smtClean="0"/>
              <a:t>Commonwealth </a:t>
            </a:r>
            <a:r>
              <a:rPr lang="en-US" sz="1400" dirty="0"/>
              <a:t>of </a:t>
            </a:r>
            <a:r>
              <a:rPr lang="en-US" sz="1400" dirty="0" smtClean="0"/>
              <a:t>Virginia (2015). </a:t>
            </a:r>
            <a:r>
              <a:rPr lang="en-US" sz="1400" dirty="0"/>
              <a:t>Department of Accounts. </a:t>
            </a:r>
            <a:r>
              <a:rPr lang="en-US" sz="1400" dirty="0" smtClean="0"/>
              <a:t>Office of the Comptroller. </a:t>
            </a:r>
            <a:r>
              <a:rPr lang="en-US" sz="1400" i="1" dirty="0" smtClean="0"/>
              <a:t>Agency </a:t>
            </a:r>
            <a:r>
              <a:rPr lang="en-US" sz="1400" i="1" dirty="0"/>
              <a:t>Risk Management and Internal Control </a:t>
            </a:r>
            <a:r>
              <a:rPr lang="en-US" sz="1400" i="1" dirty="0" smtClean="0"/>
              <a:t>Standards</a:t>
            </a:r>
            <a:r>
              <a:rPr lang="en-US" sz="1400" dirty="0" smtClean="0"/>
              <a:t>. </a:t>
            </a:r>
          </a:p>
          <a:p>
            <a:r>
              <a:rPr lang="en-US" sz="1400" dirty="0"/>
              <a:t>Commonwealth of Virginia (2015). Department of Accounts. Office of </a:t>
            </a:r>
            <a:r>
              <a:rPr lang="en-US" sz="1400" dirty="0" smtClean="0"/>
              <a:t>the Comptroller</a:t>
            </a:r>
            <a:r>
              <a:rPr lang="en-US" sz="1400" dirty="0"/>
              <a:t>. </a:t>
            </a:r>
            <a:r>
              <a:rPr lang="en-US" sz="1400" i="1" dirty="0" smtClean="0"/>
              <a:t>ARMICS Online Training. </a:t>
            </a:r>
          </a:p>
          <a:p>
            <a:r>
              <a:rPr lang="en-US" sz="1400" dirty="0"/>
              <a:t>Commonwealth of Virginia (2015). Department of Accounts. Office of </a:t>
            </a:r>
            <a:r>
              <a:rPr lang="en-US" sz="1400" dirty="0" smtClean="0"/>
              <a:t>the Comptroller</a:t>
            </a:r>
            <a:r>
              <a:rPr lang="en-US" sz="1400" dirty="0"/>
              <a:t>. </a:t>
            </a:r>
            <a:r>
              <a:rPr lang="en-US" sz="1400" i="1" dirty="0" smtClean="0"/>
              <a:t>CAPP Topic 10305. Topic:  Internal Control.  Section No. 10300 – Internal Control Guidance.</a:t>
            </a:r>
            <a:endParaRPr lang="en-US" sz="1400" i="1" dirty="0"/>
          </a:p>
          <a:p>
            <a:r>
              <a:rPr lang="en-US" sz="1400" dirty="0" smtClean="0"/>
              <a:t>Comptroller </a:t>
            </a:r>
            <a:r>
              <a:rPr lang="en-US" sz="1400" dirty="0"/>
              <a:t>General of the United </a:t>
            </a:r>
            <a:r>
              <a:rPr lang="en-US" sz="1400" dirty="0" smtClean="0"/>
              <a:t>States. </a:t>
            </a:r>
            <a:r>
              <a:rPr lang="en-US" sz="1400" dirty="0"/>
              <a:t>(2014).  </a:t>
            </a:r>
            <a:r>
              <a:rPr lang="en-US" sz="1400" dirty="0">
                <a:hlinkClick r:id="rId5"/>
              </a:rPr>
              <a:t>Standards for Internal Control in the Federal Government</a:t>
            </a:r>
            <a:r>
              <a:rPr lang="en-US" sz="1400" dirty="0"/>
              <a:t>. United States Government Accountability Office. </a:t>
            </a:r>
          </a:p>
          <a:p>
            <a:r>
              <a:rPr lang="en-US" sz="1400" dirty="0" smtClean="0"/>
              <a:t>COSO. (2014). Committee </a:t>
            </a:r>
            <a:r>
              <a:rPr lang="en-US" sz="1400" dirty="0"/>
              <a:t>of Sponsoring Organizations (COSO) of the Treadway Commission. </a:t>
            </a:r>
            <a:r>
              <a:rPr lang="en-US" sz="1400" i="1" dirty="0"/>
              <a:t>“How the COSO Frameworks Can Help.”</a:t>
            </a:r>
            <a:r>
              <a:rPr lang="en-US" sz="1400" dirty="0"/>
              <a:t> </a:t>
            </a:r>
            <a:r>
              <a:rPr lang="en-US" sz="1400" dirty="0" smtClean="0"/>
              <a:t>Retrieved from </a:t>
            </a:r>
            <a:r>
              <a:rPr lang="en-US" sz="1400" dirty="0" smtClean="0">
                <a:hlinkClick r:id="rId6"/>
              </a:rPr>
              <a:t>https</a:t>
            </a:r>
            <a:r>
              <a:rPr lang="en-US" sz="1400" dirty="0">
                <a:hlinkClick r:id="rId6"/>
              </a:rPr>
              <a:t>://www.coso.org/Documents/2014-2-10-COSO-Thought-Paper.pdf</a:t>
            </a:r>
            <a:endParaRPr lang="en-US" sz="1400" dirty="0"/>
          </a:p>
          <a:p>
            <a:r>
              <a:rPr lang="en-US" sz="1400" dirty="0" smtClean="0"/>
              <a:t>Virginia </a:t>
            </a:r>
            <a:r>
              <a:rPr lang="en-US" sz="1400" dirty="0"/>
              <a:t>General Assembly, Joint Legislative Audit and Review Commission (JLARC). (2017). </a:t>
            </a:r>
            <a:r>
              <a:rPr lang="en-US" sz="1400" dirty="0">
                <a:hlinkClick r:id="rId7" action="ppaction://hlinkfile"/>
              </a:rPr>
              <a:t>"Virginia Compared to Other States"</a:t>
            </a:r>
            <a:r>
              <a:rPr lang="en-US" sz="1400" dirty="0"/>
              <a:t>  "Bond Ratings" (22). </a:t>
            </a:r>
          </a:p>
          <a:p>
            <a:r>
              <a:rPr lang="en-US" sz="1400" dirty="0"/>
              <a:t>Virginia Performs. Bond Rating. (2017). </a:t>
            </a:r>
            <a:r>
              <a:rPr lang="en-US" sz="1400" dirty="0">
                <a:hlinkClick r:id="rId8"/>
              </a:rPr>
              <a:t>"Bond Ratings." What is the State’s Role? </a:t>
            </a:r>
            <a:endParaRPr lang="en-US" sz="1400" dirty="0" smtClean="0"/>
          </a:p>
          <a:p>
            <a:endParaRPr lang="en-US" sz="1400" dirty="0"/>
          </a:p>
        </p:txBody>
      </p:sp>
    </p:spTree>
    <p:custDataLst>
      <p:tags r:id="rId1"/>
    </p:custDataLst>
    <p:extLst>
      <p:ext uri="{BB962C8B-B14F-4D97-AF65-F5344CB8AC3E}">
        <p14:creationId xmlns:p14="http://schemas.microsoft.com/office/powerpoint/2010/main" val="39328400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FD608B-9CFD-472F-B2D4-D232788670D5}" type="slidenum">
              <a:rPr lang="en-US" altLang="en-US" smtClean="0"/>
              <a:pPr/>
              <a:t>61</a:t>
            </a:fld>
            <a:endParaRPr lang="en-US" altLang="en-US" dirty="0"/>
          </a:p>
        </p:txBody>
      </p:sp>
      <p:pic>
        <p:nvPicPr>
          <p:cNvPr id="2" name="Picture 1"/>
          <p:cNvPicPr>
            <a:picLocks noChangeAspect="1"/>
          </p:cNvPicPr>
          <p:nvPr/>
        </p:nvPicPr>
        <p:blipFill>
          <a:blip r:embed="rId4"/>
          <a:stretch>
            <a:fillRect/>
          </a:stretch>
        </p:blipFill>
        <p:spPr>
          <a:xfrm>
            <a:off x="1143000" y="1219200"/>
            <a:ext cx="6896100" cy="5163234"/>
          </a:xfrm>
          <a:prstGeom prst="rect">
            <a:avLst/>
          </a:prstGeom>
        </p:spPr>
      </p:pic>
    </p:spTree>
    <p:custDataLst>
      <p:tags r:id="rId1"/>
    </p:custDataLst>
    <p:extLst>
      <p:ext uri="{BB962C8B-B14F-4D97-AF65-F5344CB8AC3E}">
        <p14:creationId xmlns:p14="http://schemas.microsoft.com/office/powerpoint/2010/main" val="741719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AF6747-458F-4DFC-A77C-C010E76848A5}" type="slidenum">
              <a:rPr lang="en-US" altLang="en-US"/>
              <a:pPr/>
              <a:t>7</a:t>
            </a:fld>
            <a:endParaRPr lang="en-US" altLang="en-US" dirty="0"/>
          </a:p>
        </p:txBody>
      </p:sp>
      <p:sp>
        <p:nvSpPr>
          <p:cNvPr id="357378" name="Rectangle 2"/>
          <p:cNvSpPr>
            <a:spLocks noGrp="1" noChangeArrowheads="1"/>
          </p:cNvSpPr>
          <p:nvPr>
            <p:ph type="title"/>
          </p:nvPr>
        </p:nvSpPr>
        <p:spPr>
          <a:xfrm>
            <a:off x="3276600" y="381000"/>
            <a:ext cx="5410200" cy="914400"/>
          </a:xfrm>
        </p:spPr>
        <p:txBody>
          <a:bodyPr/>
          <a:lstStyle/>
          <a:p>
            <a:r>
              <a:rPr lang="en-US" altLang="en-US" sz="2800" dirty="0"/>
              <a:t>AAA Bond Rating &amp; Best State</a:t>
            </a:r>
          </a:p>
        </p:txBody>
      </p:sp>
      <p:sp>
        <p:nvSpPr>
          <p:cNvPr id="357380" name="Rectangle 4"/>
          <p:cNvSpPr>
            <a:spLocks noChangeArrowheads="1"/>
          </p:cNvSpPr>
          <p:nvPr/>
        </p:nvSpPr>
        <p:spPr bwMode="auto">
          <a:xfrm>
            <a:off x="381000" y="1324278"/>
            <a:ext cx="8229600" cy="22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rgbClr val="0B317A"/>
                </a:solidFill>
                <a:latin typeface="Palatino" pitchFamily="8" charset="0"/>
                <a:ea typeface="Osaka" pitchFamily="8" charset="-128"/>
              </a:defRPr>
            </a:lvl1pPr>
            <a:lvl2pPr marL="742950" indent="-285750">
              <a:spcBef>
                <a:spcPct val="20000"/>
              </a:spcBef>
              <a:buChar char="–"/>
              <a:defRPr sz="2800">
                <a:solidFill>
                  <a:schemeClr val="tx1"/>
                </a:solidFill>
                <a:latin typeface="Palatino" pitchFamily="8" charset="0"/>
                <a:ea typeface="Osaka" pitchFamily="8" charset="-128"/>
              </a:defRPr>
            </a:lvl2pPr>
            <a:lvl3pPr marL="1085850" indent="-228600">
              <a:spcBef>
                <a:spcPct val="20000"/>
              </a:spcBef>
              <a:buChar char="•"/>
              <a:defRPr sz="2400">
                <a:solidFill>
                  <a:schemeClr val="tx1"/>
                </a:solidFill>
                <a:latin typeface="Palatino" pitchFamily="8" charset="0"/>
                <a:ea typeface="Osaka" pitchFamily="8" charset="-128"/>
              </a:defRPr>
            </a:lvl3pPr>
            <a:lvl4pPr marL="1428750" indent="-228600">
              <a:spcBef>
                <a:spcPct val="20000"/>
              </a:spcBef>
              <a:buChar char="–"/>
              <a:defRPr sz="2000">
                <a:solidFill>
                  <a:schemeClr val="tx1"/>
                </a:solidFill>
                <a:latin typeface="Palatino" pitchFamily="8" charset="0"/>
                <a:ea typeface="Osaka" pitchFamily="8" charset="-128"/>
              </a:defRPr>
            </a:lvl4pPr>
            <a:lvl5pPr marL="1771650" indent="-228600">
              <a:spcBef>
                <a:spcPct val="20000"/>
              </a:spcBef>
              <a:buChar char="»"/>
              <a:defRPr sz="2000">
                <a:solidFill>
                  <a:schemeClr val="tx1"/>
                </a:solidFill>
                <a:latin typeface="Palatino" pitchFamily="8" charset="0"/>
                <a:ea typeface="Osaka" pitchFamily="8" charset="-128"/>
              </a:defRPr>
            </a:lvl5pPr>
            <a:lvl6pPr marL="2228850" indent="-228600" fontAlgn="base">
              <a:spcBef>
                <a:spcPct val="20000"/>
              </a:spcBef>
              <a:spcAft>
                <a:spcPct val="0"/>
              </a:spcAft>
              <a:buChar char="»"/>
              <a:defRPr sz="2000">
                <a:solidFill>
                  <a:schemeClr val="tx1"/>
                </a:solidFill>
                <a:latin typeface="Palatino" pitchFamily="8" charset="0"/>
                <a:ea typeface="Osaka" pitchFamily="8" charset="-128"/>
              </a:defRPr>
            </a:lvl6pPr>
            <a:lvl7pPr marL="2686050" indent="-228600" fontAlgn="base">
              <a:spcBef>
                <a:spcPct val="20000"/>
              </a:spcBef>
              <a:spcAft>
                <a:spcPct val="0"/>
              </a:spcAft>
              <a:buChar char="»"/>
              <a:defRPr sz="2000">
                <a:solidFill>
                  <a:schemeClr val="tx1"/>
                </a:solidFill>
                <a:latin typeface="Palatino" pitchFamily="8" charset="0"/>
                <a:ea typeface="Osaka" pitchFamily="8" charset="-128"/>
              </a:defRPr>
            </a:lvl7pPr>
            <a:lvl8pPr marL="3143250" indent="-228600" fontAlgn="base">
              <a:spcBef>
                <a:spcPct val="20000"/>
              </a:spcBef>
              <a:spcAft>
                <a:spcPct val="0"/>
              </a:spcAft>
              <a:buChar char="»"/>
              <a:defRPr sz="2000">
                <a:solidFill>
                  <a:schemeClr val="tx1"/>
                </a:solidFill>
                <a:latin typeface="Palatino" pitchFamily="8" charset="0"/>
                <a:ea typeface="Osaka" pitchFamily="8" charset="-128"/>
              </a:defRPr>
            </a:lvl8pPr>
            <a:lvl9pPr marL="3600450" indent="-228600" fontAlgn="base">
              <a:spcBef>
                <a:spcPct val="20000"/>
              </a:spcBef>
              <a:spcAft>
                <a:spcPct val="0"/>
              </a:spcAft>
              <a:buChar char="»"/>
              <a:defRPr sz="2000">
                <a:solidFill>
                  <a:schemeClr val="tx1"/>
                </a:solidFill>
                <a:latin typeface="Palatino" pitchFamily="8" charset="0"/>
                <a:ea typeface="Osaka" pitchFamily="8" charset="-128"/>
              </a:defRPr>
            </a:lvl9pPr>
          </a:lstStyle>
          <a:p>
            <a:pPr lvl="4"/>
            <a:endParaRPr lang="en-US" altLang="en-US" dirty="0"/>
          </a:p>
        </p:txBody>
      </p:sp>
      <p:sp>
        <p:nvSpPr>
          <p:cNvPr id="3" name="TextBox 2"/>
          <p:cNvSpPr txBox="1"/>
          <p:nvPr/>
        </p:nvSpPr>
        <p:spPr>
          <a:xfrm>
            <a:off x="266506" y="1318273"/>
            <a:ext cx="7924800" cy="2431435"/>
          </a:xfrm>
          <a:prstGeom prst="rect">
            <a:avLst/>
          </a:prstGeom>
          <a:noFill/>
        </p:spPr>
        <p:txBody>
          <a:bodyPr wrap="square" rtlCol="0">
            <a:spAutoFit/>
          </a:bodyPr>
          <a:lstStyle/>
          <a:p>
            <a:pPr algn="ctr"/>
            <a:r>
              <a:rPr lang="en-US" sz="4000" dirty="0">
                <a:solidFill>
                  <a:srgbClr val="0070C0"/>
                </a:solidFill>
              </a:rPr>
              <a:t>Virginia</a:t>
            </a:r>
          </a:p>
          <a:p>
            <a:pPr algn="ctr"/>
            <a:r>
              <a:rPr lang="en-US" sz="4000" dirty="0">
                <a:solidFill>
                  <a:srgbClr val="0070C0"/>
                </a:solidFill>
              </a:rPr>
              <a:t>Holds “AAA” Bond Rating</a:t>
            </a:r>
          </a:p>
          <a:p>
            <a:pPr algn="ctr"/>
            <a:r>
              <a:rPr lang="en-US" sz="3200" b="1" dirty="0">
                <a:solidFill>
                  <a:srgbClr val="FFC000"/>
                </a:solidFill>
              </a:rPr>
              <a:t>Since 1938</a:t>
            </a:r>
          </a:p>
          <a:p>
            <a:pPr algn="ctr"/>
            <a:r>
              <a:rPr lang="en-US" sz="3200" b="1" dirty="0">
                <a:solidFill>
                  <a:srgbClr val="020202"/>
                </a:solidFill>
              </a:rPr>
              <a:t>________________________</a:t>
            </a:r>
          </a:p>
          <a:p>
            <a:pPr algn="ctr"/>
            <a:endParaRPr lang="en-US" sz="800" dirty="0">
              <a:solidFill>
                <a:srgbClr val="0070C0"/>
              </a:solidFill>
            </a:endParaRPr>
          </a:p>
        </p:txBody>
      </p:sp>
      <p:sp>
        <p:nvSpPr>
          <p:cNvPr id="8" name="TextBox 7"/>
          <p:cNvSpPr txBox="1"/>
          <p:nvPr/>
        </p:nvSpPr>
        <p:spPr>
          <a:xfrm>
            <a:off x="762000" y="5715000"/>
            <a:ext cx="8191694" cy="861774"/>
          </a:xfrm>
          <a:prstGeom prst="rect">
            <a:avLst/>
          </a:prstGeom>
          <a:noFill/>
        </p:spPr>
        <p:txBody>
          <a:bodyPr wrap="square" rtlCol="0">
            <a:spAutoFit/>
          </a:bodyPr>
          <a:lstStyle/>
          <a:p>
            <a:endParaRPr lang="en-US" altLang="en-US" sz="1200" dirty="0">
              <a:solidFill>
                <a:srgbClr val="020202"/>
              </a:solidFill>
              <a:hlinkClick r:id="rId4"/>
            </a:endParaRPr>
          </a:p>
          <a:p>
            <a:pPr marL="457200" indent="-457200"/>
            <a:r>
              <a:rPr lang="en-US" sz="1000" dirty="0"/>
              <a:t>Virginia General Assembly, Joint Legislative Audit and Review Commission (JLARC). (2017). </a:t>
            </a:r>
            <a:r>
              <a:rPr lang="en-US" sz="1000" dirty="0">
                <a:hlinkClick r:id="rId5" action="ppaction://hlinkfile"/>
              </a:rPr>
              <a:t>"Virginia Compared to Other States"</a:t>
            </a:r>
            <a:r>
              <a:rPr lang="en-US" sz="1000" dirty="0"/>
              <a:t>  "Bond Ratings" (22).</a:t>
            </a:r>
            <a:r>
              <a:rPr lang="en-US" sz="800" dirty="0"/>
              <a:t> </a:t>
            </a:r>
            <a:endParaRPr lang="en-US" sz="800" u="sng" dirty="0"/>
          </a:p>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199" y="3860752"/>
            <a:ext cx="1447413" cy="1447413"/>
          </a:xfrm>
          <a:prstGeom prst="rect">
            <a:avLst/>
          </a:prstGeom>
        </p:spPr>
      </p:pic>
    </p:spTree>
    <p:custDataLst>
      <p:tags r:id="rId1"/>
    </p:custDataLst>
    <p:extLst>
      <p:ext uri="{BB962C8B-B14F-4D97-AF65-F5344CB8AC3E}">
        <p14:creationId xmlns:p14="http://schemas.microsoft.com/office/powerpoint/2010/main" val="732935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29A68F-D9C3-48E1-AB4B-FB5E12A3BFB5}" type="slidenum">
              <a:rPr lang="en-US" altLang="en-US"/>
              <a:pPr/>
              <a:t>8</a:t>
            </a:fld>
            <a:endParaRPr lang="en-US" altLang="en-US" dirty="0"/>
          </a:p>
        </p:txBody>
      </p:sp>
      <p:sp>
        <p:nvSpPr>
          <p:cNvPr id="361474" name="Rectangle 2"/>
          <p:cNvSpPr>
            <a:spLocks noGrp="1" noChangeArrowheads="1"/>
          </p:cNvSpPr>
          <p:nvPr>
            <p:ph type="title"/>
          </p:nvPr>
        </p:nvSpPr>
        <p:spPr>
          <a:xfrm>
            <a:off x="2481649" y="288630"/>
            <a:ext cx="6172200" cy="777388"/>
          </a:xfrm>
        </p:spPr>
        <p:txBody>
          <a:bodyPr/>
          <a:lstStyle/>
          <a:p>
            <a:r>
              <a:rPr lang="en-US" dirty="0">
                <a:solidFill>
                  <a:srgbClr val="FF00FF"/>
                </a:solidFill>
              </a:rPr>
              <a:t/>
            </a:r>
            <a:br>
              <a:rPr lang="en-US" dirty="0">
                <a:solidFill>
                  <a:srgbClr val="FF00FF"/>
                </a:solidFill>
              </a:rPr>
            </a:br>
            <a:r>
              <a:rPr lang="en-US" dirty="0">
                <a:solidFill>
                  <a:srgbClr val="FF00FF"/>
                </a:solidFill>
              </a:rPr>
              <a:t/>
            </a:r>
            <a:br>
              <a:rPr lang="en-US" dirty="0">
                <a:solidFill>
                  <a:srgbClr val="FF00FF"/>
                </a:solidFill>
              </a:rPr>
            </a:br>
            <a:r>
              <a:rPr lang="en-US" dirty="0"/>
              <a:t>Internal Control - </a:t>
            </a:r>
            <a:r>
              <a:rPr lang="en-US" sz="2400" dirty="0"/>
              <a:t>Roles &amp; Activities </a:t>
            </a:r>
            <a:r>
              <a:rPr lang="en-US" dirty="0">
                <a:solidFill>
                  <a:srgbClr val="FF00FF"/>
                </a:solidFill>
              </a:rPr>
              <a:t/>
            </a:r>
            <a:br>
              <a:rPr lang="en-US" dirty="0">
                <a:solidFill>
                  <a:srgbClr val="FF00FF"/>
                </a:solidFill>
              </a:rPr>
            </a:br>
            <a:r>
              <a:rPr lang="en-US" altLang="en-US" dirty="0">
                <a:solidFill>
                  <a:srgbClr val="FF00FF"/>
                </a:solidFill>
              </a:rPr>
              <a:t/>
            </a:r>
            <a:br>
              <a:rPr lang="en-US" altLang="en-US" dirty="0">
                <a:solidFill>
                  <a:srgbClr val="FF00FF"/>
                </a:solidFill>
              </a:rPr>
            </a:br>
            <a:endParaRPr lang="en-US" altLang="en-US" dirty="0">
              <a:solidFill>
                <a:srgbClr val="FF00FF"/>
              </a:solidFill>
            </a:endParaRPr>
          </a:p>
        </p:txBody>
      </p:sp>
      <p:sp>
        <p:nvSpPr>
          <p:cNvPr id="8" name="Round Diagonal Corner Rectangle 7"/>
          <p:cNvSpPr/>
          <p:nvPr/>
        </p:nvSpPr>
        <p:spPr bwMode="auto">
          <a:xfrm>
            <a:off x="1905000" y="4114800"/>
            <a:ext cx="6062949" cy="1447800"/>
          </a:xfrm>
          <a:prstGeom prst="round2Diag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dirty="0"/>
              <a:t> 2.  What activities are required to help VA maintain its AAA bond rating and achieve its L-T goal?</a:t>
            </a:r>
            <a:endParaRPr kumimoji="0" lang="en-US" sz="1800" b="0" i="0" u="none" strike="noStrike" cap="none" normalizeH="0" baseline="0" dirty="0">
              <a:ln>
                <a:noFill/>
              </a:ln>
              <a:solidFill>
                <a:schemeClr val="tx1"/>
              </a:solidFill>
              <a:effectLst/>
              <a:latin typeface="Palatino" pitchFamily="8" charset="0"/>
            </a:endParaRPr>
          </a:p>
        </p:txBody>
      </p:sp>
      <p:sp>
        <p:nvSpPr>
          <p:cNvPr id="11" name="Round Diagonal Corner Rectangle 10"/>
          <p:cNvSpPr/>
          <p:nvPr/>
        </p:nvSpPr>
        <p:spPr bwMode="auto">
          <a:xfrm>
            <a:off x="1905000" y="2057400"/>
            <a:ext cx="6062949" cy="1447800"/>
          </a:xfrm>
          <a:prstGeom prst="round2Diag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a:buAutoNum type="arabicPeriod" startAt="2"/>
            </a:pPr>
            <a:endParaRPr lang="en-US" dirty="0"/>
          </a:p>
          <a:p>
            <a:r>
              <a:rPr lang="en-US" dirty="0"/>
              <a:t>1.  Whose role is it to help VA achieve its Long-Term Objectives?</a:t>
            </a:r>
          </a:p>
        </p:txBody>
      </p:sp>
    </p:spTree>
    <p:custDataLst>
      <p:tags r:id="rId1"/>
    </p:custDataLst>
    <p:extLst>
      <p:ext uri="{BB962C8B-B14F-4D97-AF65-F5344CB8AC3E}">
        <p14:creationId xmlns:p14="http://schemas.microsoft.com/office/powerpoint/2010/main" val="553445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29A68F-D9C3-48E1-AB4B-FB5E12A3BFB5}" type="slidenum">
              <a:rPr lang="en-US" altLang="en-US"/>
              <a:pPr/>
              <a:t>9</a:t>
            </a:fld>
            <a:endParaRPr lang="en-US" altLang="en-US" dirty="0"/>
          </a:p>
        </p:txBody>
      </p:sp>
      <p:sp>
        <p:nvSpPr>
          <p:cNvPr id="361474" name="Rectangle 2"/>
          <p:cNvSpPr>
            <a:spLocks noGrp="1" noChangeArrowheads="1"/>
          </p:cNvSpPr>
          <p:nvPr>
            <p:ph type="title"/>
          </p:nvPr>
        </p:nvSpPr>
        <p:spPr>
          <a:xfrm>
            <a:off x="2481649" y="288630"/>
            <a:ext cx="6172200" cy="777388"/>
          </a:xfrm>
        </p:spPr>
        <p:txBody>
          <a:bodyPr/>
          <a:lstStyle/>
          <a:p>
            <a:r>
              <a:rPr lang="en-US" dirty="0">
                <a:solidFill>
                  <a:srgbClr val="FF00FF"/>
                </a:solidFill>
              </a:rPr>
              <a:t/>
            </a:r>
            <a:br>
              <a:rPr lang="en-US" dirty="0">
                <a:solidFill>
                  <a:srgbClr val="FF00FF"/>
                </a:solidFill>
              </a:rPr>
            </a:br>
            <a:r>
              <a:rPr lang="en-US" dirty="0">
                <a:solidFill>
                  <a:srgbClr val="FF00FF"/>
                </a:solidFill>
              </a:rPr>
              <a:t/>
            </a:r>
            <a:br>
              <a:rPr lang="en-US" dirty="0">
                <a:solidFill>
                  <a:srgbClr val="FF00FF"/>
                </a:solidFill>
              </a:rPr>
            </a:br>
            <a:r>
              <a:rPr lang="en-US" dirty="0"/>
              <a:t>Internal Control - </a:t>
            </a:r>
            <a:r>
              <a:rPr lang="en-US" sz="2400" dirty="0"/>
              <a:t>Roles &amp; Activities </a:t>
            </a:r>
            <a:r>
              <a:rPr lang="en-US" dirty="0">
                <a:solidFill>
                  <a:srgbClr val="FF00FF"/>
                </a:solidFill>
              </a:rPr>
              <a:t/>
            </a:r>
            <a:br>
              <a:rPr lang="en-US" dirty="0">
                <a:solidFill>
                  <a:srgbClr val="FF00FF"/>
                </a:solidFill>
              </a:rPr>
            </a:br>
            <a:r>
              <a:rPr lang="en-US" altLang="en-US" dirty="0">
                <a:solidFill>
                  <a:srgbClr val="FF00FF"/>
                </a:solidFill>
              </a:rPr>
              <a:t/>
            </a:r>
            <a:br>
              <a:rPr lang="en-US" altLang="en-US" dirty="0">
                <a:solidFill>
                  <a:srgbClr val="FF00FF"/>
                </a:solidFill>
              </a:rPr>
            </a:br>
            <a:endParaRPr lang="en-US" altLang="en-US" dirty="0">
              <a:solidFill>
                <a:srgbClr val="FF00FF"/>
              </a:solidFill>
            </a:endParaRPr>
          </a:p>
        </p:txBody>
      </p:sp>
      <p:sp>
        <p:nvSpPr>
          <p:cNvPr id="8" name="Round Diagonal Corner Rectangle 7"/>
          <p:cNvSpPr/>
          <p:nvPr/>
        </p:nvSpPr>
        <p:spPr bwMode="auto">
          <a:xfrm>
            <a:off x="914400" y="3975100"/>
            <a:ext cx="7053549" cy="2209800"/>
          </a:xfrm>
          <a:prstGeom prst="round2Diag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dirty="0"/>
              <a:t> 2.  What activities are required to help VA maintain its AAA bond rating and achieve its L-T goal</a:t>
            </a:r>
            <a:r>
              <a:rPr lang="en-US" dirty="0" smtClean="0"/>
              <a:t>?  </a:t>
            </a:r>
            <a:r>
              <a:rPr lang="en-US" sz="2800" u="sng" dirty="0" smtClean="0">
                <a:solidFill>
                  <a:srgbClr val="FF0000"/>
                </a:solidFill>
              </a:rPr>
              <a:t>Effective internal control system and other fiscal activities are required to maintain VA’s bond rating and achieve its L-T goals.</a:t>
            </a:r>
            <a:endParaRPr kumimoji="0" lang="en-US" sz="2800" b="0" i="0" u="sng" strike="noStrike" cap="none" normalizeH="0" baseline="0" dirty="0">
              <a:ln>
                <a:noFill/>
              </a:ln>
              <a:solidFill>
                <a:schemeClr val="tx1"/>
              </a:solidFill>
              <a:effectLst/>
            </a:endParaRPr>
          </a:p>
        </p:txBody>
      </p:sp>
      <p:sp>
        <p:nvSpPr>
          <p:cNvPr id="11" name="Round Diagonal Corner Rectangle 10"/>
          <p:cNvSpPr/>
          <p:nvPr/>
        </p:nvSpPr>
        <p:spPr bwMode="auto">
          <a:xfrm>
            <a:off x="914400" y="1219200"/>
            <a:ext cx="7053549" cy="2286000"/>
          </a:xfrm>
          <a:prstGeom prst="round2Diag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a:buAutoNum type="arabicPeriod" startAt="2"/>
            </a:pPr>
            <a:endParaRPr lang="en-US" dirty="0"/>
          </a:p>
          <a:p>
            <a:r>
              <a:rPr lang="en-US" dirty="0"/>
              <a:t>1.  Whose role is it to help VA achieve its Long-Term Objectives</a:t>
            </a:r>
            <a:r>
              <a:rPr lang="en-US" dirty="0" smtClean="0"/>
              <a:t>?  </a:t>
            </a:r>
            <a:r>
              <a:rPr lang="en-US" sz="2800" u="sng" dirty="0" smtClean="0">
                <a:solidFill>
                  <a:srgbClr val="FF0000"/>
                </a:solidFill>
              </a:rPr>
              <a:t>The responsibility of governmental leadership and the role of every state employee</a:t>
            </a:r>
            <a:r>
              <a:rPr lang="en-US" sz="2800" dirty="0">
                <a:solidFill>
                  <a:srgbClr val="FF0000"/>
                </a:solidFill>
              </a:rPr>
              <a:t>.</a:t>
            </a:r>
          </a:p>
        </p:txBody>
      </p:sp>
    </p:spTree>
    <p:custDataLst>
      <p:tags r:id="rId1"/>
    </p:custDataLst>
    <p:extLst>
      <p:ext uri="{BB962C8B-B14F-4D97-AF65-F5344CB8AC3E}">
        <p14:creationId xmlns:p14="http://schemas.microsoft.com/office/powerpoint/2010/main" val="37904988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85e99a58-603e-457a-b84a-a91769ebb4f6"/>
  <p:tag name="ARTICULATE_META_DATE_PUBLISHED" val="01/01/0001 00:00:00"/>
  <p:tag name="ARTICULATE_META_DATE_PUBLISHED_SET" val="True"/>
  <p:tag name="ARTICULATE_META_COURSE_VERSION" val="1.0.0.0"/>
  <p:tag name="ARTICULATE_META_COURSE_VERSION_SET" val="True"/>
  <p:tag name="ARTICULATE_META_THUMBNAIL_SLIDE_ID" val="256"/>
  <p:tag name="ARTICULATE_SLIDE_COUNT" val="61"/>
  <p:tag name="ARTICULATE_REFERENCE_TYPE_1" val="1"/>
  <p:tag name="ARTICULATE_REFERENCE_1" val="C:\Users\orp33996\TRAINING_WORKING_FILES\ARMICS\2018 Word and PDF\DOA_2018_ARMICS_Training_Module_2_Fiscal_Officers_Managers_Staff_v9.pdf"/>
  <p:tag name="ARTICULATE_REFERENCE_TITLE_1" val="Slide Notes: DOA 2018 ARMICS Training for Fiscal Officers, Managers, and Staff"/>
  <p:tag name="ARTICULATE_REFERENCE_ID_1" val="9bc8bd3f-f2dc-480c-8b42-0df1574c3d6f"/>
  <p:tag name="ARTICULATE_REFERENCE_TYPE_2" val="0"/>
  <p:tag name="ARTICULATE_REFERENCE_2" val="https://www.doa.virginia.gov/reference/CAPP/CAPP_Topics_Cardinal/10305.pdf"/>
  <p:tag name="ARTICULATE_REFERENCE_TITLE_2" val="CAPP Topic 10305, Internal Control"/>
  <p:tag name="ARTICULATE_REFERENCE_ID_2" val="4cb3b4b3-206d-4cc1-9782-46843af716da"/>
  <p:tag name="ARTICULATE_REFERENCE_COUNT" val="2"/>
  <p:tag name="ARTICULATE_PLAYER_GLOSSARY_XML" val="&lt;?xml version=&quot;1.0&quot; encoding=&quot;utf-16&quot;?&gt;&lt;glossary xmlns:xsi=&quot;http://www.w3.org/2001/XMLSchema-instance&quot; xmlns:xsd=&quot;http://www.w3.org/2001/XMLSchema&quot;&gt;&lt;terms /&gt;&lt;/glossary&gt;"/>
  <p:tag name="TAG_BACKING_FORM_KEY" val="790806-c:\users\orp33996\training_working_files\armics\2018 powerpoint\module 2\doa_2018_armics_training_for_fo_mgr_staff_v9.pptx"/>
  <p:tag name="ARTICULATE_PRESENTER_VERSION" val="7"/>
  <p:tag name="ARTICULATE_PROJECT_OPEN" val="1"/>
  <p:tag name="ARTICULATE_USED_PAGE_ORIENTATION" val="1"/>
  <p:tag name="ARTICULATE_USED_PAGE_SIZE" val="1"/>
  <p:tag name="ARTICULATE_META_COURSE_ID" val="DOA_2018_ARMICS_Training_for_Fiscal_Officers_Managers_and_Staff_v9"/>
  <p:tag name="ARTICULATE_META_NAME" val="Virginia Department of Accounts"/>
  <p:tag name="ARTICULATE_META_NAME_SET" val="True"/>
</p:tagLst>
</file>

<file path=ppt/tags/tag10.xml><?xml version="1.0" encoding="utf-8"?>
<p:tagLst xmlns:a="http://schemas.openxmlformats.org/drawingml/2006/main" xmlns:r="http://schemas.openxmlformats.org/officeDocument/2006/relationships" xmlns:p="http://schemas.openxmlformats.org/presentationml/2006/main">
  <p:tag name="AUDIO_ID" val="329"/>
  <p:tag name="ORIGINAL_AUDIO_FILEPATH" val="C:\Users\orp33996\TRAINING_WORKING_FILES\ARMICS\2018 Audio\Module 2 - Fiscal Staff\slide09.wav"/>
  <p:tag name="ELAPSEDTIME" val="18.94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12"/>
</p:tagLst>
</file>

<file path=ppt/tags/tag11.xml><?xml version="1.0" encoding="utf-8"?>
<p:tagLst xmlns:a="http://schemas.openxmlformats.org/drawingml/2006/main" xmlns:r="http://schemas.openxmlformats.org/officeDocument/2006/relationships" xmlns:p="http://schemas.openxmlformats.org/presentationml/2006/main">
  <p:tag name="AUDIO_ID" val="321"/>
  <p:tag name="ORIGINAL_AUDIO_FILEPATH" val="C:\Users\orp33996\TRAINING_WORKING_FILES\ARMICS\2018 Audio\Module 2 - Fiscal Staff\slide10.wav"/>
  <p:tag name="ELAPSEDTIME" val="51.00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12"/>
</p:tagLst>
</file>

<file path=ppt/tags/tag12.xml><?xml version="1.0" encoding="utf-8"?>
<p:tagLst xmlns:a="http://schemas.openxmlformats.org/drawingml/2006/main" xmlns:r="http://schemas.openxmlformats.org/officeDocument/2006/relationships" xmlns:p="http://schemas.openxmlformats.org/presentationml/2006/main">
  <p:tag name="AUDIO_ID" val="266"/>
  <p:tag name="ORIGINAL_AUDIO_FILEPATH" val="C:\Users\orp33996\TRAINING_WORKING_FILES\ARMICS\2018 Audio\Module 2 - Fiscal Staff\slide11.wav"/>
  <p:tag name="ELAPSEDTIME" val="33.49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278"/>
  <p:tag name="ORIGINAL_AUDIO_FILEPATH" val="C:\Users\orp33996\TRAINING_WORKING_FILES\ARMICS\2018 Audio\Module 2 - Fiscal Staff\slide12.wav"/>
  <p:tag name="ELAPSEDTIME" val="37.01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284"/>
  <p:tag name="ORIGINAL_AUDIO_FILEPATH" val="C:\Users\orp33996\TRAINING_WORKING_FILES\ARMICS\2018 Audio\Module 2 - Fiscal Staff\slide13.wav"/>
  <p:tag name="ELAPSEDTIME" val="92.47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299"/>
  <p:tag name="ORIGINAL_AUDIO_FILEPATH" val="C:\Users\orp33996\TRAINING_WORKING_FILES\ARMICS\2018 Audio\Module 2 - Fiscal Staff\slide14.wav"/>
  <p:tag name="ELAPSEDTIME" val="53.87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287"/>
  <p:tag name="ORIGINAL_AUDIO_FILEPATH" val="C:\Users\orp33996\TRAINING_WORKING_FILES\ARMICS\2018 Audio\Module 2 - Fiscal Staff\slide15.wav"/>
  <p:tag name="ELAPSEDTIME" val="38.8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CHILD_ITEM_TEXT1" val="Agency-Level Assessment"/>
  <p:tag name="CHILD_ITEM_TEXT2" val="Transaction-Level Assessment"/>
  <p:tag name="CHILD_ITEM_TEXT3" val="Corrective&#10; Action &#10;Plan             (if applicable) "/>
</p:tagLst>
</file>

<file path=ppt/tags/tag18.xml><?xml version="1.0" encoding="utf-8"?>
<p:tagLst xmlns:a="http://schemas.openxmlformats.org/drawingml/2006/main" xmlns:r="http://schemas.openxmlformats.org/officeDocument/2006/relationships" xmlns:p="http://schemas.openxmlformats.org/presentationml/2006/main">
  <p:tag name="AUDIO_ID" val="365"/>
  <p:tag name="ARTICULATE_TITLE_TAG" val="Stage 1 - Annual Agency-level Assessment"/>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9.xml><?xml version="1.0" encoding="utf-8"?>
<p:tagLst xmlns:a="http://schemas.openxmlformats.org/drawingml/2006/main" xmlns:r="http://schemas.openxmlformats.org/officeDocument/2006/relationships" xmlns:p="http://schemas.openxmlformats.org/presentationml/2006/main">
  <p:tag name="AUDIO_ID" val="291"/>
  <p:tag name="ORIGINAL_AUDIO_FILEPATH" val="C:\Users\orp33996\TRAINING_WORKING_FILES\ARMICS\2018 Audio\Module 2 - Fiscal Staff\slide17.wav"/>
  <p:tag name="ELAPSEDTIME" val="44.47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TITLE_TAG" val="ARMICS Training for State Agency Fiscal Officers, Managers, and Staff"/>
  <p:tag name="ORIGINAL_AUDIO_FILEPATH" val="C:\Users\orp33996\TRAINING_WORKING_FILES\ARMICS\2018 Audio\Module 2 - Fiscal Staff\slide01.wav"/>
  <p:tag name="ELAPSEDTIME" val="15.73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CHILD_ITEM_TEXT1" val="Control Environment "/>
  <p:tag name="CHILD_ITEM_TEXT2" val="Risk Assessment "/>
  <p:tag name="CHILD_ITEM_TEXT3" val="Control Activities"/>
  <p:tag name="CHILD_ITEM_TEXT4" val="Information &amp; Communication"/>
  <p:tag name="CHILD_ITEM_TEXT5" val="Monitoring"/>
</p:tagLst>
</file>

<file path=ppt/tags/tag21.xml><?xml version="1.0" encoding="utf-8"?>
<p:tagLst xmlns:a="http://schemas.openxmlformats.org/drawingml/2006/main" xmlns:r="http://schemas.openxmlformats.org/officeDocument/2006/relationships" xmlns:p="http://schemas.openxmlformats.org/presentationml/2006/main">
  <p:tag name="AUDIO_ID" val="273"/>
  <p:tag name="ORIGINAL_AUDIO_FILEPATH" val="C:\Users\orp33996\TRAINING_WORKING_FILES\ARMICS\2018 Audio\Module 2 - Fiscal Staff\slide18.wav"/>
  <p:tag name="ELAPSEDTIME" val="32.41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345"/>
  <p:tag name="ORIGINAL_AUDIO_FILEPATH" val="C:\Users\orp33996\TRAINING_WORKING_FILES\ARMICS\2018 Audio\Module 2 - Fiscal Staff\slide19.wav"/>
  <p:tag name="ELAPSEDTIME" val="26.69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339"/>
  <p:tag name="ORIGINAL_AUDIO_FILEPATH" val="C:\Users\orp33996\TRAINING_WORKING_FILES\ARMICS\2018 Audio\Module 2 - Fiscal Staff\slide20.wav"/>
  <p:tag name="ELAPSEDTIME" val="42.21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310"/>
  <p:tag name="ORIGINAL_AUDIO_FILEPATH" val="C:\Users\orp33996\TRAINING_WORKING_FILES\ARMICS\2018 Audio\Module 2 - Fiscal Staff\slide21.wav"/>
  <p:tag name="ELAPSEDTIME" val="68.0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306"/>
  <p:tag name="ORIGINAL_AUDIO_FILEPATH" val="C:\Users\orp33996\TRAINING_WORKING_FILES\ARMICS\2018 Audio\Module 2 - Fiscal Staff\slide22.wav"/>
  <p:tag name="ELAPSEDTIME" val="53.13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338"/>
  <p:tag name="ORIGINAL_AUDIO_FILEPATH" val="C:\Users\orp33996\TRAINING_WORKING_FILES\ARMICS\2018 Audio\Module 2 - Fiscal Staff\slide23.wav"/>
  <p:tag name="ELAPSEDTIME" val="45.5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CHILD_ITEM_TEXT5" val="Risks"/>
  <p:tag name="CHILD_ITEM_TEXT6" val="Inherent"/>
  <p:tag name="CHILD_ITEM_TEXT7" val="Impact"/>
  <p:tag name="CHILD_ITEM_TEXT8" val="Residual"/>
  <p:tag name="CHILD_ITEM_TEXT9" val="Likelihood"/>
</p:tagLst>
</file>

<file path=ppt/tags/tag28.xml><?xml version="1.0" encoding="utf-8"?>
<p:tagLst xmlns:a="http://schemas.openxmlformats.org/drawingml/2006/main" xmlns:r="http://schemas.openxmlformats.org/officeDocument/2006/relationships" xmlns:p="http://schemas.openxmlformats.org/presentationml/2006/main">
  <p:tag name="AUDIO_ID" val="307"/>
  <p:tag name="ORIGINAL_AUDIO_FILEPATH" val="C:\Users\orp33996\TRAINING_WORKING_FILES\ARMICS\2018 Audio\Module 2 - Fiscal Staff\slide24.wav"/>
  <p:tag name="ELAPSEDTIME" val="61.53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347"/>
  <p:tag name="ORIGINAL_AUDIO_FILEPATH" val="C:\Users\orp33996\TRAINING_WORKING_FILES\ARMICS\2018 Audio\Module 2 - Fiscal Staff\slide25.wav"/>
  <p:tag name="ELAPSEDTIME" val="38.95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295"/>
  <p:tag name="ARTICULATE_TITLE_TAG" val="Objectives of Training"/>
  <p:tag name="ORIGINAL_AUDIO_FILEPATH" val="C:\Users\orp33996\TRAINING_WORKING_FILES\ARMICS\2018 Audio\Module 2 - Fiscal Staff\slide02.wav"/>
  <p:tag name="ELAPSEDTIME" val="27.39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UDIO_ID" val="337"/>
  <p:tag name="ORIGINAL_AUDIO_FILEPATH" val="C:\Users\orp33996\TRAINING_WORKING_FILES\ARMICS\2018 Audio\Module 2 - Fiscal Staff\slide26.wav"/>
  <p:tag name="ELAPSEDTIME" val="94.24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346"/>
  <p:tag name="ORIGINAL_AUDIO_FILEPATH" val="C:\Users\orp33996\TRAINING_WORKING_FILES\ARMICS\2018 Audio\Module 2 - Fiscal Staff\slide27.wav"/>
  <p:tag name="ELAPSEDTIME" val="83.36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UDIO_ID" val="342"/>
  <p:tag name="ORIGINAL_AUDIO_FILEPATH" val="C:\Users\orp33996\TRAINING_WORKING_FILES\ARMICS\2018 Audio\Module 2 - Fiscal Staff\slide28.wav"/>
  <p:tag name="ELAPSEDTIME" val="55.05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UDIO_ID" val="309"/>
  <p:tag name="ORIGINAL_AUDIO_FILEPATH" val="C:\Users\orp33996\TRAINING_WORKING_FILES\ARMICS\2018 Audio\Module 2 - Fiscal Staff\slide29.wav"/>
  <p:tag name="ELAPSEDTIME" val="39.84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UDIO_ID" val="333"/>
  <p:tag name="ORIGINAL_AUDIO_FILEPATH" val="C:\Users\orp33996\TRAINING_WORKING_FILES\ARMICS\2018 Audio\Module 2 - Fiscal Staff\slide30.wav"/>
  <p:tag name="ELAPSEDTIME" val="53.81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CHILD_ITEM_TEXT1" val="1ST &#10;LINE OF DEFENSE"/>
  <p:tag name="CHILD_ITEM_TEXT2" val="SAFEGUARD ASSET &amp; RESOURCES"/>
  <p:tag name="CHILD_ITEM_TEXT3" val="FRAUD &amp; &#10;REPUTATION DAMAGE"/>
  <p:tag name="CHILD_ITEM_TEXT4" val="ACTS AS THE CHECKS &amp; BALANCES"/>
  <p:tag name="CHILD_ITEM_TEXT5" val="INACCURATE &amp; INCOMPLETE FISCAL INFORMATION"/>
  <p:tag name="CHILD_ITEM_TEXT6" val="WASTE &amp; MISUSE OF ASSETS"/>
</p:tagLst>
</file>

<file path=ppt/tags/tag36.xml><?xml version="1.0" encoding="utf-8"?>
<p:tagLst xmlns:a="http://schemas.openxmlformats.org/drawingml/2006/main" xmlns:r="http://schemas.openxmlformats.org/officeDocument/2006/relationships" xmlns:p="http://schemas.openxmlformats.org/presentationml/2006/main">
  <p:tag name="AUDIO_ID" val="343"/>
  <p:tag name="ORIGINAL_AUDIO_FILEPATH" val="C:\Users\orp33996\TRAINING_WORKING_FILES\ARMICS\2018 Audio\Module 2 - Fiscal Staff\slide31.wav"/>
  <p:tag name="ELAPSEDTIME" val="80.43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7.xml><?xml version="1.0" encoding="utf-8"?>
<p:tagLst xmlns:a="http://schemas.openxmlformats.org/drawingml/2006/main" xmlns:r="http://schemas.openxmlformats.org/officeDocument/2006/relationships" xmlns:p="http://schemas.openxmlformats.org/presentationml/2006/main">
  <p:tag name="AUDIO_ID" val="348"/>
  <p:tag name="ORIGINAL_AUDIO_FILEPATH" val="C:\Users\orp33996\TRAINING_WORKING_FILES\ARMICS\2018 Audio\Module 2 - Fiscal Staff\slide32.wav"/>
  <p:tag name="ELAPSEDTIME" val="81.54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UDIO_ID" val="349"/>
  <p:tag name="ORIGINAL_AUDIO_FILEPATH" val="C:\Users\orp33996\TRAINING_WORKING_FILES\ARMICS\2018 Audio\Module 2 - Fiscal Staff\slide33.wav"/>
  <p:tag name="ELAPSEDTIME" val="89.91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AUDIO_ID" val="281"/>
  <p:tag name="ORIGINAL_AUDIO_FILEPATH" val="C:\Users\orp33996\TRAINING_WORKING_FILES\ARMICS\2018 Audio\Module 2 - Fiscal Staff\slide34.wav"/>
  <p:tag name="ELAPSEDTIME" val="114.96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272"/>
  <p:tag name="ORIGINAL_AUDIO_FILEPATH" val="C:\Users\orp33996\TRAINING_WORKING_FILES\ARMICS\2018 Audio\Module 2 - Fiscal Staff\slide03.wav"/>
  <p:tag name="ELAPSEDTIME" val="30.2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0.xml><?xml version="1.0" encoding="utf-8"?>
<p:tagLst xmlns:a="http://schemas.openxmlformats.org/drawingml/2006/main" xmlns:r="http://schemas.openxmlformats.org/officeDocument/2006/relationships" xmlns:p="http://schemas.openxmlformats.org/presentationml/2006/main">
  <p:tag name="AUDIO_ID" val="344"/>
  <p:tag name="ORIGINAL_AUDIO_FILEPATH" val="C:\Users\orp33996\TRAINING_WORKING_FILES\ARMICS\2018 Audio\Module 2 - Fiscal Staff\slide35.wav"/>
  <p:tag name="ELAPSEDTIME" val="58.45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orp33996\TRAINING_WORKING_FILES\ARMICS\2018 Audio\Module 2 - Fiscal Staff\slide36.wav"/>
  <p:tag name="ELAPSEDTIME" val="36.82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AUDIO_ID" val="350"/>
  <p:tag name="ORIGINAL_AUDIO_FILEPATH" val="C:\Users\orp33996\TRAINING_WORKING_FILES\ARMICS\2018 Audio\Module 2 - Fiscal Staff\slide37.wav"/>
  <p:tag name="ELAPSEDTIME" val="117.9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AUDIO_ID" val="352"/>
  <p:tag name="ORIGINAL_AUDIO_FILEPATH" val="C:\Users\orp33996\TRAINING_WORKING_FILES\ARMICS\2018 Audio\Module 2 - Fiscal Staff\slide38.wav"/>
  <p:tag name="ELAPSEDTIME" val="28.02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AUDIO_ID" val="313"/>
  <p:tag name="ORIGINAL_AUDIO_FILEPATH" val="C:\Users\orp33996\TRAINING_WORKING_FILES\ARMICS\2018 Audio\Module 2 - Fiscal Staff\slide39.wav"/>
  <p:tag name="ELAPSEDTIME" val="79.3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5.xml><?xml version="1.0" encoding="utf-8"?>
<p:tagLst xmlns:a="http://schemas.openxmlformats.org/drawingml/2006/main" xmlns:r="http://schemas.openxmlformats.org/officeDocument/2006/relationships" xmlns:p="http://schemas.openxmlformats.org/presentationml/2006/main">
  <p:tag name="AUDIO_ID" val="351"/>
  <p:tag name="ORIGINAL_AUDIO_FILEPATH" val="C:\Users\orp33996\TRAINING_WORKING_FILES\ARMICS\2018 Audio\Module 2 - Fiscal Staff\slide40.wav"/>
  <p:tag name="ELAPSEDTIME" val="28.02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6.xml><?xml version="1.0" encoding="utf-8"?>
<p:tagLst xmlns:a="http://schemas.openxmlformats.org/drawingml/2006/main" xmlns:r="http://schemas.openxmlformats.org/officeDocument/2006/relationships" xmlns:p="http://schemas.openxmlformats.org/presentationml/2006/main">
  <p:tag name="AUDIO_ID" val="327"/>
  <p:tag name="ORIGINAL_AUDIO_FILEPATH" val="C:\Users\orp33996\TRAINING_WORKING_FILES\ARMICS\2018 Audio\Module 2 - Fiscal Staff\slide41.wav"/>
  <p:tag name="ELAPSEDTIME" val="37.9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7.xml><?xml version="1.0" encoding="utf-8"?>
<p:tagLst xmlns:a="http://schemas.openxmlformats.org/drawingml/2006/main" xmlns:r="http://schemas.openxmlformats.org/officeDocument/2006/relationships" xmlns:p="http://schemas.openxmlformats.org/presentationml/2006/main">
  <p:tag name="AUDIO_ID" val="328"/>
  <p:tag name="ORIGINAL_AUDIO_FILEPATH" val="C:\Users\orp33996\TRAINING_WORKING_FILES\ARMICS\2018 Audio\Module 2 - Fiscal Staff\slide42.wav"/>
  <p:tag name="ELAPSEDTIME" val="53.2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8.xml><?xml version="1.0" encoding="utf-8"?>
<p:tagLst xmlns:a="http://schemas.openxmlformats.org/drawingml/2006/main" xmlns:r="http://schemas.openxmlformats.org/officeDocument/2006/relationships" xmlns:p="http://schemas.openxmlformats.org/presentationml/2006/main">
  <p:tag name="AUDIO_ID" val="353"/>
  <p:tag name="ORIGINAL_AUDIO_FILEPATH" val="C:\Users\orp33996\TRAINING_WORKING_FILES\ARMICS\2018 Audio\Module 2 - Fiscal Staff\slide43.wav"/>
  <p:tag name="ELAPSEDTIME" val="41.14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AUDIO_ID" val="354"/>
  <p:tag name="ORIGINAL_AUDIO_FILEPATH" val="C:\Users\orp33996\TRAINING_WORKING_FILES\ARMICS\2018 Audio\Module 2 - Fiscal Staff\slide44.wav"/>
  <p:tag name="ELAPSEDTIME" val="30.49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362"/>
  <p:tag name="ORIGINAL_AUDIO_FILEPATH" val="C:\Users\orp33996\TRAINING_WORKING_FILES\ARMICS\2018 Audio\Module 2 - Fiscal Staff\slide04.wav"/>
  <p:tag name="ELAPSEDTIME" val="34.99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0.xml><?xml version="1.0" encoding="utf-8"?>
<p:tagLst xmlns:a="http://schemas.openxmlformats.org/drawingml/2006/main" xmlns:r="http://schemas.openxmlformats.org/officeDocument/2006/relationships" xmlns:p="http://schemas.openxmlformats.org/presentationml/2006/main">
  <p:tag name="AUDIO_ID" val="322"/>
  <p:tag name="ORIGINAL_AUDIO_FILEPATH" val="C:\Users\orp33996\TRAINING_WORKING_FILES\ARMICS\2018 Audio\Module 2 - Fiscal Staff\slide45.wav"/>
  <p:tag name="ELAPSEDTIME" val="37.05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1.xml><?xml version="1.0" encoding="utf-8"?>
<p:tagLst xmlns:a="http://schemas.openxmlformats.org/drawingml/2006/main" xmlns:r="http://schemas.openxmlformats.org/officeDocument/2006/relationships" xmlns:p="http://schemas.openxmlformats.org/presentationml/2006/main">
  <p:tag name="AUDIO_ID" val="366"/>
  <p:tag name="ARTICULATE_TITLE_TAG" val="Stage 2 - Annual Transaction-level Assessment "/>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7"/>
</p:tagLst>
</file>

<file path=ppt/tags/tag52.xml><?xml version="1.0" encoding="utf-8"?>
<p:tagLst xmlns:a="http://schemas.openxmlformats.org/drawingml/2006/main" xmlns:r="http://schemas.openxmlformats.org/officeDocument/2006/relationships" xmlns:p="http://schemas.openxmlformats.org/presentationml/2006/main">
  <p:tag name="AUDIO_ID" val="290"/>
  <p:tag name="ARTICULATE_TITLE_TAG" val="Transaction-Level  Annual Assessment (Stage 2)"/>
  <p:tag name="ORIGINAL_AUDIO_FILEPATH" val="C:\Users\orp33996\TRAINING_WORKING_FILES\ARMICS\2018 Audio\Module 2 - Fiscal Staff\slide47.wav"/>
  <p:tag name="ELAPSEDTIME" val="61.96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3.xml><?xml version="1.0" encoding="utf-8"?>
<p:tagLst xmlns:a="http://schemas.openxmlformats.org/drawingml/2006/main" xmlns:r="http://schemas.openxmlformats.org/officeDocument/2006/relationships" xmlns:p="http://schemas.openxmlformats.org/presentationml/2006/main">
  <p:tag name="CHILD_ITEM_TEXT1" val="Identify &amp; document each &#10;Significant Fiscal Process*"/>
  <p:tag name="CHILD_ITEM_TEXT2" val="&#10;Perform a Risk Assessment of each Significant Fiscal Process&#10; "/>
  <p:tag name="CHILD_ITEM_TEXT3" val="Identify Controls &amp; &#10;Test the Controls"/>
</p:tagLst>
</file>

<file path=ppt/tags/tag54.xml><?xml version="1.0" encoding="utf-8"?>
<p:tagLst xmlns:a="http://schemas.openxmlformats.org/drawingml/2006/main" xmlns:r="http://schemas.openxmlformats.org/officeDocument/2006/relationships" xmlns:p="http://schemas.openxmlformats.org/presentationml/2006/main">
  <p:tag name="AUDIO_ID" val="357"/>
  <p:tag name="ORIGINAL_AUDIO_FILEPATH" val="C:\Users\orp33996\TRAINING_WORKING_FILES\ARMICS\2018 Audio\Module 2 - Fiscal Staff\slide48.wav"/>
  <p:tag name="ELAPSEDTIME" val="26.82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5.xml><?xml version="1.0" encoding="utf-8"?>
<p:tagLst xmlns:a="http://schemas.openxmlformats.org/drawingml/2006/main" xmlns:r="http://schemas.openxmlformats.org/officeDocument/2006/relationships" xmlns:p="http://schemas.openxmlformats.org/presentationml/2006/main">
  <p:tag name="AUDIO_ID" val="359"/>
  <p:tag name="ORIGINAL_AUDIO_FILEPATH" val="C:\Users\orp33996\TRAINING_WORKING_FILES\ARMICS\2018 Audio\Module 2 - Fiscal Staff\slide49.wav"/>
  <p:tag name="ELAPSEDTIME" val="151.74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6.xml><?xml version="1.0" encoding="utf-8"?>
<p:tagLst xmlns:a="http://schemas.openxmlformats.org/drawingml/2006/main" xmlns:r="http://schemas.openxmlformats.org/officeDocument/2006/relationships" xmlns:p="http://schemas.openxmlformats.org/presentationml/2006/main">
  <p:tag name="AUDIO_ID" val="358"/>
  <p:tag name="ORIGINAL_AUDIO_FILEPATH" val="C:\Users\orp33996\TRAINING_WORKING_FILES\ARMICS\2018 Audio\Module 2 - Fiscal Staff\slide50.wav"/>
  <p:tag name="ELAPSEDTIME" val="36.00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7.xml><?xml version="1.0" encoding="utf-8"?>
<p:tagLst xmlns:a="http://schemas.openxmlformats.org/drawingml/2006/main" xmlns:r="http://schemas.openxmlformats.org/officeDocument/2006/relationships" xmlns:p="http://schemas.openxmlformats.org/presentationml/2006/main">
  <p:tag name="AUDIO_ID" val="360"/>
  <p:tag name="ORIGINAL_AUDIO_FILEPATH" val="C:\Users\orp33996\TRAINING_WORKING_FILES\ARMICS\2018 Audio\Module 2 - Fiscal Staff\slide51.wav"/>
  <p:tag name="ELAPSEDTIME" val="49.66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8.xml><?xml version="1.0" encoding="utf-8"?>
<p:tagLst xmlns:a="http://schemas.openxmlformats.org/drawingml/2006/main" xmlns:r="http://schemas.openxmlformats.org/officeDocument/2006/relationships" xmlns:p="http://schemas.openxmlformats.org/presentationml/2006/main">
  <p:tag name="AUDIO_ID" val="315"/>
  <p:tag name="ARTICULATE_TITLE_TAG" val="Transaction-Level: Required Annual Testing (Stage 2)"/>
  <p:tag name="ORIGINAL_AUDIO_FILEPATH" val="C:\Users\orp33996\TRAINING_WORKING_FILES\ARMICS\2018 Audio\Module 2 - Fiscal Staff\slide52.wav"/>
  <p:tag name="ELAPSEDTIME" val="41.86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9.xml><?xml version="1.0" encoding="utf-8"?>
<p:tagLst xmlns:a="http://schemas.openxmlformats.org/drawingml/2006/main" xmlns:r="http://schemas.openxmlformats.org/officeDocument/2006/relationships" xmlns:p="http://schemas.openxmlformats.org/presentationml/2006/main">
  <p:tag name="AUDIO_ID" val="356"/>
  <p:tag name="ORIGINAL_AUDIO_FILEPATH" val="C:\Users\orp33996\TRAINING_WORKING_FILES\ARMICS\2018 Audio\Module 2 - Fiscal Staff\slide53.wav"/>
  <p:tag name="ELAPSEDTIME" val="61.6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282"/>
  <p:tag name="ARTICULATE_TITLE_TAG" val="Helps Achieve Objectives"/>
  <p:tag name="ORIGINAL_AUDIO_FILEPATH" val="C:\Users\orp33996\TRAINING_WORKING_FILES\ARMICS\2018 Audio\Module 2 - Fiscal Staff\slide05.wav"/>
  <p:tag name="ELAPSEDTIME" val="31.84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13"/>
</p:tagLst>
</file>

<file path=ppt/tags/tag60.xml><?xml version="1.0" encoding="utf-8"?>
<p:tagLst xmlns:a="http://schemas.openxmlformats.org/drawingml/2006/main" xmlns:r="http://schemas.openxmlformats.org/officeDocument/2006/relationships" xmlns:p="http://schemas.openxmlformats.org/presentationml/2006/main">
  <p:tag name="AUDIO_ID" val="316"/>
  <p:tag name="ORIGINAL_AUDIO_FILEPATH" val="C:\Users\orp33996\TRAINING_WORKING_FILES\ARMICS\2018 Audio\Module 2 - Fiscal Staff\slide54.wav"/>
  <p:tag name="ELAPSEDTIME" val="15.99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1.xml><?xml version="1.0" encoding="utf-8"?>
<p:tagLst xmlns:a="http://schemas.openxmlformats.org/drawingml/2006/main" xmlns:r="http://schemas.openxmlformats.org/officeDocument/2006/relationships" xmlns:p="http://schemas.openxmlformats.org/presentationml/2006/main">
  <p:tag name="AUDIO_ID" val="292"/>
  <p:tag name="ORIGINAL_AUDIO_FILEPATH" val="C:\Users\orp33996\TRAINING_WORKING_FILES\ARMICS\2018 Audio\Module 2 - Fiscal Staff\slide55.wav"/>
  <p:tag name="ELAPSEDTIME" val="49.45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2.xml><?xml version="1.0" encoding="utf-8"?>
<p:tagLst xmlns:a="http://schemas.openxmlformats.org/drawingml/2006/main" xmlns:r="http://schemas.openxmlformats.org/officeDocument/2006/relationships" xmlns:p="http://schemas.openxmlformats.org/presentationml/2006/main">
  <p:tag name="AUDIO_ID" val="312"/>
  <p:tag name="ORIGINAL_AUDIO_FILEPATH" val="C:\Users\orp33996\TRAINING_WORKING_FILES\ARMICS\2018 Audio\Module 2 - Fiscal Staff\slide56.wav"/>
  <p:tag name="ELAPSEDTIME" val="10.69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3.xml><?xml version="1.0" encoding="utf-8"?>
<p:tagLst xmlns:a="http://schemas.openxmlformats.org/drawingml/2006/main" xmlns:r="http://schemas.openxmlformats.org/officeDocument/2006/relationships" xmlns:p="http://schemas.openxmlformats.org/presentationml/2006/main">
  <p:tag name="AUDIO_ID" val="320"/>
  <p:tag name="ORIGINAL_AUDIO_FILEPATH" val="C:\Users\orp33996\TRAINING_WORKING_FILES\ARMICS\2018 Audio\Module 2 - Fiscal Staff\slide57.wav"/>
  <p:tag name="ELAPSEDTIME" val="42.49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4.xml><?xml version="1.0" encoding="utf-8"?>
<p:tagLst xmlns:a="http://schemas.openxmlformats.org/drawingml/2006/main" xmlns:r="http://schemas.openxmlformats.org/officeDocument/2006/relationships" xmlns:p="http://schemas.openxmlformats.org/presentationml/2006/main">
  <p:tag name="AUDIO_ID" val="296"/>
  <p:tag name="ORIGINAL_AUDIO_FILEPATH" val="C:\Users\orp33996\TRAINING_WORKING_FILES\ARMICS\2018 Audio\Module 2 - Fiscal Staff\slide58.wav"/>
  <p:tag name="ELAPSEDTIME" val="47.50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5.xml><?xml version="1.0" encoding="utf-8"?>
<p:tagLst xmlns:a="http://schemas.openxmlformats.org/drawingml/2006/main" xmlns:r="http://schemas.openxmlformats.org/officeDocument/2006/relationships" xmlns:p="http://schemas.openxmlformats.org/presentationml/2006/main">
  <p:tag name="AUDIO_ID" val="317"/>
  <p:tag name="ORIGINAL_AUDIO_FILEPATH" val="C:\Users\orp33996\TRAINING_WORKING_FILES\ARMICS\2018 Audio\Module 2 - Fiscal Staff\slide59.wav"/>
  <p:tag name="ELAPSEDTIME" val="17.03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6.xml><?xml version="1.0" encoding="utf-8"?>
<p:tagLst xmlns:a="http://schemas.openxmlformats.org/drawingml/2006/main" xmlns:r="http://schemas.openxmlformats.org/officeDocument/2006/relationships" xmlns:p="http://schemas.openxmlformats.org/presentationml/2006/main">
  <p:tag name="AUDIO_ID" val="325"/>
  <p:tag name="ORIGINAL_AUDIO_FILEPATH" val="C:\Users\orp33996\TRAINING_WORKING_FILES\ARMICS\2018 Audio\Module 2 - Fiscal Staff\slide60.wav"/>
  <p:tag name="ELAPSEDTIME" val="6.32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7.xml><?xml version="1.0" encoding="utf-8"?>
<p:tagLst xmlns:a="http://schemas.openxmlformats.org/drawingml/2006/main" xmlns:r="http://schemas.openxmlformats.org/officeDocument/2006/relationships" xmlns:p="http://schemas.openxmlformats.org/presentationml/2006/main">
  <p:tag name="AUDIO_ID" val="330"/>
  <p:tag name="ARTICULATE_TITLE_TAG" val="Conclusion"/>
  <p:tag name="ORIGINAL_AUDIO_FILEPATH" val="C:\Users\orp33996\TRAINING_WORKING_FILES\ARMICS\2018 Audio\Module 2 - Fiscal Staff\slide61.wav"/>
  <p:tag name="ELAPSEDTIME" val="12.06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75"/>
  <p:tag name="ARTICULATE_TITLE_TAG" val="Virginia’s Long-term Objectives"/>
  <p:tag name="ORIGINAL_AUDIO_FILEPATH" val="C:\Users\orp33996\TRAINING_WORKING_FILES\ARMICS\2018 Audio\Module 2 - Fiscal Staff\slide06.wav"/>
  <p:tag name="ELAPSEDTIME" val="29.68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268"/>
  <p:tag name="ORIGINAL_AUDIO_FILEPATH" val="C:\Users\orp33996\TRAINING_WORKING_FILES\ARMICS\2018 Audio\Module 2 - Fiscal Staff\slide07.wav"/>
  <p:tag name="ELAPSEDTIME" val="42.31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65"/>
  <p:tag name="ORIGINAL_AUDIO_FILEPATH" val="C:\Users\orp33996\TRAINING_WORKING_FILES\ARMICS\2018 Audio\Module 2 - Fiscal Staff\slide08.wav"/>
  <p:tag name="ELAPSEDTIME" val="16.312"/>
  <p:tag name="ARTICULATE_NAV_LEVEL" val="1"/>
  <p:tag name="ARTICULATE_SLIDE_PRESENTER_GUID" val="6cc4f11e-f2c0-4776-9bb5-0ba1947a24e4"/>
  <p:tag name="ARTICULATE_SLIDE_PAUSE" val="0"/>
  <p:tag name="ARTICULATE_LOCK_SLIDE" val="0"/>
  <p:tag name="ARTICULATE_HIDE_SLIDE" val="0"/>
  <p:tag name="ARTICULATE_PLAYER_CONTROL_PREVIOUS" val="True"/>
  <p:tag name="ARTICULATE_PLAYER_CONTROL_NEXT" val="True"/>
  <p:tag name="ARTICULATE_USED_LAYOUT" val="12"/>
</p:tagLst>
</file>

<file path=ppt/theme/theme1.xml><?xml version="1.0" encoding="utf-8"?>
<a:theme xmlns:a="http://schemas.openxmlformats.org/drawingml/2006/main" name="DOA PP Template (August 2007)">
  <a:themeElements>
    <a:clrScheme name="DOA PP Template (Augus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A PP Template (August 2007)">
      <a:majorFont>
        <a:latin typeface="Palatino"/>
        <a:ea typeface="Osaka"/>
        <a:cs typeface=""/>
      </a:majorFont>
      <a:minorFont>
        <a:latin typeface="Palatino"/>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Palatino" pitchFamily="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Palatino" pitchFamily="8" charset="0"/>
          </a:defRPr>
        </a:defPPr>
      </a:lstStyle>
    </a:lnDef>
  </a:objectDefaults>
  <a:extraClrSchemeLst>
    <a:extraClrScheme>
      <a:clrScheme name="DOA PP Template (Augus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A PP Template (Augus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A PP Template (Augus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A PP Template (Augus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A PP Template (Augus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A PP Template (Augus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A PP Template (August 20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A PP Template (Augus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A PP Template (Augus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A PP Template (Augus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A PP Template (Augus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A PP Template (Augus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40298</TotalTime>
  <Words>10537</Words>
  <Application>Microsoft Office PowerPoint</Application>
  <PresentationFormat>On-screen Show (4:3)</PresentationFormat>
  <Paragraphs>920</Paragraphs>
  <Slides>61</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ＭＳ Ｐゴシック</vt:lpstr>
      <vt:lpstr>Arial</vt:lpstr>
      <vt:lpstr>Britannic Bold</vt:lpstr>
      <vt:lpstr>MV Boli</vt:lpstr>
      <vt:lpstr>Osaka</vt:lpstr>
      <vt:lpstr>Palatino</vt:lpstr>
      <vt:lpstr>Times New Roman</vt:lpstr>
      <vt:lpstr>Wingdings</vt:lpstr>
      <vt:lpstr>DOA PP Template (August 2007)</vt:lpstr>
      <vt:lpstr>    A GENCY  R ISK  M ANAGEMENT &amp;   I NTERNAL  C ONTROL  S TANDARDS   ARMICS TRAINING FOR STATE AGENCY FISCAL OFFICERS, MANAGERS, and STAFF   </vt:lpstr>
      <vt:lpstr>OBJECTIVES</vt:lpstr>
      <vt:lpstr>COSO - Internal Control Framework</vt:lpstr>
      <vt:lpstr>Definition of Internal Control</vt:lpstr>
      <vt:lpstr>PowerPoint Presentation</vt:lpstr>
      <vt:lpstr>Virginia’s L-T Objectives</vt:lpstr>
      <vt:lpstr>AAA Bond Rating &amp; Best State</vt:lpstr>
      <vt:lpstr>  Internal Control - Roles &amp; Activities   </vt:lpstr>
      <vt:lpstr>  Internal Control - Roles &amp; Activities   </vt:lpstr>
      <vt:lpstr> Roles &amp; Activities -  VA Achieving Long-Term Objectives </vt:lpstr>
      <vt:lpstr>Internal Control - ACTION</vt:lpstr>
      <vt:lpstr>5 Objectives - ARMICS</vt:lpstr>
      <vt:lpstr>ARMICS - Guidance</vt:lpstr>
      <vt:lpstr>COSO Internal Control Framework</vt:lpstr>
      <vt:lpstr>3 Stages of ARMICS Assessment</vt:lpstr>
      <vt:lpstr>PowerPoint Presentation</vt:lpstr>
      <vt:lpstr>Agency- Level  Assessment (Stage 1) </vt:lpstr>
      <vt:lpstr>Agency Level: Control Environment- #1</vt:lpstr>
      <vt:lpstr> Promoting Ethics &amp; Appropriate Conduct </vt:lpstr>
      <vt:lpstr>                 Control Environment- #1                    Minimum Requirements </vt:lpstr>
      <vt:lpstr>Tips: Control Environment </vt:lpstr>
      <vt:lpstr>Agency Level: Risk Assessment - #2</vt:lpstr>
      <vt:lpstr>Risk Perspectives</vt:lpstr>
      <vt:lpstr>Risk Assessment Criteria</vt:lpstr>
      <vt:lpstr>SWOT Analysis  </vt:lpstr>
      <vt:lpstr>  Risk Assessment Considerations   </vt:lpstr>
      <vt:lpstr>Response to Risks</vt:lpstr>
      <vt:lpstr>               Risk Assessment - #2             Minimum Requirements</vt:lpstr>
      <vt:lpstr>Agency Level: Control Activities - #3</vt:lpstr>
      <vt:lpstr>Importance of Control Activities</vt:lpstr>
      <vt:lpstr>Types of Controls</vt:lpstr>
      <vt:lpstr>Categories of Controls</vt:lpstr>
      <vt:lpstr>Limitations of Controls</vt:lpstr>
      <vt:lpstr>Tips:  Control Activities</vt:lpstr>
      <vt:lpstr>Control Activities - #3 Minimum Requirements</vt:lpstr>
      <vt:lpstr>Agency Level: Information &amp; Communication - #4</vt:lpstr>
      <vt:lpstr>Internal &amp; External Communication</vt:lpstr>
      <vt:lpstr>Information Technology</vt:lpstr>
      <vt:lpstr>Tips: Information &amp; Communication</vt:lpstr>
      <vt:lpstr>Information &amp; Communication - #4 Minimum Requirements</vt:lpstr>
      <vt:lpstr>Agency Level: Monitoring - #5</vt:lpstr>
      <vt:lpstr>Tips:   Monitoring </vt:lpstr>
      <vt:lpstr>Documentation of the Monitoring Assessment</vt:lpstr>
      <vt:lpstr>Monitoring - #5 Minimum Requirements</vt:lpstr>
      <vt:lpstr>Agency Level: Assessment – Every 3 years  or sooner</vt:lpstr>
      <vt:lpstr>PowerPoint Presentation</vt:lpstr>
      <vt:lpstr>Transaction - Level  Annual Assessment (Stage 2)</vt:lpstr>
      <vt:lpstr>Step 1: Identify Fiscal Process</vt:lpstr>
      <vt:lpstr>Step 2: Perform Risk Assessment</vt:lpstr>
      <vt:lpstr>Step 3 : Identify &amp; Test Controls </vt:lpstr>
      <vt:lpstr>Transaction-Level Testing Tips</vt:lpstr>
      <vt:lpstr>Transaction Level: Required Annual Testing (Stage 2)</vt:lpstr>
      <vt:lpstr>Quarterly Corrective Action Plan:  (Stage 3)</vt:lpstr>
      <vt:lpstr>ARMICS Documentation</vt:lpstr>
      <vt:lpstr>ARMICS Certification and Required Attachments</vt:lpstr>
      <vt:lpstr>ARMICS Information</vt:lpstr>
      <vt:lpstr>ARMICS ONLINE TOOLS</vt:lpstr>
      <vt:lpstr>ACFE:  2018 “Report to the Nations”</vt:lpstr>
      <vt:lpstr>What Role will Your Agency Play?</vt:lpstr>
      <vt:lpstr>References</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DIRECTIVE TRAINING Fiscal Year 2007</dc:title>
  <dc:creator>Thornton, Andrea (DOA)</dc:creator>
  <cp:lastModifiedBy>Thornton, Andrea (DOA)</cp:lastModifiedBy>
  <cp:revision>1077</cp:revision>
  <cp:lastPrinted>2019-02-11T15:35:23Z</cp:lastPrinted>
  <dcterms:created xsi:type="dcterms:W3CDTF">2017-11-08T16:30:53Z</dcterms:created>
  <dcterms:modified xsi:type="dcterms:W3CDTF">2019-02-12T15:46:56Z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2018_ARMICS_Training_Module_2_for_FO_Mgr_Supv</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EB3612C1-1413-4607-B3FA-53439A75C750</vt:lpwstr>
  </property>
  <property fmtid="{D5CDD505-2E9C-101B-9397-08002B2CF9AE}" pid="6" name="ArticulateProjectFull">
    <vt:lpwstr>C:\Users\orp33996\TRAINING_WORKING_FILES\ARMICS\2018 Powerpoint\Module 2\DOA_2018_ARMICS_Training_for_FO_Mgr_Staff_v9.ppta</vt:lpwstr>
  </property>
</Properties>
</file>